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56" r:id="rId3"/>
    <p:sldId id="261" r:id="rId4"/>
    <p:sldId id="262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967" autoAdjust="0"/>
  </p:normalViewPr>
  <p:slideViewPr>
    <p:cSldViewPr snapToGrid="0">
      <p:cViewPr varScale="1">
        <p:scale>
          <a:sx n="64" d="100"/>
          <a:sy n="64" d="100"/>
        </p:scale>
        <p:origin x="24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04829-3C40-4DD9-B455-5EF35B13BB6A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94D19-6C3C-45E0-BB22-FF19328089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3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973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66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72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7791883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7791883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688004"/>
            <a:ext cx="67301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低潮線（基線）から</a:t>
            </a:r>
            <a:r>
              <a:rPr kumimoji="1" lang="en-US" altLang="ja-JP" sz="1600" dirty="0"/>
              <a:t>12</a:t>
            </a:r>
            <a:r>
              <a:rPr kumimoji="1" lang="ja-JP" altLang="en-US" sz="1600" dirty="0"/>
              <a:t>海里（約</a:t>
            </a:r>
            <a:r>
              <a:rPr kumimoji="1" lang="en-US" altLang="ja-JP" sz="1600" dirty="0"/>
              <a:t>22</a:t>
            </a:r>
            <a:r>
              <a:rPr kumimoji="1" lang="ja-JP" altLang="en-US" sz="1600" dirty="0"/>
              <a:t>ｋｍ）までの海域で、</a:t>
            </a:r>
            <a:endParaRPr kumimoji="1" lang="en-US" altLang="ja-JP" sz="1600" dirty="0"/>
          </a:p>
          <a:p>
            <a:r>
              <a:rPr kumimoji="1" lang="ja-JP" altLang="en-US" sz="1600" dirty="0"/>
              <a:t>その海底及びその下にもその国の主権が及びます。</a:t>
            </a:r>
          </a:p>
          <a:p>
            <a:r>
              <a:rPr kumimoji="1" lang="ja-JP" altLang="en-US" sz="1600" dirty="0"/>
              <a:t>ただし、外国の船も平和や安全を害さない限り通航することができます。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8A24384-95EC-4603-A564-0C47B689E07C}"/>
              </a:ext>
            </a:extLst>
          </p:cNvPr>
          <p:cNvSpPr/>
          <p:nvPr/>
        </p:nvSpPr>
        <p:spPr>
          <a:xfrm>
            <a:off x="127861" y="947053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B8CED1-504D-4AB2-95B4-E648737F1642}"/>
              </a:ext>
            </a:extLst>
          </p:cNvPr>
          <p:cNvSpPr txBox="1"/>
          <p:nvPr/>
        </p:nvSpPr>
        <p:spPr>
          <a:xfrm>
            <a:off x="63930" y="3123097"/>
            <a:ext cx="67301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B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低潮線（基線）からその外側</a:t>
            </a:r>
            <a:r>
              <a:rPr kumimoji="1" lang="en-US" altLang="ja-JP" sz="1600" dirty="0"/>
              <a:t>200</a:t>
            </a:r>
            <a:r>
              <a:rPr kumimoji="1" lang="ja-JP" altLang="en-US" sz="1600" dirty="0"/>
              <a:t>海里（約</a:t>
            </a:r>
            <a:r>
              <a:rPr kumimoji="1" lang="en-US" altLang="ja-JP" sz="1600" dirty="0"/>
              <a:t>370</a:t>
            </a:r>
            <a:r>
              <a:rPr kumimoji="1" lang="ja-JP" altLang="en-US" sz="1600" dirty="0"/>
              <a:t>ｋｍ）までの海域（</a:t>
            </a:r>
            <a:r>
              <a:rPr kumimoji="1" lang="en-US" altLang="ja-JP" sz="1600" dirty="0"/>
              <a:t>A</a:t>
            </a:r>
            <a:r>
              <a:rPr kumimoji="1" lang="ja-JP" altLang="en-US" sz="1600" dirty="0"/>
              <a:t>を除く）とその海底及びその下で、同水域では天然資源の開発や、</a:t>
            </a:r>
            <a:endParaRPr kumimoji="1" lang="en-US" altLang="ja-JP" sz="1600" dirty="0"/>
          </a:p>
          <a:p>
            <a:r>
              <a:rPr kumimoji="1" lang="ja-JP" altLang="en-US" sz="1600" dirty="0"/>
              <a:t>人工島などの構築物の設置と利用、海洋の調査や環境保護などの</a:t>
            </a:r>
            <a:endParaRPr kumimoji="1" lang="en-US" altLang="ja-JP" sz="1600" dirty="0"/>
          </a:p>
          <a:p>
            <a:r>
              <a:rPr kumimoji="1" lang="ja-JP" altLang="en-US" sz="1600" dirty="0"/>
              <a:t>管轄権が認められています。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11D54D6-410E-43EA-B167-B39A660F790A}"/>
              </a:ext>
            </a:extLst>
          </p:cNvPr>
          <p:cNvSpPr/>
          <p:nvPr/>
        </p:nvSpPr>
        <p:spPr>
          <a:xfrm>
            <a:off x="127860" y="3382146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101EF1E-1AC4-41BE-B4BD-F4803FC7BC09}"/>
              </a:ext>
            </a:extLst>
          </p:cNvPr>
          <p:cNvSpPr txBox="1"/>
          <p:nvPr/>
        </p:nvSpPr>
        <p:spPr>
          <a:xfrm>
            <a:off x="63930" y="5804412"/>
            <a:ext cx="6730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領土・</a:t>
            </a:r>
            <a:r>
              <a:rPr kumimoji="1" lang="en-US" altLang="ja-JP" sz="1600" dirty="0"/>
              <a:t>A</a:t>
            </a:r>
            <a:r>
              <a:rPr kumimoji="1" lang="ja-JP" altLang="en-US" sz="1600" dirty="0"/>
              <a:t>の上空で、その国の主権が及びます。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C1C0823-B2DA-4AE1-8031-80DE8CCC0C59}"/>
              </a:ext>
            </a:extLst>
          </p:cNvPr>
          <p:cNvSpPr/>
          <p:nvPr/>
        </p:nvSpPr>
        <p:spPr>
          <a:xfrm>
            <a:off x="127860" y="6063461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3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日本の東西南北の端を引いてみよう。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7500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2000" dirty="0"/>
              <a:t>日本の領土の最東端、最西端、最南端、最北端の島の名前を書いてみよう。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>
            <a:cxnSpLocks/>
          </p:cNvCxnSpPr>
          <p:nvPr/>
        </p:nvCxnSpPr>
        <p:spPr>
          <a:xfrm>
            <a:off x="0" y="73342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0EFB01E-C9F1-4774-8118-4EAE9C5F3E3C}"/>
              </a:ext>
            </a:extLst>
          </p:cNvPr>
          <p:cNvGrpSpPr/>
          <p:nvPr/>
        </p:nvGrpSpPr>
        <p:grpSpPr>
          <a:xfrm>
            <a:off x="257175" y="1446598"/>
            <a:ext cx="5800725" cy="971760"/>
            <a:chOff x="257175" y="1446598"/>
            <a:chExt cx="5800725" cy="971760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92427E4-E697-4A40-8D08-2D1D3A329442}"/>
                </a:ext>
              </a:extLst>
            </p:cNvPr>
            <p:cNvSpPr txBox="1"/>
            <p:nvPr/>
          </p:nvSpPr>
          <p:spPr>
            <a:xfrm>
              <a:off x="257175" y="1768701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最東端</a:t>
              </a:r>
              <a:r>
                <a:rPr kumimoji="1" lang="ja-JP" altLang="en-US" sz="2400" dirty="0"/>
                <a:t>　　　　　　　　　　　　　　　　</a:t>
              </a:r>
              <a:r>
                <a:rPr kumimoji="1" lang="zh-TW" altLang="en-US" sz="2400" dirty="0"/>
                <a:t>　</a:t>
              </a:r>
              <a:endParaRPr kumimoji="1" lang="ja-JP" altLang="en-US" sz="2400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8A24384-95EC-4603-A564-0C47B689E07C}"/>
                </a:ext>
              </a:extLst>
            </p:cNvPr>
            <p:cNvSpPr/>
            <p:nvPr/>
          </p:nvSpPr>
          <p:spPr>
            <a:xfrm>
              <a:off x="1384299" y="1446598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0E7176E-8C41-4245-BF00-F507D8F02CCF}"/>
              </a:ext>
            </a:extLst>
          </p:cNvPr>
          <p:cNvGrpSpPr/>
          <p:nvPr/>
        </p:nvGrpSpPr>
        <p:grpSpPr>
          <a:xfrm>
            <a:off x="257175" y="3410254"/>
            <a:ext cx="5800725" cy="971760"/>
            <a:chOff x="257175" y="3425587"/>
            <a:chExt cx="5800725" cy="97176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AE2AB95-310E-477F-8031-11F9EDDF2FB7}"/>
                </a:ext>
              </a:extLst>
            </p:cNvPr>
            <p:cNvSpPr txBox="1"/>
            <p:nvPr/>
          </p:nvSpPr>
          <p:spPr>
            <a:xfrm>
              <a:off x="257175" y="3747690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西</a:t>
              </a:r>
              <a:r>
                <a:rPr kumimoji="1" lang="zh-TW" altLang="en-US" sz="2400" dirty="0"/>
                <a:t>端</a:t>
              </a:r>
              <a:endParaRPr kumimoji="1" lang="ja-JP" altLang="en-US" sz="2400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629A283-0814-4969-B4C3-F353B0DB63CB}"/>
                </a:ext>
              </a:extLst>
            </p:cNvPr>
            <p:cNvSpPr/>
            <p:nvPr/>
          </p:nvSpPr>
          <p:spPr>
            <a:xfrm>
              <a:off x="1384299" y="3425587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C6D253-CE5B-48A5-A1D7-00EB4C7B73B3}"/>
              </a:ext>
            </a:extLst>
          </p:cNvPr>
          <p:cNvGrpSpPr/>
          <p:nvPr/>
        </p:nvGrpSpPr>
        <p:grpSpPr>
          <a:xfrm>
            <a:off x="257175" y="5373910"/>
            <a:ext cx="5800725" cy="971760"/>
            <a:chOff x="257175" y="5497798"/>
            <a:chExt cx="5800725" cy="971760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A7800B4-2929-43FB-BA71-EA1518732CB2}"/>
                </a:ext>
              </a:extLst>
            </p:cNvPr>
            <p:cNvSpPr txBox="1"/>
            <p:nvPr/>
          </p:nvSpPr>
          <p:spPr>
            <a:xfrm>
              <a:off x="257175" y="5807201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南</a:t>
              </a:r>
              <a:r>
                <a:rPr kumimoji="1" lang="zh-TW" altLang="en-US" sz="2400" dirty="0"/>
                <a:t>端</a:t>
              </a:r>
              <a:r>
                <a:rPr kumimoji="1" lang="ja-JP" altLang="en-US" sz="2400" dirty="0"/>
                <a:t>　　　　　　　　　　　　　　　　</a:t>
              </a:r>
              <a:r>
                <a:rPr kumimoji="1" lang="zh-TW" altLang="en-US" sz="2400" dirty="0"/>
                <a:t>　</a:t>
              </a:r>
              <a:endParaRPr kumimoji="1" lang="ja-JP" altLang="en-US" sz="2400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E5197C9-04EC-4DCC-8C84-FA945A87232B}"/>
                </a:ext>
              </a:extLst>
            </p:cNvPr>
            <p:cNvSpPr/>
            <p:nvPr/>
          </p:nvSpPr>
          <p:spPr>
            <a:xfrm>
              <a:off x="1384299" y="5497798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5088E30-97D1-4F2B-AB92-C172FE4106BC}"/>
              </a:ext>
            </a:extLst>
          </p:cNvPr>
          <p:cNvGrpSpPr/>
          <p:nvPr/>
        </p:nvGrpSpPr>
        <p:grpSpPr>
          <a:xfrm>
            <a:off x="257175" y="7337566"/>
            <a:ext cx="5800725" cy="971760"/>
            <a:chOff x="257175" y="7337566"/>
            <a:chExt cx="5800725" cy="971760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11E4968-4CF7-4ED6-B0DF-8BA89418F0EA}"/>
                </a:ext>
              </a:extLst>
            </p:cNvPr>
            <p:cNvSpPr txBox="1"/>
            <p:nvPr/>
          </p:nvSpPr>
          <p:spPr>
            <a:xfrm>
              <a:off x="257175" y="7672369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北</a:t>
              </a:r>
              <a:r>
                <a:rPr kumimoji="1" lang="zh-TW" altLang="en-US" sz="2400" dirty="0"/>
                <a:t>端</a:t>
              </a:r>
              <a:r>
                <a:rPr kumimoji="1" lang="ja-JP" altLang="en-US" sz="2400" dirty="0"/>
                <a:t>　　　　　　　　　　　　　　　　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D460FF75-8693-4C16-8864-A4DA69CD6F79}"/>
                </a:ext>
              </a:extLst>
            </p:cNvPr>
            <p:cNvSpPr/>
            <p:nvPr/>
          </p:nvSpPr>
          <p:spPr>
            <a:xfrm>
              <a:off x="1384299" y="7337566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8BFD5A1-E846-4FCA-A87E-D0DF3695B053}"/>
              </a:ext>
            </a:extLst>
          </p:cNvPr>
          <p:cNvSpPr txBox="1"/>
          <p:nvPr/>
        </p:nvSpPr>
        <p:spPr>
          <a:xfrm>
            <a:off x="6057900" y="1768701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2C4F528-C1A7-481A-BA86-73C2BF35A0EA}"/>
              </a:ext>
            </a:extLst>
          </p:cNvPr>
          <p:cNvSpPr txBox="1"/>
          <p:nvPr/>
        </p:nvSpPr>
        <p:spPr>
          <a:xfrm>
            <a:off x="6057899" y="3661179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24018C9-6D2A-4ECA-83DE-431F075997C2}"/>
              </a:ext>
            </a:extLst>
          </p:cNvPr>
          <p:cNvSpPr txBox="1"/>
          <p:nvPr/>
        </p:nvSpPr>
        <p:spPr>
          <a:xfrm>
            <a:off x="6057898" y="5628957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17CBF95-3056-42A6-9607-1E2997A4280E}"/>
              </a:ext>
            </a:extLst>
          </p:cNvPr>
          <p:cNvSpPr txBox="1"/>
          <p:nvPr/>
        </p:nvSpPr>
        <p:spPr>
          <a:xfrm>
            <a:off x="6057897" y="7672369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7194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本時の学習を振り返ってみよう。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W4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E798376-F761-4582-ADF0-C34F44C01722}"/>
              </a:ext>
            </a:extLst>
          </p:cNvPr>
          <p:cNvSpPr/>
          <p:nvPr/>
        </p:nvSpPr>
        <p:spPr>
          <a:xfrm>
            <a:off x="127861" y="557943"/>
            <a:ext cx="6602278" cy="8400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801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1901</TotalTime>
  <Words>198</Words>
  <Application>Microsoft Office PowerPoint</Application>
  <PresentationFormat>A4 210 x 297 mm</PresentationFormat>
  <Paragraphs>42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エレファンキューブ宮崎</cp:lastModifiedBy>
  <cp:revision>57</cp:revision>
  <cp:lastPrinted>2021-09-06T08:18:46Z</cp:lastPrinted>
  <dcterms:created xsi:type="dcterms:W3CDTF">2021-09-06T07:54:38Z</dcterms:created>
  <dcterms:modified xsi:type="dcterms:W3CDTF">2022-05-28T05:59:52Z</dcterms:modified>
</cp:coreProperties>
</file>