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60" r:id="rId4"/>
    <p:sldId id="288" r:id="rId5"/>
    <p:sldId id="298" r:id="rId6"/>
    <p:sldId id="267" r:id="rId7"/>
    <p:sldId id="268" r:id="rId8"/>
    <p:sldId id="299" r:id="rId9"/>
    <p:sldId id="284" r:id="rId10"/>
    <p:sldId id="286" r:id="rId11"/>
    <p:sldId id="276" r:id="rId12"/>
    <p:sldId id="270" r:id="rId13"/>
    <p:sldId id="271" r:id="rId14"/>
    <p:sldId id="272" r:id="rId1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C500"/>
    <a:srgbClr val="F86F08"/>
    <a:srgbClr val="404040"/>
    <a:srgbClr val="7F7F7F"/>
    <a:srgbClr val="000000"/>
    <a:srgbClr val="FC7404"/>
    <a:srgbClr val="A9DC06"/>
    <a:srgbClr val="0B507E"/>
    <a:srgbClr val="BFCFEB"/>
    <a:srgbClr val="507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19" autoAdjust="0"/>
    <p:restoredTop sz="84959" autoAdjust="0"/>
  </p:normalViewPr>
  <p:slideViewPr>
    <p:cSldViewPr snapToGrid="0">
      <p:cViewPr varScale="1">
        <p:scale>
          <a:sx n="88" d="100"/>
          <a:sy n="88" d="100"/>
        </p:scale>
        <p:origin x="422" y="53"/>
      </p:cViewPr>
      <p:guideLst/>
    </p:cSldViewPr>
  </p:slideViewPr>
  <p:notesTextViewPr>
    <p:cViewPr>
      <p:scale>
        <a:sx n="1" d="1"/>
        <a:sy n="1" d="1"/>
      </p:scale>
      <p:origin x="0" y="-125"/>
    </p:cViewPr>
  </p:notesTextViewPr>
  <p:notesViewPr>
    <p:cSldViewPr snapToGrid="0">
      <p:cViewPr varScale="1">
        <p:scale>
          <a:sx n="86" d="100"/>
          <a:sy n="86" d="100"/>
        </p:scale>
        <p:origin x="301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EF1077D3-2A76-4376-8DE7-1961659673F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3D20445-CF32-4A1D-B6F1-86FA6B03315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0D9D92-9E0F-47CA-84D9-A052D43E69E0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2912D92-EFEF-4257-91C5-EE0BA04293F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0B2E8D5-8795-41A0-9335-185C2F35A0B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5B0D0F-A7F8-44D3-A3FC-B25C584016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12064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E6E7BE-9971-46B7-A8A9-B6E6E0A46400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8634A8-77F9-4A76-89C4-FA78CCE066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127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6670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/>
              <a:t>出典：海上保安庁ウェブサイト「日本の領海等概念図」（</a:t>
            </a:r>
            <a:r>
              <a:rPr lang="en-US" altLang="ja-JP" dirty="0"/>
              <a:t>https://www1.kaiho.mlit.go.jp/JODC/ryokai/ryokai_setsuzoku.html</a:t>
            </a:r>
            <a:r>
              <a:rPr lang="ja-JP" altLang="en-US" dirty="0"/>
              <a:t>）をもとに作成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（参考）</a:t>
            </a:r>
            <a:endParaRPr lang="en-US" altLang="ja-JP" dirty="0"/>
          </a:p>
          <a:p>
            <a:r>
              <a:rPr lang="ja-JP" altLang="en-US" dirty="0"/>
              <a:t>・</a:t>
            </a:r>
            <a:r>
              <a:rPr lang="ja-JP" altLang="en-US" b="0" dirty="0"/>
              <a:t>大陸棚の延長</a:t>
            </a:r>
            <a:endParaRPr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b="0" dirty="0"/>
              <a:t>地形的・地質的に陸とつながっていると認められると沿岸国の</a:t>
            </a:r>
            <a:r>
              <a:rPr lang="en-US" altLang="ja-JP" b="0" dirty="0"/>
              <a:t>200</a:t>
            </a:r>
            <a:r>
              <a:rPr lang="ja-JP" altLang="en-US" b="0" dirty="0"/>
              <a:t>海里を超えて大陸棚を設定することができること。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・内水</a:t>
            </a:r>
            <a:endParaRPr lang="en-US" altLang="ja-JP" dirty="0"/>
          </a:p>
          <a:p>
            <a:r>
              <a:rPr lang="ja-JP" altLang="en-US" dirty="0"/>
              <a:t>領海の基線の陸地側の水域で、沿岸国の主権が及ぶ。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43140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/>
              <a:t>出典：以下をもとに作成</a:t>
            </a:r>
            <a:endParaRPr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/>
              <a:t>海上保安庁ウェブサイト「日本の領海等概念図」（</a:t>
            </a:r>
            <a:r>
              <a:rPr lang="en-US" altLang="ja-JP" dirty="0"/>
              <a:t>https://www1.kaiho.mlit.go.jp/JODC/ryokai/ryokai_setsuzoku.html</a:t>
            </a:r>
            <a:r>
              <a:rPr lang="ja-JP" altLang="en-US" dirty="0"/>
              <a:t>）</a:t>
            </a:r>
            <a:endParaRPr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/>
              <a:t>環境省（</a:t>
            </a:r>
            <a:r>
              <a:rPr lang="en-US" altLang="ja-JP" dirty="0"/>
              <a:t>2006</a:t>
            </a:r>
            <a:r>
              <a:rPr lang="ja-JP" altLang="en-US" dirty="0"/>
              <a:t>年）生物多様性国家戦略の見直しに関する懇談会　第２回会合資料 ２－１「わが国の排他的経済水域」</a:t>
            </a:r>
            <a:r>
              <a:rPr lang="en-US" altLang="ja-JP" dirty="0"/>
              <a:t>(https://www.biodic.go.jp/cbd/2006/conference.html)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/>
          </a:p>
          <a:p>
            <a:r>
              <a:rPr lang="ja-JP" altLang="en-US" dirty="0"/>
              <a:t>（参考）</a:t>
            </a:r>
            <a:endParaRPr lang="en-US" altLang="ja-JP" dirty="0"/>
          </a:p>
          <a:p>
            <a:r>
              <a:rPr lang="ja-JP" altLang="en-US" dirty="0"/>
              <a:t>・</a:t>
            </a:r>
            <a:r>
              <a:rPr lang="ja-JP" altLang="en-US" b="0" dirty="0"/>
              <a:t>大陸棚の延長</a:t>
            </a:r>
            <a:endParaRPr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b="0" dirty="0"/>
              <a:t>地形的・地質的に陸とつながっていると認められると沿岸国の</a:t>
            </a:r>
            <a:r>
              <a:rPr lang="en-US" altLang="ja-JP" b="0" dirty="0"/>
              <a:t>200</a:t>
            </a:r>
            <a:r>
              <a:rPr lang="ja-JP" altLang="en-US" b="0" dirty="0"/>
              <a:t>海里を超えて大陸棚を設定することができること。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51319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Ctrl</a:t>
            </a:r>
            <a:r>
              <a:rPr kumimoji="1" lang="ja-JP" altLang="en-US"/>
              <a:t>キーを押しながら白い点線で囲まれた円内をクリックすると、外務省「日本の領土をめぐる情勢」の画面が開きます。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30520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67359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631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Ctrl</a:t>
            </a:r>
            <a:r>
              <a:rPr kumimoji="1" lang="ja-JP" altLang="en-US" dirty="0"/>
              <a:t>キーを押しながら右下の「</a:t>
            </a:r>
            <a:r>
              <a:rPr kumimoji="1" lang="en-US" altLang="ja-JP" dirty="0"/>
              <a:t>Google Earth</a:t>
            </a:r>
            <a:r>
              <a:rPr kumimoji="1" lang="ja-JP" altLang="en-US" dirty="0"/>
              <a:t>」をクリックすると、</a:t>
            </a:r>
            <a:r>
              <a:rPr kumimoji="1" lang="en-US" altLang="ja-JP" dirty="0"/>
              <a:t>Google Earth</a:t>
            </a:r>
            <a:r>
              <a:rPr kumimoji="1" lang="ja-JP" altLang="en-US" dirty="0"/>
              <a:t>の画面が開きます。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366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8302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20514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b="0" dirty="0"/>
              <a:t>出典：海上保安庁ウェブサイト「領海等に関する用語」（</a:t>
            </a:r>
            <a:r>
              <a:rPr lang="en-US" altLang="ja-JP" b="0" dirty="0"/>
              <a:t>https://www1.kaiho.mlit.go.jp/JODC/ryokai/zyoho/msk_idx.html</a:t>
            </a:r>
            <a:r>
              <a:rPr lang="ja-JP" altLang="en-US" b="0" dirty="0"/>
              <a:t>）をもとに作成</a:t>
            </a:r>
            <a:endParaRPr lang="en-US" altLang="ja-JP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b="0" dirty="0"/>
              <a:t>（参考）</a:t>
            </a:r>
            <a:endParaRPr lang="en-US" altLang="ja-JP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b="0" dirty="0"/>
              <a:t>・大陸棚の延長</a:t>
            </a:r>
            <a:endParaRPr lang="en-US" altLang="ja-JP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b="0" dirty="0"/>
              <a:t>地形的・地質的に陸とつながっていると認められると沿岸国の</a:t>
            </a:r>
            <a:r>
              <a:rPr lang="en-US" altLang="ja-JP" b="0" dirty="0"/>
              <a:t>200</a:t>
            </a:r>
            <a:r>
              <a:rPr lang="ja-JP" altLang="en-US" b="0" dirty="0"/>
              <a:t>海里を超えて大陸棚を設定することができること。</a:t>
            </a:r>
            <a:endParaRPr lang="en-US" altLang="ja-JP" b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46616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2822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23417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65813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/>
              <a:t>出典：海上保安庁ウェブサイト「日本の領海等概念図」（</a:t>
            </a:r>
            <a:r>
              <a:rPr lang="en-US" altLang="ja-JP" dirty="0"/>
              <a:t>https://www1.kaiho.mlit.go.jp/JODC/ryokai/ryokai_setsuzoku.html</a:t>
            </a:r>
            <a:r>
              <a:rPr lang="ja-JP" altLang="en-US" dirty="0"/>
              <a:t>）をもとに作成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4314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bg>
      <p:bgPr>
        <a:solidFill>
          <a:srgbClr val="019D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76633A-A4EA-414C-A371-F6F0419A00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35200"/>
            <a:ext cx="12192000" cy="2387600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19547D-F517-40CF-AF72-1D39ACE00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EDEC1E-F69C-479D-8C53-50F6CA16D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F52159-6629-4EB6-95B7-080CFF38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グラフィックス 6">
            <a:extLst>
              <a:ext uri="{FF2B5EF4-FFF2-40B4-BE49-F238E27FC236}">
                <a16:creationId xmlns:a16="http://schemas.microsoft.com/office/drawing/2014/main" id="{2BE1D045-4C3B-4FDD-BA03-F19E037176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76317" y="426193"/>
            <a:ext cx="6239366" cy="6005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488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DF360A-4C66-4F3B-8AFC-36726BE8B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04899"/>
          </a:xfr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019DCB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4D4992-B0EE-48DB-B831-DB35FA533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C299D57-6DF6-4AAE-8B2E-5C2FF8E78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73D0466-4D2F-45AF-B264-3FF5B8F61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3078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9D97F16-C0D0-4D05-8ACA-81FC577FE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BD79417-F575-4FBB-9A52-24B193906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C9A6ABA-3D02-42F2-A7D0-D08F4CE9F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00928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043051-B208-4314-B33D-84106E481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A74F2F8-D3D5-4BE9-9DDB-C22B1CD5F8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38F498B-0973-45FE-9CED-D893E04660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B43ED76-0570-48DB-9D08-16206E3CD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E0447D4-EA2C-40C3-9A65-A23504A92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06ED562-4885-4F69-9153-71A19B78B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63143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A937D6-D064-4B9B-8661-D04F15566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19F1A64-A28D-4BC6-AC44-F7E750707E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C7543A5-CE88-47AD-9B2E-F17C4C8095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C140EDE-90A9-46F5-972B-99D628F15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FAA4A5-FDA0-46F3-9879-16DB693E4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D1D88BB-C50A-4E4D-B730-174F54018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00384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8368EC-6289-4C40-9B34-CB2F34EA3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4669592-7325-4B80-9F36-ED281BE137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1AB06A-5D95-4B57-B152-D150D8485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F72A317-3BFA-4342-8F5D-881E8C5F4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F3E5A8D-2821-4D89-9CF8-4B7243DCE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96200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6572E0C-DE86-4441-B60F-384DA954EF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0B8432E-0F94-4363-B3B7-853C782A66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475847-6D2A-44DE-852D-21D6B348D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B71AE39-F42D-40AA-AB64-3F825169F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1A56B8-AD14-4DAA-85DE-B1FD1C61C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9533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bg>
      <p:bgPr>
        <a:solidFill>
          <a:srgbClr val="019D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41CAB1D-0387-42B4-915D-F86FE72EFBA6}"/>
              </a:ext>
            </a:extLst>
          </p:cNvPr>
          <p:cNvSpPr/>
          <p:nvPr userDrawn="1"/>
        </p:nvSpPr>
        <p:spPr>
          <a:xfrm>
            <a:off x="359400" y="360000"/>
            <a:ext cx="11473200" cy="613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2776633A-A4EA-414C-A371-F6F0419A00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35200"/>
            <a:ext cx="12192000" cy="2387600"/>
          </a:xfrm>
        </p:spPr>
        <p:txBody>
          <a:bodyPr anchor="ctr"/>
          <a:lstStyle>
            <a:lvl1pPr algn="ctr">
              <a:defRPr sz="6000" b="1">
                <a:solidFill>
                  <a:srgbClr val="019DCB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19547D-F517-40CF-AF72-1D39ACE00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EDEC1E-F69C-479D-8C53-50F6CA16D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F52159-6629-4EB6-95B7-080CFF38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グラフィックス 6">
            <a:extLst>
              <a:ext uri="{FF2B5EF4-FFF2-40B4-BE49-F238E27FC236}">
                <a16:creationId xmlns:a16="http://schemas.microsoft.com/office/drawing/2014/main" id="{2BE1D045-4C3B-4FDD-BA03-F19E037176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76317" y="426193"/>
            <a:ext cx="6239366" cy="6005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928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bg>
      <p:bgPr>
        <a:solidFill>
          <a:srgbClr val="FBB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41CAB1D-0387-42B4-915D-F86FE72EFBA6}"/>
              </a:ext>
            </a:extLst>
          </p:cNvPr>
          <p:cNvSpPr/>
          <p:nvPr userDrawn="1"/>
        </p:nvSpPr>
        <p:spPr>
          <a:xfrm>
            <a:off x="359400" y="1283826"/>
            <a:ext cx="11473200" cy="5212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2776633A-A4EA-414C-A371-F6F0419A00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283826"/>
            <a:ext cx="12192000" cy="2145174"/>
          </a:xfrm>
        </p:spPr>
        <p:txBody>
          <a:bodyPr anchor="ctr"/>
          <a:lstStyle>
            <a:lvl1pPr algn="ctr">
              <a:defRPr sz="6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19547D-F517-40CF-AF72-1D39ACE00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EDEC1E-F69C-479D-8C53-50F6CA16D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F52159-6629-4EB6-95B7-080CFF38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80323641-C3E0-49A3-9117-0AEF497DCE75}"/>
              </a:ext>
            </a:extLst>
          </p:cNvPr>
          <p:cNvSpPr txBox="1">
            <a:spLocks/>
          </p:cNvSpPr>
          <p:nvPr userDrawn="1"/>
        </p:nvSpPr>
        <p:spPr>
          <a:xfrm>
            <a:off x="6096000" y="131978"/>
            <a:ext cx="5736600" cy="16466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ja-JP" sz="1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altLang="ja-JP" sz="8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uiz</a:t>
            </a:r>
            <a:endParaRPr lang="ja-JP" altLang="en-US" sz="7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4820A47-55D9-4B3B-96F8-33B64D1A7308}"/>
              </a:ext>
            </a:extLst>
          </p:cNvPr>
          <p:cNvSpPr txBox="1"/>
          <p:nvPr userDrawn="1"/>
        </p:nvSpPr>
        <p:spPr>
          <a:xfrm>
            <a:off x="359399" y="349139"/>
            <a:ext cx="573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b="1" dirty="0">
                <a:solidFill>
                  <a:schemeClr val="bg1"/>
                </a:solidFill>
              </a:rPr>
              <a:t>問題</a:t>
            </a:r>
          </a:p>
        </p:txBody>
      </p:sp>
    </p:spTree>
    <p:extLst>
      <p:ext uri="{BB962C8B-B14F-4D97-AF65-F5344CB8AC3E}">
        <p14:creationId xmlns:p14="http://schemas.microsoft.com/office/powerpoint/2010/main" val="99483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bg>
      <p:bgPr>
        <a:solidFill>
          <a:srgbClr val="FBB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41CAB1D-0387-42B4-915D-F86FE72EFBA6}"/>
              </a:ext>
            </a:extLst>
          </p:cNvPr>
          <p:cNvSpPr/>
          <p:nvPr userDrawn="1"/>
        </p:nvSpPr>
        <p:spPr>
          <a:xfrm>
            <a:off x="359400" y="1283826"/>
            <a:ext cx="11473200" cy="5212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2776633A-A4EA-414C-A371-F6F0419A00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283826"/>
            <a:ext cx="12192000" cy="2145174"/>
          </a:xfrm>
        </p:spPr>
        <p:txBody>
          <a:bodyPr anchor="ctr"/>
          <a:lstStyle>
            <a:lvl1pPr algn="ctr">
              <a:defRPr sz="6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19547D-F517-40CF-AF72-1D39ACE00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EDEC1E-F69C-479D-8C53-50F6CA16D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F52159-6629-4EB6-95B7-080CFF38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F9DE8650-61C4-4E38-9082-E9905E31C862}"/>
              </a:ext>
            </a:extLst>
          </p:cNvPr>
          <p:cNvSpPr txBox="1">
            <a:spLocks/>
          </p:cNvSpPr>
          <p:nvPr userDrawn="1"/>
        </p:nvSpPr>
        <p:spPr>
          <a:xfrm>
            <a:off x="6096000" y="131978"/>
            <a:ext cx="5736600" cy="16466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ja-JP" sz="1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ja-JP" sz="8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nswer</a:t>
            </a:r>
            <a:endParaRPr lang="ja-JP" altLang="en-US" sz="7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33D1210-9B6D-4B3B-9ED2-C61E364F3DEE}"/>
              </a:ext>
            </a:extLst>
          </p:cNvPr>
          <p:cNvSpPr txBox="1"/>
          <p:nvPr userDrawn="1"/>
        </p:nvSpPr>
        <p:spPr>
          <a:xfrm>
            <a:off x="359399" y="349139"/>
            <a:ext cx="573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b="1" dirty="0">
                <a:solidFill>
                  <a:schemeClr val="bg1"/>
                </a:solidFill>
              </a:rPr>
              <a:t>答え</a:t>
            </a:r>
          </a:p>
        </p:txBody>
      </p:sp>
    </p:spTree>
    <p:extLst>
      <p:ext uri="{BB962C8B-B14F-4D97-AF65-F5344CB8AC3E}">
        <p14:creationId xmlns:p14="http://schemas.microsoft.com/office/powerpoint/2010/main" val="1962861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bg>
      <p:bgPr>
        <a:solidFill>
          <a:srgbClr val="019D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76633A-A4EA-414C-A371-F6F0419A00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788" y="2235200"/>
            <a:ext cx="8601390" cy="2387600"/>
          </a:xfrm>
        </p:spPr>
        <p:txBody>
          <a:bodyPr anchor="ctr"/>
          <a:lstStyle>
            <a:lvl1pPr algn="r">
              <a:defRPr sz="60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19547D-F517-40CF-AF72-1D39ACE00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EDEC1E-F69C-479D-8C53-50F6CA16D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F52159-6629-4EB6-95B7-080CFF38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4" name="グラフィックス 13">
            <a:extLst>
              <a:ext uri="{FF2B5EF4-FFF2-40B4-BE49-F238E27FC236}">
                <a16:creationId xmlns:a16="http://schemas.microsoft.com/office/drawing/2014/main" id="{E540DCED-4004-43F8-8155-D66E66C50C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38812" y="2689351"/>
            <a:ext cx="3581400" cy="4410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434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7FED0B-FA07-4304-9465-B3F1A0A01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7A5369-89CE-4E61-B908-5936D13160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EC5DA3-AC25-4838-97EB-C8AA6FA87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36319C-D1BF-4E05-851E-A31850D36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52C8E5-FC4D-4955-B0E4-1B9368CFF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544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34D1D1-E397-4753-96F1-5A2AADC7A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09DD30A-3028-485B-8D32-DF6F6BABBF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66F7982-5A4B-42BC-929D-2326AF1FB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0AB85D-AFAF-4BED-8E60-9077147E3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B535209-73B8-4E16-A9EA-18A2813BE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981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D355EA-E887-4320-A76C-94F0DDEAC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0912C4A-6537-464C-B4B0-C40C42E16D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196F1B4-8D14-4007-94FC-F3B1133CEC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66C00C4-3052-4F89-87DF-2A020E3FA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96E8E52-BA9E-41B9-B0FA-E5E2438C0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07C5C37-C739-4191-9DA8-96FC9510D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172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9313F8-1BAC-4433-9C23-30BAED344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03DD1EE-EC52-4DB9-96CF-E1383B6D69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ED2445D-D583-4744-A0F7-376618AB2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DD1CD23-41E4-445D-AD4E-FC7F83AB72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FED6091-1DF5-433A-BECA-325CFD4F0C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C2D12EF-B311-436F-A3C2-1FB8357E1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697C496-F825-443C-9CA5-6EBFB0CB3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1799696-2E1E-46DC-B959-6968AF227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54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4BC23D3-0E0C-450B-8719-12A890FF3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33D095A-D7A9-443E-8798-BBBFEC514A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73ABA3-0581-43A3-B96B-D188E4619F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ADC54-4250-4960-8D75-A15844232F3A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C44867-A806-4608-A213-B6DDB3DFF6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1EF0281-3BDD-444C-87B4-449204F104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3788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64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Document4.docx"/><Relationship Id="rId13" Type="http://schemas.openxmlformats.org/officeDocument/2006/relationships/image" Target="../media/image26.emf"/><Relationship Id="rId3" Type="http://schemas.openxmlformats.org/officeDocument/2006/relationships/image" Target="../media/image23.png"/><Relationship Id="rId7" Type="http://schemas.openxmlformats.org/officeDocument/2006/relationships/image" Target="../media/image28.emf"/><Relationship Id="rId12" Type="http://schemas.openxmlformats.org/officeDocument/2006/relationships/package" Target="../embeddings/Microsoft_Word_Document6.docx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6" Type="http://schemas.openxmlformats.org/officeDocument/2006/relationships/package" Target="../embeddings/Microsoft_Word_Document3.docx"/><Relationship Id="rId11" Type="http://schemas.openxmlformats.org/officeDocument/2006/relationships/image" Target="../media/image25.emf"/><Relationship Id="rId5" Type="http://schemas.openxmlformats.org/officeDocument/2006/relationships/image" Target="../media/image8.png"/><Relationship Id="rId10" Type="http://schemas.openxmlformats.org/officeDocument/2006/relationships/package" Target="../embeddings/Microsoft_Word_Document5.docx"/><Relationship Id="rId4" Type="http://schemas.openxmlformats.org/officeDocument/2006/relationships/image" Target="../media/image24.svg"/><Relationship Id="rId9" Type="http://schemas.openxmlformats.org/officeDocument/2006/relationships/image" Target="../media/image2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.png"/><Relationship Id="rId4" Type="http://schemas.openxmlformats.org/officeDocument/2006/relationships/image" Target="../media/image24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6.emf"/><Relationship Id="rId18" Type="http://schemas.openxmlformats.org/officeDocument/2006/relationships/package" Target="../embeddings/Microsoft_Word_Document10.docx"/><Relationship Id="rId3" Type="http://schemas.openxmlformats.org/officeDocument/2006/relationships/image" Target="../media/image29.png"/><Relationship Id="rId7" Type="http://schemas.openxmlformats.org/officeDocument/2006/relationships/image" Target="../media/image32.svg"/><Relationship Id="rId12" Type="http://schemas.openxmlformats.org/officeDocument/2006/relationships/package" Target="../embeddings/Microsoft_Word_Document7.docx"/><Relationship Id="rId17" Type="http://schemas.openxmlformats.org/officeDocument/2006/relationships/image" Target="../media/image38.emf"/><Relationship Id="rId2" Type="http://schemas.openxmlformats.org/officeDocument/2006/relationships/notesSlide" Target="../notesSlides/notesSlide12.xml"/><Relationship Id="rId16" Type="http://schemas.openxmlformats.org/officeDocument/2006/relationships/package" Target="../embeddings/Microsoft_Word_Document9.docx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1.png"/><Relationship Id="rId11" Type="http://schemas.openxmlformats.org/officeDocument/2006/relationships/hyperlink" Target="https://www.mofa.go.jp/mofaj/area/takeshima/index.html" TargetMode="External"/><Relationship Id="rId5" Type="http://schemas.openxmlformats.org/officeDocument/2006/relationships/hyperlink" Target="https://www.mofa.go.jp/mofaj/area/hoppo/index.html" TargetMode="External"/><Relationship Id="rId15" Type="http://schemas.openxmlformats.org/officeDocument/2006/relationships/image" Target="../media/image37.emf"/><Relationship Id="rId10" Type="http://schemas.openxmlformats.org/officeDocument/2006/relationships/image" Target="../media/image35.svg"/><Relationship Id="rId19" Type="http://schemas.openxmlformats.org/officeDocument/2006/relationships/image" Target="../media/image39.emf"/><Relationship Id="rId4" Type="http://schemas.openxmlformats.org/officeDocument/2006/relationships/image" Target="../media/image30.svg"/><Relationship Id="rId9" Type="http://schemas.openxmlformats.org/officeDocument/2006/relationships/image" Target="../media/image34.png"/><Relationship Id="rId14" Type="http://schemas.openxmlformats.org/officeDocument/2006/relationships/package" Target="../embeddings/Microsoft_Word_Document8.docx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9.png"/><Relationship Id="rId5" Type="http://schemas.openxmlformats.org/officeDocument/2006/relationships/hyperlink" Target="https://earth.google.com/web/@35.290776,135.38511108,919.15596467a,4365765.26133299d,35y,-0h,0t,0r" TargetMode="Externa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8.png"/><Relationship Id="rId7" Type="http://schemas.openxmlformats.org/officeDocument/2006/relationships/image" Target="../media/image14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.png"/><Relationship Id="rId11" Type="http://schemas.openxmlformats.org/officeDocument/2006/relationships/image" Target="../media/image18.svg"/><Relationship Id="rId5" Type="http://schemas.openxmlformats.org/officeDocument/2006/relationships/image" Target="../media/image12.sv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.png"/><Relationship Id="rId4" Type="http://schemas.openxmlformats.org/officeDocument/2006/relationships/image" Target="../media/image22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.png"/><Relationship Id="rId4" Type="http://schemas.openxmlformats.org/officeDocument/2006/relationships/image" Target="../media/image22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Document1.docx"/><Relationship Id="rId13" Type="http://schemas.openxmlformats.org/officeDocument/2006/relationships/image" Target="../media/image28.emf"/><Relationship Id="rId3" Type="http://schemas.openxmlformats.org/officeDocument/2006/relationships/image" Target="../media/image23.png"/><Relationship Id="rId7" Type="http://schemas.openxmlformats.org/officeDocument/2006/relationships/image" Target="../media/image25.emf"/><Relationship Id="rId12" Type="http://schemas.openxmlformats.org/officeDocument/2006/relationships/package" Target="../embeddings/Microsoft_Word_Document3.docx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package" Target="../embeddings/Microsoft_Word_Document.docx"/><Relationship Id="rId11" Type="http://schemas.openxmlformats.org/officeDocument/2006/relationships/image" Target="../media/image27.emf"/><Relationship Id="rId5" Type="http://schemas.openxmlformats.org/officeDocument/2006/relationships/image" Target="../media/image8.png"/><Relationship Id="rId10" Type="http://schemas.openxmlformats.org/officeDocument/2006/relationships/package" Target="../embeddings/Microsoft_Word_Document2.docx"/><Relationship Id="rId4" Type="http://schemas.openxmlformats.org/officeDocument/2006/relationships/image" Target="../media/image24.svg"/><Relationship Id="rId9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9D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455847-E12B-4B7C-BE35-061F95DD77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kumimoji="1" lang="ja-JP" altLang="en-US" sz="6600" dirty="0"/>
              <a:t>日本の領域と北方領土</a:t>
            </a:r>
          </a:p>
        </p:txBody>
      </p:sp>
      <p:sp>
        <p:nvSpPr>
          <p:cNvPr id="115" name="楕円 114">
            <a:extLst>
              <a:ext uri="{FF2B5EF4-FFF2-40B4-BE49-F238E27FC236}">
                <a16:creationId xmlns:a16="http://schemas.microsoft.com/office/drawing/2014/main" id="{B08DC1C9-2A71-4303-AB8F-D3CDCDBD7153}"/>
              </a:ext>
            </a:extLst>
          </p:cNvPr>
          <p:cNvSpPr/>
          <p:nvPr/>
        </p:nvSpPr>
        <p:spPr>
          <a:xfrm>
            <a:off x="10107704" y="699800"/>
            <a:ext cx="108743" cy="108743"/>
          </a:xfrm>
          <a:prstGeom prst="ellipse">
            <a:avLst/>
          </a:prstGeom>
          <a:solidFill>
            <a:srgbClr val="2CA9CD"/>
          </a:solidFill>
          <a:ln>
            <a:solidFill>
              <a:srgbClr val="2CA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16" name="楕円 115">
            <a:extLst>
              <a:ext uri="{FF2B5EF4-FFF2-40B4-BE49-F238E27FC236}">
                <a16:creationId xmlns:a16="http://schemas.microsoft.com/office/drawing/2014/main" id="{F8A44F07-6A2F-4605-A15C-61CEF3F3AB67}"/>
              </a:ext>
            </a:extLst>
          </p:cNvPr>
          <p:cNvSpPr/>
          <p:nvPr/>
        </p:nvSpPr>
        <p:spPr>
          <a:xfrm>
            <a:off x="10371592" y="438256"/>
            <a:ext cx="108743" cy="108743"/>
          </a:xfrm>
          <a:prstGeom prst="ellipse">
            <a:avLst/>
          </a:prstGeom>
          <a:solidFill>
            <a:srgbClr val="2CA9CD"/>
          </a:solidFill>
          <a:ln>
            <a:solidFill>
              <a:srgbClr val="2CA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17" name="楕円 116">
            <a:extLst>
              <a:ext uri="{FF2B5EF4-FFF2-40B4-BE49-F238E27FC236}">
                <a16:creationId xmlns:a16="http://schemas.microsoft.com/office/drawing/2014/main" id="{71568B2B-0B9A-4CD1-8568-B1679FEFC531}"/>
              </a:ext>
            </a:extLst>
          </p:cNvPr>
          <p:cNvSpPr/>
          <p:nvPr/>
        </p:nvSpPr>
        <p:spPr>
          <a:xfrm>
            <a:off x="9612404" y="1239643"/>
            <a:ext cx="108743" cy="108743"/>
          </a:xfrm>
          <a:prstGeom prst="ellipse">
            <a:avLst/>
          </a:prstGeom>
          <a:solidFill>
            <a:srgbClr val="2CA9CD"/>
          </a:solidFill>
          <a:ln>
            <a:solidFill>
              <a:srgbClr val="2CA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18" name="楕円 117">
            <a:extLst>
              <a:ext uri="{FF2B5EF4-FFF2-40B4-BE49-F238E27FC236}">
                <a16:creationId xmlns:a16="http://schemas.microsoft.com/office/drawing/2014/main" id="{A3059E91-DBFB-4A01-B5AE-357F331025FF}"/>
              </a:ext>
            </a:extLst>
          </p:cNvPr>
          <p:cNvSpPr/>
          <p:nvPr/>
        </p:nvSpPr>
        <p:spPr>
          <a:xfrm>
            <a:off x="9612404" y="1775523"/>
            <a:ext cx="108743" cy="108743"/>
          </a:xfrm>
          <a:prstGeom prst="ellipse">
            <a:avLst/>
          </a:prstGeom>
          <a:solidFill>
            <a:srgbClr val="2CA9CD"/>
          </a:solidFill>
          <a:ln>
            <a:solidFill>
              <a:srgbClr val="2CA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19" name="楕円 118">
            <a:extLst>
              <a:ext uri="{FF2B5EF4-FFF2-40B4-BE49-F238E27FC236}">
                <a16:creationId xmlns:a16="http://schemas.microsoft.com/office/drawing/2014/main" id="{3C65DB2F-4E33-4E04-B931-70F4F14E0BA4}"/>
              </a:ext>
            </a:extLst>
          </p:cNvPr>
          <p:cNvSpPr/>
          <p:nvPr/>
        </p:nvSpPr>
        <p:spPr>
          <a:xfrm>
            <a:off x="9858943" y="1501187"/>
            <a:ext cx="108743" cy="108743"/>
          </a:xfrm>
          <a:prstGeom prst="ellipse">
            <a:avLst/>
          </a:prstGeom>
          <a:solidFill>
            <a:srgbClr val="2CA9CD"/>
          </a:solidFill>
          <a:ln>
            <a:solidFill>
              <a:srgbClr val="2CA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20" name="楕円 119">
            <a:extLst>
              <a:ext uri="{FF2B5EF4-FFF2-40B4-BE49-F238E27FC236}">
                <a16:creationId xmlns:a16="http://schemas.microsoft.com/office/drawing/2014/main" id="{CBCD8EC8-0AD6-4753-AAD7-8BE24904AA91}"/>
              </a:ext>
            </a:extLst>
          </p:cNvPr>
          <p:cNvSpPr/>
          <p:nvPr/>
        </p:nvSpPr>
        <p:spPr>
          <a:xfrm>
            <a:off x="9612404" y="964513"/>
            <a:ext cx="108743" cy="108743"/>
          </a:xfrm>
          <a:prstGeom prst="ellipse">
            <a:avLst/>
          </a:prstGeom>
          <a:solidFill>
            <a:srgbClr val="2CA9CD"/>
          </a:solidFill>
          <a:ln>
            <a:solidFill>
              <a:srgbClr val="2CA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21" name="楕円 120">
            <a:extLst>
              <a:ext uri="{FF2B5EF4-FFF2-40B4-BE49-F238E27FC236}">
                <a16:creationId xmlns:a16="http://schemas.microsoft.com/office/drawing/2014/main" id="{42F36E1B-9CB1-4315-8396-9B0659D1324E}"/>
              </a:ext>
            </a:extLst>
          </p:cNvPr>
          <p:cNvSpPr/>
          <p:nvPr/>
        </p:nvSpPr>
        <p:spPr>
          <a:xfrm>
            <a:off x="9858942" y="964513"/>
            <a:ext cx="108743" cy="108743"/>
          </a:xfrm>
          <a:prstGeom prst="ellipse">
            <a:avLst/>
          </a:prstGeom>
          <a:solidFill>
            <a:srgbClr val="2CA9CD"/>
          </a:solidFill>
          <a:ln>
            <a:solidFill>
              <a:srgbClr val="2CA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22" name="楕円 121">
            <a:extLst>
              <a:ext uri="{FF2B5EF4-FFF2-40B4-BE49-F238E27FC236}">
                <a16:creationId xmlns:a16="http://schemas.microsoft.com/office/drawing/2014/main" id="{16192577-9546-4C7F-B6BE-A6A4CA240DC4}"/>
              </a:ext>
            </a:extLst>
          </p:cNvPr>
          <p:cNvSpPr/>
          <p:nvPr/>
        </p:nvSpPr>
        <p:spPr>
          <a:xfrm>
            <a:off x="10618244" y="438256"/>
            <a:ext cx="108743" cy="108743"/>
          </a:xfrm>
          <a:prstGeom prst="ellipse">
            <a:avLst/>
          </a:prstGeom>
          <a:solidFill>
            <a:srgbClr val="2CA9CD"/>
          </a:solidFill>
          <a:ln>
            <a:solidFill>
              <a:srgbClr val="2CA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23" name="楕円 122">
            <a:extLst>
              <a:ext uri="{FF2B5EF4-FFF2-40B4-BE49-F238E27FC236}">
                <a16:creationId xmlns:a16="http://schemas.microsoft.com/office/drawing/2014/main" id="{0C082361-D8DA-40A7-A15B-C01AE0EA1E08}"/>
              </a:ext>
            </a:extLst>
          </p:cNvPr>
          <p:cNvSpPr/>
          <p:nvPr/>
        </p:nvSpPr>
        <p:spPr>
          <a:xfrm>
            <a:off x="10371592" y="699799"/>
            <a:ext cx="108743" cy="108743"/>
          </a:xfrm>
          <a:prstGeom prst="ellipse">
            <a:avLst/>
          </a:prstGeom>
          <a:solidFill>
            <a:srgbClr val="2CA9CD"/>
          </a:solidFill>
          <a:ln>
            <a:solidFill>
              <a:srgbClr val="2CA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2960385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C9353479-88FA-4126-682A-7200A1FFAF5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9ED9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78" name="グラフィックス 77">
            <a:extLst>
              <a:ext uri="{FF2B5EF4-FFF2-40B4-BE49-F238E27FC236}">
                <a16:creationId xmlns:a16="http://schemas.microsoft.com/office/drawing/2014/main" id="{AEFE5F9D-FA41-E014-7DDD-895ECDFC896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540" t="8546" b="23052"/>
          <a:stretch/>
        </p:blipFill>
        <p:spPr>
          <a:xfrm>
            <a:off x="0" y="-1"/>
            <a:ext cx="9519752" cy="6858001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alpha val="30000"/>
              </a:schemeClr>
            </a:outerShdw>
          </a:effectLst>
        </p:spPr>
      </p:pic>
      <p:pic>
        <p:nvPicPr>
          <p:cNvPr id="79" name="図 78" descr="背景パターン&#10;&#10;自動的に生成された説明">
            <a:extLst>
              <a:ext uri="{FF2B5EF4-FFF2-40B4-BE49-F238E27FC236}">
                <a16:creationId xmlns:a16="http://schemas.microsoft.com/office/drawing/2014/main" id="{F31A40C9-E69E-A917-D78E-97E73B050DA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889"/>
          <a:stretch/>
        </p:blipFill>
        <p:spPr>
          <a:xfrm>
            <a:off x="0" y="0"/>
            <a:ext cx="12191997" cy="1104899"/>
          </a:xfrm>
          <a:prstGeom prst="rect">
            <a:avLst/>
          </a:prstGeom>
        </p:spPr>
      </p:pic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2C31324D-857D-C892-3312-E9DFA4583D5B}"/>
              </a:ext>
            </a:extLst>
          </p:cNvPr>
          <p:cNvSpPr/>
          <p:nvPr/>
        </p:nvSpPr>
        <p:spPr>
          <a:xfrm>
            <a:off x="0" y="0"/>
            <a:ext cx="12192000" cy="11049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B55E1220-4FE9-4EF9-98A8-AFB968902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>
                <a:solidFill>
                  <a:srgbClr val="0B507E"/>
                </a:solidFill>
              </a:rPr>
              <a:t>日本の領海・排他的経済水域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43EF904-C6FB-4D6C-BF78-FE18C39BA485}"/>
              </a:ext>
            </a:extLst>
          </p:cNvPr>
          <p:cNvSpPr txBox="1"/>
          <p:nvPr/>
        </p:nvSpPr>
        <p:spPr>
          <a:xfrm>
            <a:off x="6276599" y="4082853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八丈島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2EAE544F-313F-4805-8BED-7D3669F877CC}"/>
              </a:ext>
            </a:extLst>
          </p:cNvPr>
          <p:cNvSpPr txBox="1"/>
          <p:nvPr/>
        </p:nvSpPr>
        <p:spPr>
          <a:xfrm>
            <a:off x="5935410" y="4785651"/>
            <a:ext cx="922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小笠原</a:t>
            </a:r>
            <a:endParaRPr kumimoji="1" lang="en-US" altLang="ja-JP" sz="1200" dirty="0"/>
          </a:p>
          <a:p>
            <a:r>
              <a:rPr kumimoji="1" lang="ja-JP" altLang="en-US" sz="1200" dirty="0"/>
              <a:t>群島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1E4866E-DDA2-4769-A8A6-4621B1CE20ED}"/>
              </a:ext>
            </a:extLst>
          </p:cNvPr>
          <p:cNvSpPr txBox="1"/>
          <p:nvPr/>
        </p:nvSpPr>
        <p:spPr>
          <a:xfrm>
            <a:off x="6083128" y="5657486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南硫黄島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D76E2A7D-03CE-4DD3-9A96-E96CD003CA39}"/>
              </a:ext>
            </a:extLst>
          </p:cNvPr>
          <p:cNvSpPr txBox="1"/>
          <p:nvPr/>
        </p:nvSpPr>
        <p:spPr>
          <a:xfrm>
            <a:off x="3439289" y="5006893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尖閣諸島</a:t>
            </a:r>
            <a:endParaRPr kumimoji="1" lang="ja-JP" altLang="en-US" sz="1200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1E1BC7-10CE-4017-935A-15ABDF9B764A}"/>
              </a:ext>
            </a:extLst>
          </p:cNvPr>
          <p:cNvSpPr txBox="1"/>
          <p:nvPr/>
        </p:nvSpPr>
        <p:spPr>
          <a:xfrm>
            <a:off x="5023896" y="3051071"/>
            <a:ext cx="717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竹島</a:t>
            </a:r>
            <a:endParaRPr kumimoji="1" lang="ja-JP" altLang="en-US" sz="1200" dirty="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95B30B62-1591-4C57-B28E-9A2CE3ACE5E9}"/>
              </a:ext>
            </a:extLst>
          </p:cNvPr>
          <p:cNvSpPr txBox="1"/>
          <p:nvPr/>
        </p:nvSpPr>
        <p:spPr>
          <a:xfrm>
            <a:off x="3337593" y="3744541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1F4E79"/>
                </a:solidFill>
              </a:rPr>
              <a:t>東シナ海</a:t>
            </a:r>
            <a:endParaRPr kumimoji="1" lang="ja-JP" altLang="en-US" sz="1200" dirty="0">
              <a:solidFill>
                <a:srgbClr val="1F4E79"/>
              </a:solidFill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CDB3670C-ABCA-49C2-BAAB-8EF3AB634B1E}"/>
              </a:ext>
            </a:extLst>
          </p:cNvPr>
          <p:cNvSpPr txBox="1"/>
          <p:nvPr/>
        </p:nvSpPr>
        <p:spPr>
          <a:xfrm>
            <a:off x="4785133" y="2451064"/>
            <a:ext cx="717768" cy="28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1F4E79"/>
                </a:solidFill>
              </a:rPr>
              <a:t>日本海</a:t>
            </a:r>
            <a:endParaRPr kumimoji="1" lang="ja-JP" altLang="en-US" sz="1200" dirty="0">
              <a:solidFill>
                <a:srgbClr val="1F4E79"/>
              </a:solidFill>
            </a:endParaRPr>
          </a:p>
        </p:txBody>
      </p:sp>
      <p:cxnSp>
        <p:nvCxnSpPr>
          <p:cNvPr id="105" name="直線コネクタ 104">
            <a:extLst>
              <a:ext uri="{FF2B5EF4-FFF2-40B4-BE49-F238E27FC236}">
                <a16:creationId xmlns:a16="http://schemas.microsoft.com/office/drawing/2014/main" id="{386513C0-7531-497A-847A-989B18A8E366}"/>
              </a:ext>
            </a:extLst>
          </p:cNvPr>
          <p:cNvCxnSpPr>
            <a:cxnSpLocks/>
          </p:cNvCxnSpPr>
          <p:nvPr/>
        </p:nvCxnSpPr>
        <p:spPr>
          <a:xfrm flipH="1">
            <a:off x="6955637" y="4263169"/>
            <a:ext cx="864515" cy="836554"/>
          </a:xfrm>
          <a:prstGeom prst="line">
            <a:avLst/>
          </a:prstGeom>
          <a:ln w="12700">
            <a:solidFill>
              <a:srgbClr val="F23EBE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コネクタ 106">
            <a:extLst>
              <a:ext uri="{FF2B5EF4-FFF2-40B4-BE49-F238E27FC236}">
                <a16:creationId xmlns:a16="http://schemas.microsoft.com/office/drawing/2014/main" id="{49B99C4F-8603-42B8-BA4D-6A948D354F68}"/>
              </a:ext>
            </a:extLst>
          </p:cNvPr>
          <p:cNvCxnSpPr>
            <a:cxnSpLocks/>
          </p:cNvCxnSpPr>
          <p:nvPr/>
        </p:nvCxnSpPr>
        <p:spPr>
          <a:xfrm>
            <a:off x="8347477" y="4333071"/>
            <a:ext cx="1" cy="950088"/>
          </a:xfrm>
          <a:prstGeom prst="line">
            <a:avLst/>
          </a:prstGeom>
          <a:ln w="12700">
            <a:solidFill>
              <a:srgbClr val="F23EBE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2EA43206-F31B-4952-AF49-7F14E4DBC782}"/>
              </a:ext>
            </a:extLst>
          </p:cNvPr>
          <p:cNvGrpSpPr/>
          <p:nvPr/>
        </p:nvGrpSpPr>
        <p:grpSpPr>
          <a:xfrm>
            <a:off x="6846283" y="3769631"/>
            <a:ext cx="3180969" cy="655857"/>
            <a:chOff x="6200775" y="4018755"/>
            <a:chExt cx="3180969" cy="655857"/>
          </a:xfrm>
        </p:grpSpPr>
        <p:sp>
          <p:nvSpPr>
            <p:cNvPr id="47" name="四角形: 角を丸くする 46">
              <a:extLst>
                <a:ext uri="{FF2B5EF4-FFF2-40B4-BE49-F238E27FC236}">
                  <a16:creationId xmlns:a16="http://schemas.microsoft.com/office/drawing/2014/main" id="{5067824C-789D-4B92-AAA5-B7C06A2FB8D6}"/>
                </a:ext>
              </a:extLst>
            </p:cNvPr>
            <p:cNvSpPr/>
            <p:nvPr/>
          </p:nvSpPr>
          <p:spPr>
            <a:xfrm>
              <a:off x="6352793" y="4018755"/>
              <a:ext cx="2867407" cy="64633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F018B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76A46FBE-C315-4375-8DA8-F556C8EF436C}"/>
                </a:ext>
              </a:extLst>
            </p:cNvPr>
            <p:cNvSpPr txBox="1"/>
            <p:nvPr/>
          </p:nvSpPr>
          <p:spPr>
            <a:xfrm>
              <a:off x="6200775" y="4028281"/>
              <a:ext cx="31809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200" b="1" dirty="0">
                  <a:solidFill>
                    <a:srgbClr val="1F4E79"/>
                  </a:solidFill>
                </a:rPr>
                <a:t>排他的経済水域</a:t>
              </a:r>
              <a:endParaRPr kumimoji="1" lang="en-US" altLang="ja-JP" sz="2200" b="1" dirty="0">
                <a:solidFill>
                  <a:srgbClr val="1F4E79"/>
                </a:solidFill>
              </a:endParaRPr>
            </a:p>
            <a:p>
              <a:pPr algn="ctr"/>
              <a:r>
                <a:rPr lang="ja-JP" altLang="en-US" sz="1400" b="1" dirty="0">
                  <a:solidFill>
                    <a:srgbClr val="1F4E79"/>
                  </a:solidFill>
                </a:rPr>
                <a:t>（同水域には接続水域も含まれる）</a:t>
              </a:r>
              <a:endParaRPr kumimoji="1" lang="ja-JP" altLang="en-US" sz="2200" b="1" dirty="0">
                <a:solidFill>
                  <a:srgbClr val="1F4E79"/>
                </a:solidFill>
              </a:endParaRPr>
            </a:p>
          </p:txBody>
        </p:sp>
      </p:grpSp>
      <p:cxnSp>
        <p:nvCxnSpPr>
          <p:cNvPr id="111" name="直線コネクタ 110">
            <a:extLst>
              <a:ext uri="{FF2B5EF4-FFF2-40B4-BE49-F238E27FC236}">
                <a16:creationId xmlns:a16="http://schemas.microsoft.com/office/drawing/2014/main" id="{F78322F0-65F7-4C31-8F91-9452428F4533}"/>
              </a:ext>
            </a:extLst>
          </p:cNvPr>
          <p:cNvCxnSpPr>
            <a:cxnSpLocks/>
          </p:cNvCxnSpPr>
          <p:nvPr/>
        </p:nvCxnSpPr>
        <p:spPr>
          <a:xfrm flipH="1">
            <a:off x="5073777" y="5261159"/>
            <a:ext cx="621000" cy="1159719"/>
          </a:xfrm>
          <a:prstGeom prst="line">
            <a:avLst/>
          </a:prstGeom>
          <a:ln w="12700">
            <a:solidFill>
              <a:srgbClr val="7B5B6B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線コネクタ 112">
            <a:extLst>
              <a:ext uri="{FF2B5EF4-FFF2-40B4-BE49-F238E27FC236}">
                <a16:creationId xmlns:a16="http://schemas.microsoft.com/office/drawing/2014/main" id="{DD8D6E13-E8F0-470C-B8F2-294FC498AF77}"/>
              </a:ext>
            </a:extLst>
          </p:cNvPr>
          <p:cNvCxnSpPr>
            <a:cxnSpLocks/>
          </p:cNvCxnSpPr>
          <p:nvPr/>
        </p:nvCxnSpPr>
        <p:spPr>
          <a:xfrm flipH="1">
            <a:off x="4605268" y="6069507"/>
            <a:ext cx="117177" cy="426167"/>
          </a:xfrm>
          <a:prstGeom prst="line">
            <a:avLst/>
          </a:prstGeom>
          <a:ln w="12700">
            <a:solidFill>
              <a:srgbClr val="7B5B6B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888B7BB-413B-41E3-A632-35302DE641A1}"/>
              </a:ext>
            </a:extLst>
          </p:cNvPr>
          <p:cNvGrpSpPr/>
          <p:nvPr/>
        </p:nvGrpSpPr>
        <p:grpSpPr>
          <a:xfrm>
            <a:off x="3322946" y="6310396"/>
            <a:ext cx="1830752" cy="478512"/>
            <a:chOff x="3927731" y="6328744"/>
            <a:chExt cx="1830752" cy="478512"/>
          </a:xfrm>
        </p:grpSpPr>
        <p:sp>
          <p:nvSpPr>
            <p:cNvPr id="49" name="四角形: 角を丸くする 48">
              <a:extLst>
                <a:ext uri="{FF2B5EF4-FFF2-40B4-BE49-F238E27FC236}">
                  <a16:creationId xmlns:a16="http://schemas.microsoft.com/office/drawing/2014/main" id="{28341649-AE9B-4823-95EA-47CEFF90A984}"/>
                </a:ext>
              </a:extLst>
            </p:cNvPr>
            <p:cNvSpPr/>
            <p:nvPr/>
          </p:nvSpPr>
          <p:spPr>
            <a:xfrm>
              <a:off x="3927731" y="6328744"/>
              <a:ext cx="1830752" cy="434340"/>
            </a:xfrm>
            <a:prstGeom prst="roundRect">
              <a:avLst>
                <a:gd name="adj" fmla="val 50000"/>
              </a:avLst>
            </a:prstGeom>
            <a:solidFill>
              <a:srgbClr val="F5B5D5"/>
            </a:solidFill>
            <a:ln w="28575">
              <a:solidFill>
                <a:srgbClr val="7B5B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954A6210-328E-4397-B651-58D80449C263}"/>
                </a:ext>
              </a:extLst>
            </p:cNvPr>
            <p:cNvSpPr txBox="1"/>
            <p:nvPr/>
          </p:nvSpPr>
          <p:spPr>
            <a:xfrm>
              <a:off x="4028315" y="6376369"/>
              <a:ext cx="172364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200" b="1" dirty="0">
                  <a:solidFill>
                    <a:srgbClr val="1F4E79"/>
                  </a:solidFill>
                </a:rPr>
                <a:t>延長大陸棚</a:t>
              </a:r>
            </a:p>
          </p:txBody>
        </p:sp>
      </p:grpSp>
      <p:cxnSp>
        <p:nvCxnSpPr>
          <p:cNvPr id="115" name="直線コネクタ 114">
            <a:extLst>
              <a:ext uri="{FF2B5EF4-FFF2-40B4-BE49-F238E27FC236}">
                <a16:creationId xmlns:a16="http://schemas.microsoft.com/office/drawing/2014/main" id="{3EA572A4-958E-4B33-AE2F-754EF6B68591}"/>
              </a:ext>
            </a:extLst>
          </p:cNvPr>
          <p:cNvCxnSpPr>
            <a:cxnSpLocks/>
          </p:cNvCxnSpPr>
          <p:nvPr/>
        </p:nvCxnSpPr>
        <p:spPr>
          <a:xfrm>
            <a:off x="4931046" y="1863800"/>
            <a:ext cx="1180128" cy="429673"/>
          </a:xfrm>
          <a:prstGeom prst="line">
            <a:avLst/>
          </a:prstGeom>
          <a:ln w="12700">
            <a:solidFill>
              <a:srgbClr val="174DB6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線コネクタ 125">
            <a:extLst>
              <a:ext uri="{FF2B5EF4-FFF2-40B4-BE49-F238E27FC236}">
                <a16:creationId xmlns:a16="http://schemas.microsoft.com/office/drawing/2014/main" id="{67A454F9-95B7-46ED-BBB9-A94B3B51F6F9}"/>
              </a:ext>
            </a:extLst>
          </p:cNvPr>
          <p:cNvCxnSpPr>
            <a:cxnSpLocks/>
          </p:cNvCxnSpPr>
          <p:nvPr/>
        </p:nvCxnSpPr>
        <p:spPr>
          <a:xfrm>
            <a:off x="7536659" y="1764664"/>
            <a:ext cx="1478310" cy="481782"/>
          </a:xfrm>
          <a:prstGeom prst="line">
            <a:avLst/>
          </a:prstGeom>
          <a:ln w="57150" cap="rnd">
            <a:solidFill>
              <a:srgbClr val="1F4E79"/>
            </a:solidFill>
            <a:round/>
            <a:headEnd type="triangle" w="med" len="med"/>
            <a:tailEnd type="none" w="med" len="med"/>
          </a:ln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線コネクタ 128">
            <a:extLst>
              <a:ext uri="{FF2B5EF4-FFF2-40B4-BE49-F238E27FC236}">
                <a16:creationId xmlns:a16="http://schemas.microsoft.com/office/drawing/2014/main" id="{0A7C4D60-54F3-4A50-ADF9-80B636C4C4F0}"/>
              </a:ext>
            </a:extLst>
          </p:cNvPr>
          <p:cNvCxnSpPr>
            <a:cxnSpLocks/>
          </p:cNvCxnSpPr>
          <p:nvPr/>
        </p:nvCxnSpPr>
        <p:spPr>
          <a:xfrm flipV="1">
            <a:off x="8473261" y="4327446"/>
            <a:ext cx="1861344" cy="1164395"/>
          </a:xfrm>
          <a:prstGeom prst="line">
            <a:avLst/>
          </a:prstGeom>
          <a:ln w="57150" cap="rnd">
            <a:solidFill>
              <a:srgbClr val="1F4E79"/>
            </a:solidFill>
            <a:round/>
            <a:headEnd type="triangle" w="med" len="med"/>
            <a:tailEnd type="none" w="med" len="med"/>
          </a:ln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コネクタ 132">
            <a:extLst>
              <a:ext uri="{FF2B5EF4-FFF2-40B4-BE49-F238E27FC236}">
                <a16:creationId xmlns:a16="http://schemas.microsoft.com/office/drawing/2014/main" id="{4BB5CF8D-75FE-42AA-A3E4-8FF273989057}"/>
              </a:ext>
            </a:extLst>
          </p:cNvPr>
          <p:cNvCxnSpPr>
            <a:cxnSpLocks/>
          </p:cNvCxnSpPr>
          <p:nvPr/>
        </p:nvCxnSpPr>
        <p:spPr>
          <a:xfrm flipV="1">
            <a:off x="5795783" y="6197886"/>
            <a:ext cx="4250425" cy="17880"/>
          </a:xfrm>
          <a:prstGeom prst="line">
            <a:avLst/>
          </a:prstGeom>
          <a:ln w="57150" cap="rnd">
            <a:solidFill>
              <a:srgbClr val="1F4E79"/>
            </a:solidFill>
            <a:round/>
            <a:headEnd type="triangle" w="med" len="med"/>
            <a:tailEnd type="none" w="med" len="med"/>
          </a:ln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F21B6C99-CC75-4B22-82E8-5111E53C03F6}"/>
              </a:ext>
            </a:extLst>
          </p:cNvPr>
          <p:cNvGrpSpPr/>
          <p:nvPr/>
        </p:nvGrpSpPr>
        <p:grpSpPr>
          <a:xfrm>
            <a:off x="9728872" y="5501234"/>
            <a:ext cx="2085230" cy="1302132"/>
            <a:chOff x="9332686" y="4860363"/>
            <a:chExt cx="2201059" cy="1579988"/>
          </a:xfrm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grpSpPr>
        <p:sp>
          <p:nvSpPr>
            <p:cNvPr id="82" name="四角形: 角を丸くする 81">
              <a:extLst>
                <a:ext uri="{FF2B5EF4-FFF2-40B4-BE49-F238E27FC236}">
                  <a16:creationId xmlns:a16="http://schemas.microsoft.com/office/drawing/2014/main" id="{A5249DAD-2CC9-4264-826C-7E2F185BAED4}"/>
                </a:ext>
              </a:extLst>
            </p:cNvPr>
            <p:cNvSpPr/>
            <p:nvPr/>
          </p:nvSpPr>
          <p:spPr>
            <a:xfrm>
              <a:off x="9332686" y="4860363"/>
              <a:ext cx="2195769" cy="1579988"/>
            </a:xfrm>
            <a:prstGeom prst="roundRect">
              <a:avLst/>
            </a:prstGeom>
            <a:solidFill>
              <a:srgbClr val="1F4E79"/>
            </a:solidFill>
            <a:ln>
              <a:solidFill>
                <a:srgbClr val="1F4E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728A36CE-B594-45E6-9193-F7354BEE4E64}"/>
                </a:ext>
              </a:extLst>
            </p:cNvPr>
            <p:cNvSpPr txBox="1"/>
            <p:nvPr/>
          </p:nvSpPr>
          <p:spPr>
            <a:xfrm>
              <a:off x="9332686" y="5082521"/>
              <a:ext cx="2201059" cy="560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dirty="0">
                  <a:solidFill>
                    <a:schemeClr val="bg1"/>
                  </a:solidFill>
                </a:rPr>
                <a:t>最南端</a:t>
              </a:r>
              <a:endParaRPr kumimoji="1" lang="en-US" altLang="ja-JP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372B77EC-A199-417F-96D6-D5E6E1F79267}"/>
              </a:ext>
            </a:extLst>
          </p:cNvPr>
          <p:cNvGrpSpPr/>
          <p:nvPr/>
        </p:nvGrpSpPr>
        <p:grpSpPr>
          <a:xfrm>
            <a:off x="9919173" y="4042969"/>
            <a:ext cx="1884344" cy="1352638"/>
            <a:chOff x="9332684" y="4860363"/>
            <a:chExt cx="2201061" cy="1579987"/>
          </a:xfrm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grpSpPr>
        <p:sp>
          <p:nvSpPr>
            <p:cNvPr id="88" name="四角形: 角を丸くする 87">
              <a:extLst>
                <a:ext uri="{FF2B5EF4-FFF2-40B4-BE49-F238E27FC236}">
                  <a16:creationId xmlns:a16="http://schemas.microsoft.com/office/drawing/2014/main" id="{74160FB5-0CB1-4C8B-8ED2-60C522F6D642}"/>
                </a:ext>
              </a:extLst>
            </p:cNvPr>
            <p:cNvSpPr/>
            <p:nvPr/>
          </p:nvSpPr>
          <p:spPr>
            <a:xfrm>
              <a:off x="9332684" y="4860363"/>
              <a:ext cx="2195769" cy="1579987"/>
            </a:xfrm>
            <a:prstGeom prst="roundRect">
              <a:avLst/>
            </a:prstGeom>
            <a:solidFill>
              <a:srgbClr val="1F4E79"/>
            </a:solidFill>
            <a:ln>
              <a:solidFill>
                <a:srgbClr val="1F4E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95CEBC90-6F10-42B1-A5E9-044E96AED8C3}"/>
                </a:ext>
              </a:extLst>
            </p:cNvPr>
            <p:cNvSpPr txBox="1"/>
            <p:nvPr/>
          </p:nvSpPr>
          <p:spPr>
            <a:xfrm>
              <a:off x="9332686" y="5118603"/>
              <a:ext cx="2201059" cy="539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dirty="0">
                  <a:solidFill>
                    <a:schemeClr val="bg1"/>
                  </a:solidFill>
                </a:rPr>
                <a:t>最東端</a:t>
              </a:r>
              <a:endParaRPr kumimoji="1" lang="en-US" altLang="ja-JP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6B60F59F-B994-48F0-B6D0-DFCE7811F63D}"/>
              </a:ext>
            </a:extLst>
          </p:cNvPr>
          <p:cNvGrpSpPr/>
          <p:nvPr/>
        </p:nvGrpSpPr>
        <p:grpSpPr>
          <a:xfrm>
            <a:off x="3967183" y="1783848"/>
            <a:ext cx="1562100" cy="481965"/>
            <a:chOff x="4533900" y="1198626"/>
            <a:chExt cx="1562100" cy="481965"/>
          </a:xfrm>
        </p:grpSpPr>
        <p:sp>
          <p:nvSpPr>
            <p:cNvPr id="142" name="四角形: 角を丸くする 141">
              <a:extLst>
                <a:ext uri="{FF2B5EF4-FFF2-40B4-BE49-F238E27FC236}">
                  <a16:creationId xmlns:a16="http://schemas.microsoft.com/office/drawing/2014/main" id="{F50449EA-83F0-45EB-B59D-484A761BDB1D}"/>
                </a:ext>
              </a:extLst>
            </p:cNvPr>
            <p:cNvSpPr/>
            <p:nvPr/>
          </p:nvSpPr>
          <p:spPr>
            <a:xfrm>
              <a:off x="4533900" y="1198626"/>
              <a:ext cx="1562100" cy="434340"/>
            </a:xfrm>
            <a:prstGeom prst="roundRect">
              <a:avLst>
                <a:gd name="adj" fmla="val 50000"/>
              </a:avLst>
            </a:prstGeom>
            <a:solidFill>
              <a:srgbClr val="BEE8FF"/>
            </a:solidFill>
            <a:ln w="28575">
              <a:solidFill>
                <a:srgbClr val="174D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3" name="テキスト ボックス 142">
              <a:extLst>
                <a:ext uri="{FF2B5EF4-FFF2-40B4-BE49-F238E27FC236}">
                  <a16:creationId xmlns:a16="http://schemas.microsoft.com/office/drawing/2014/main" id="{B6834DBD-584B-4A94-82EA-B03A4D7FB577}"/>
                </a:ext>
              </a:extLst>
            </p:cNvPr>
            <p:cNvSpPr txBox="1"/>
            <p:nvPr/>
          </p:nvSpPr>
          <p:spPr>
            <a:xfrm>
              <a:off x="4669869" y="1249704"/>
              <a:ext cx="134731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200" b="1" dirty="0">
                  <a:solidFill>
                    <a:srgbClr val="1F4E79"/>
                  </a:solidFill>
                </a:rPr>
                <a:t>接続水域</a:t>
              </a:r>
            </a:p>
          </p:txBody>
        </p:sp>
      </p:grpSp>
      <p:cxnSp>
        <p:nvCxnSpPr>
          <p:cNvPr id="144" name="直線コネクタ 143">
            <a:extLst>
              <a:ext uri="{FF2B5EF4-FFF2-40B4-BE49-F238E27FC236}">
                <a16:creationId xmlns:a16="http://schemas.microsoft.com/office/drawing/2014/main" id="{77C4997B-6414-42B0-A9C2-2A08A1EB3B8E}"/>
              </a:ext>
            </a:extLst>
          </p:cNvPr>
          <p:cNvCxnSpPr>
            <a:cxnSpLocks/>
          </p:cNvCxnSpPr>
          <p:nvPr/>
        </p:nvCxnSpPr>
        <p:spPr>
          <a:xfrm>
            <a:off x="4367454" y="2720501"/>
            <a:ext cx="1586147" cy="461223"/>
          </a:xfrm>
          <a:prstGeom prst="line">
            <a:avLst/>
          </a:prstGeom>
          <a:ln w="12700">
            <a:solidFill>
              <a:srgbClr val="E0975C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9955EC01-C301-433A-8622-337A4C4DAAE5}"/>
              </a:ext>
            </a:extLst>
          </p:cNvPr>
          <p:cNvGrpSpPr/>
          <p:nvPr/>
        </p:nvGrpSpPr>
        <p:grpSpPr>
          <a:xfrm>
            <a:off x="2850918" y="2559038"/>
            <a:ext cx="2114551" cy="478512"/>
            <a:chOff x="3390899" y="1831086"/>
            <a:chExt cx="2114551" cy="478512"/>
          </a:xfrm>
        </p:grpSpPr>
        <p:sp>
          <p:nvSpPr>
            <p:cNvPr id="146" name="四角形: 角を丸くする 145">
              <a:extLst>
                <a:ext uri="{FF2B5EF4-FFF2-40B4-BE49-F238E27FC236}">
                  <a16:creationId xmlns:a16="http://schemas.microsoft.com/office/drawing/2014/main" id="{CF326FDB-D5EE-4059-BA20-21F58BBA5DCA}"/>
                </a:ext>
              </a:extLst>
            </p:cNvPr>
            <p:cNvSpPr/>
            <p:nvPr/>
          </p:nvSpPr>
          <p:spPr>
            <a:xfrm>
              <a:off x="3390899" y="1831086"/>
              <a:ext cx="2022753" cy="434340"/>
            </a:xfrm>
            <a:prstGeom prst="roundRect">
              <a:avLst>
                <a:gd name="adj" fmla="val 50000"/>
              </a:avLst>
            </a:prstGeom>
            <a:solidFill>
              <a:srgbClr val="FFFFB3"/>
            </a:solidFill>
            <a:ln w="28575">
              <a:solidFill>
                <a:srgbClr val="E097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7" name="テキスト ボックス 146">
              <a:extLst>
                <a:ext uri="{FF2B5EF4-FFF2-40B4-BE49-F238E27FC236}">
                  <a16:creationId xmlns:a16="http://schemas.microsoft.com/office/drawing/2014/main" id="{81536A44-5B4A-41FE-BEF8-EE6A8C9DE1EC}"/>
                </a:ext>
              </a:extLst>
            </p:cNvPr>
            <p:cNvSpPr txBox="1"/>
            <p:nvPr/>
          </p:nvSpPr>
          <p:spPr>
            <a:xfrm>
              <a:off x="3482697" y="1878711"/>
              <a:ext cx="202275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200" b="1" dirty="0">
                  <a:solidFill>
                    <a:srgbClr val="1F4E79"/>
                  </a:solidFill>
                </a:rPr>
                <a:t>領海</a:t>
              </a:r>
              <a:r>
                <a:rPr lang="ja-JP" altLang="en-US" sz="1400" b="1" dirty="0">
                  <a:solidFill>
                    <a:srgbClr val="1F4E79"/>
                  </a:solidFill>
                </a:rPr>
                <a:t>（内水を含む）</a:t>
              </a:r>
              <a:endParaRPr kumimoji="1" lang="ja-JP" altLang="en-US" sz="2200" b="1" dirty="0">
                <a:solidFill>
                  <a:srgbClr val="1F4E79"/>
                </a:solidFill>
              </a:endParaRPr>
            </a:p>
          </p:txBody>
        </p:sp>
      </p:grp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B2BDF436-1579-43C2-BF5C-5C7ED7BBC515}"/>
              </a:ext>
            </a:extLst>
          </p:cNvPr>
          <p:cNvSpPr txBox="1"/>
          <p:nvPr/>
        </p:nvSpPr>
        <p:spPr>
          <a:xfrm>
            <a:off x="5334396" y="6318465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沖ノ鳥島</a:t>
            </a:r>
          </a:p>
        </p:txBody>
      </p: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3E38BFBA-5411-47AA-9DCF-CC1CA48FA4CE}"/>
              </a:ext>
            </a:extLst>
          </p:cNvPr>
          <p:cNvSpPr txBox="1"/>
          <p:nvPr/>
        </p:nvSpPr>
        <p:spPr>
          <a:xfrm>
            <a:off x="8103362" y="5716663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南鳥島</a:t>
            </a: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5DD91191-6FD5-411F-915B-447996C3F062}"/>
              </a:ext>
            </a:extLst>
          </p:cNvPr>
          <p:cNvSpPr txBox="1"/>
          <p:nvPr/>
        </p:nvSpPr>
        <p:spPr>
          <a:xfrm>
            <a:off x="3420618" y="5790604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与那国島</a:t>
            </a:r>
          </a:p>
        </p:txBody>
      </p: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D0BEF498-0161-4F4C-BB27-CDE4FF861F4C}"/>
              </a:ext>
            </a:extLst>
          </p:cNvPr>
          <p:cNvSpPr txBox="1"/>
          <p:nvPr/>
        </p:nvSpPr>
        <p:spPr>
          <a:xfrm>
            <a:off x="7157821" y="1352742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択捉島</a:t>
            </a:r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A3C1A248-C221-47D7-8C59-AD0831154316}"/>
              </a:ext>
            </a:extLst>
          </p:cNvPr>
          <p:cNvSpPr txBox="1"/>
          <p:nvPr/>
        </p:nvSpPr>
        <p:spPr>
          <a:xfrm>
            <a:off x="4604797" y="5665171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沖大東島</a:t>
            </a:r>
          </a:p>
        </p:txBody>
      </p: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798B55AD-491A-4B81-BBD2-B153BABE42C0}"/>
              </a:ext>
            </a:extLst>
          </p:cNvPr>
          <p:cNvGrpSpPr/>
          <p:nvPr/>
        </p:nvGrpSpPr>
        <p:grpSpPr>
          <a:xfrm>
            <a:off x="8713528" y="1485570"/>
            <a:ext cx="1884344" cy="1352638"/>
            <a:chOff x="9332684" y="4860363"/>
            <a:chExt cx="2201061" cy="1579987"/>
          </a:xfrm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grpSpPr>
        <p:sp>
          <p:nvSpPr>
            <p:cNvPr id="91" name="四角形: 角を丸くする 90">
              <a:extLst>
                <a:ext uri="{FF2B5EF4-FFF2-40B4-BE49-F238E27FC236}">
                  <a16:creationId xmlns:a16="http://schemas.microsoft.com/office/drawing/2014/main" id="{A84B22FF-1652-41AB-81A3-3EF46B245114}"/>
                </a:ext>
              </a:extLst>
            </p:cNvPr>
            <p:cNvSpPr/>
            <p:nvPr/>
          </p:nvSpPr>
          <p:spPr>
            <a:xfrm>
              <a:off x="9332684" y="4860363"/>
              <a:ext cx="2195769" cy="1579987"/>
            </a:xfrm>
            <a:prstGeom prst="roundRect">
              <a:avLst/>
            </a:prstGeom>
            <a:solidFill>
              <a:srgbClr val="1F4E79"/>
            </a:solidFill>
            <a:ln>
              <a:solidFill>
                <a:srgbClr val="1F4E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テキスト ボックス 91">
              <a:extLst>
                <a:ext uri="{FF2B5EF4-FFF2-40B4-BE49-F238E27FC236}">
                  <a16:creationId xmlns:a16="http://schemas.microsoft.com/office/drawing/2014/main" id="{057E288C-8144-4C06-8AD5-F8913ACA5CE9}"/>
                </a:ext>
              </a:extLst>
            </p:cNvPr>
            <p:cNvSpPr txBox="1"/>
            <p:nvPr/>
          </p:nvSpPr>
          <p:spPr>
            <a:xfrm>
              <a:off x="9332686" y="5118603"/>
              <a:ext cx="2201059" cy="539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dirty="0">
                  <a:solidFill>
                    <a:schemeClr val="bg1"/>
                  </a:solidFill>
                </a:rPr>
                <a:t>最北端</a:t>
              </a:r>
              <a:endParaRPr kumimoji="1" lang="en-US" altLang="ja-JP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52D16BD5-CA32-48D9-90A1-F84E46ED8EAF}"/>
              </a:ext>
            </a:extLst>
          </p:cNvPr>
          <p:cNvSpPr txBox="1"/>
          <p:nvPr/>
        </p:nvSpPr>
        <p:spPr>
          <a:xfrm>
            <a:off x="7347733" y="3309046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1F4E79"/>
                </a:solidFill>
              </a:rPr>
              <a:t>太平洋</a:t>
            </a:r>
            <a:endParaRPr kumimoji="1" lang="ja-JP" altLang="en-US" sz="1200" dirty="0">
              <a:solidFill>
                <a:srgbClr val="1F4E79"/>
              </a:solidFill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6B66A91-1C35-4731-A5F7-FF5A3BB7440D}"/>
              </a:ext>
            </a:extLst>
          </p:cNvPr>
          <p:cNvGrpSpPr/>
          <p:nvPr/>
        </p:nvGrpSpPr>
        <p:grpSpPr>
          <a:xfrm>
            <a:off x="1043535" y="4164837"/>
            <a:ext cx="2640291" cy="1685101"/>
            <a:chOff x="1043535" y="4164837"/>
            <a:chExt cx="2640291" cy="1685101"/>
          </a:xfrm>
        </p:grpSpPr>
        <p:cxnSp>
          <p:nvCxnSpPr>
            <p:cNvPr id="136" name="直線コネクタ 135">
              <a:extLst>
                <a:ext uri="{FF2B5EF4-FFF2-40B4-BE49-F238E27FC236}">
                  <a16:creationId xmlns:a16="http://schemas.microsoft.com/office/drawing/2014/main" id="{F88301B3-7331-4853-AAAC-B75522EEFA1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14886" y="4819886"/>
              <a:ext cx="1321708" cy="697355"/>
            </a:xfrm>
            <a:prstGeom prst="line">
              <a:avLst/>
            </a:prstGeom>
            <a:ln w="57150" cap="rnd">
              <a:solidFill>
                <a:srgbClr val="1F4E79"/>
              </a:solidFill>
              <a:round/>
              <a:headEnd type="triangle" w="med" len="med"/>
              <a:tailEnd type="none" w="med" len="med"/>
            </a:ln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BEDB747A-5874-4549-96DB-D142E1B39BC9}"/>
                </a:ext>
              </a:extLst>
            </p:cNvPr>
            <p:cNvGrpSpPr/>
            <p:nvPr/>
          </p:nvGrpSpPr>
          <p:grpSpPr>
            <a:xfrm>
              <a:off x="1043535" y="4164837"/>
              <a:ext cx="2085230" cy="1302132"/>
              <a:chOff x="9332686" y="4860363"/>
              <a:chExt cx="2201059" cy="1579988"/>
            </a:xfrm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grpSpPr>
          <p:sp>
            <p:nvSpPr>
              <p:cNvPr id="97" name="四角形: 角を丸くする 96">
                <a:extLst>
                  <a:ext uri="{FF2B5EF4-FFF2-40B4-BE49-F238E27FC236}">
                    <a16:creationId xmlns:a16="http://schemas.microsoft.com/office/drawing/2014/main" id="{7CE07715-3BE2-408A-8B7F-68B7F3764406}"/>
                  </a:ext>
                </a:extLst>
              </p:cNvPr>
              <p:cNvSpPr/>
              <p:nvPr/>
            </p:nvSpPr>
            <p:spPr>
              <a:xfrm>
                <a:off x="9332686" y="4860363"/>
                <a:ext cx="2195769" cy="1579988"/>
              </a:xfrm>
              <a:prstGeom prst="roundRect">
                <a:avLst/>
              </a:prstGeom>
              <a:solidFill>
                <a:srgbClr val="1F4E79"/>
              </a:solidFill>
              <a:ln>
                <a:solidFill>
                  <a:srgbClr val="1F4E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テキスト ボックス 97">
                <a:extLst>
                  <a:ext uri="{FF2B5EF4-FFF2-40B4-BE49-F238E27FC236}">
                    <a16:creationId xmlns:a16="http://schemas.microsoft.com/office/drawing/2014/main" id="{A2C16494-018A-46CD-9F90-451B1097BE78}"/>
                  </a:ext>
                </a:extLst>
              </p:cNvPr>
              <p:cNvSpPr txBox="1"/>
              <p:nvPr/>
            </p:nvSpPr>
            <p:spPr>
              <a:xfrm>
                <a:off x="9332686" y="5082521"/>
                <a:ext cx="2201059" cy="5601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2400" dirty="0">
                    <a:solidFill>
                      <a:schemeClr val="bg1"/>
                    </a:solidFill>
                  </a:rPr>
                  <a:t>最西端</a:t>
                </a:r>
                <a:endParaRPr kumimoji="1" lang="en-US" altLang="ja-JP" sz="2400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60359537-3891-49CE-B457-B710ABDAA3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64763" y="5600915"/>
              <a:ext cx="119063" cy="24902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7289C484-3FBF-4207-8047-5256E4E2B253}"/>
                </a:ext>
              </a:extLst>
            </p:cNvPr>
            <p:cNvGrpSpPr/>
            <p:nvPr/>
          </p:nvGrpSpPr>
          <p:grpSpPr>
            <a:xfrm>
              <a:off x="1043535" y="4164837"/>
              <a:ext cx="2584786" cy="1445567"/>
              <a:chOff x="1087985" y="4139437"/>
              <a:chExt cx="2584786" cy="1445567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7F45645E-8E65-40A0-A8E1-ADC3C000A24D}"/>
                  </a:ext>
                </a:extLst>
              </p:cNvPr>
              <p:cNvGrpSpPr/>
              <p:nvPr/>
            </p:nvGrpSpPr>
            <p:grpSpPr>
              <a:xfrm>
                <a:off x="1087985" y="4139437"/>
                <a:ext cx="2085230" cy="1302132"/>
                <a:chOff x="9332686" y="4860363"/>
                <a:chExt cx="2201059" cy="1579988"/>
              </a:xfrm>
              <a:effectLst>
                <a:outerShdw blurRad="50800" dist="50800" dir="5400000" algn="ctr" rotWithShape="0">
                  <a:schemeClr val="tx1">
                    <a:alpha val="20000"/>
                  </a:schemeClr>
                </a:outerShdw>
              </a:effectLst>
            </p:grpSpPr>
            <p:sp>
              <p:nvSpPr>
                <p:cNvPr id="58" name="四角形: 角を丸くする 57">
                  <a:extLst>
                    <a:ext uri="{FF2B5EF4-FFF2-40B4-BE49-F238E27FC236}">
                      <a16:creationId xmlns:a16="http://schemas.microsoft.com/office/drawing/2014/main" id="{9E3B88BA-C720-4034-B8AD-0B0E525F4743}"/>
                    </a:ext>
                  </a:extLst>
                </p:cNvPr>
                <p:cNvSpPr/>
                <p:nvPr/>
              </p:nvSpPr>
              <p:spPr>
                <a:xfrm>
                  <a:off x="9332686" y="4860363"/>
                  <a:ext cx="2195769" cy="1579988"/>
                </a:xfrm>
                <a:prstGeom prst="roundRect">
                  <a:avLst/>
                </a:prstGeom>
                <a:solidFill>
                  <a:srgbClr val="1F4E79"/>
                </a:solidFill>
                <a:ln>
                  <a:solidFill>
                    <a:srgbClr val="1F4E7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テキスト ボックス 58">
                  <a:extLst>
                    <a:ext uri="{FF2B5EF4-FFF2-40B4-BE49-F238E27FC236}">
                      <a16:creationId xmlns:a16="http://schemas.microsoft.com/office/drawing/2014/main" id="{A1282650-CC04-46B2-96E1-EE22B6C02E49}"/>
                    </a:ext>
                  </a:extLst>
                </p:cNvPr>
                <p:cNvSpPr txBox="1"/>
                <p:nvPr/>
              </p:nvSpPr>
              <p:spPr>
                <a:xfrm>
                  <a:off x="9332686" y="5022422"/>
                  <a:ext cx="2201059" cy="5601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2400" dirty="0">
                      <a:solidFill>
                        <a:schemeClr val="bg1"/>
                      </a:solidFill>
                    </a:rPr>
                    <a:t>最西端</a:t>
                  </a:r>
                  <a:endParaRPr kumimoji="1" lang="en-US" altLang="ja-JP" sz="2400" dirty="0">
                    <a:solidFill>
                      <a:schemeClr val="bg1"/>
                    </a:solidFill>
                  </a:endParaRPr>
                </a:p>
              </p:txBody>
            </p:sp>
          </p:grpSp>
          <p:graphicFrame>
            <p:nvGraphicFramePr>
              <p:cNvPr id="57" name="オブジェクト 56">
                <a:extLst>
                  <a:ext uri="{FF2B5EF4-FFF2-40B4-BE49-F238E27FC236}">
                    <a16:creationId xmlns:a16="http://schemas.microsoft.com/office/drawing/2014/main" id="{E735960C-C8FB-4687-BC06-995A5D60AF9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08971" y="4543604"/>
              <a:ext cx="2463800" cy="1041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Document" r:id="rId6" imgW="2511834" imgH="1146265" progId="Word.Document.12">
                      <p:embed/>
                    </p:oleObj>
                  </mc:Choice>
                  <mc:Fallback>
                    <p:oleObj name="Document" r:id="rId6" imgW="2511834" imgH="1146265" progId="Word.Document.12">
                      <p:embed/>
                      <p:pic>
                        <p:nvPicPr>
                          <p:cNvPr id="57" name="オブジェクト 56">
                            <a:extLst>
                              <a:ext uri="{FF2B5EF4-FFF2-40B4-BE49-F238E27FC236}">
                                <a16:creationId xmlns:a16="http://schemas.microsoft.com/office/drawing/2014/main" id="{E735960C-C8FB-4687-BC06-995A5D60AF94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1208971" y="4543604"/>
                            <a:ext cx="2463800" cy="10414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9299DA41-231E-445D-898E-CCABD36245A0}"/>
              </a:ext>
            </a:extLst>
          </p:cNvPr>
          <p:cNvGrpSpPr/>
          <p:nvPr/>
        </p:nvGrpSpPr>
        <p:grpSpPr>
          <a:xfrm>
            <a:off x="8713528" y="1485570"/>
            <a:ext cx="2960133" cy="1673209"/>
            <a:chOff x="8713528" y="1485570"/>
            <a:chExt cx="2960133" cy="1673209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4F9CA517-B876-4FC5-8534-140D650BE1E5}"/>
                </a:ext>
              </a:extLst>
            </p:cNvPr>
            <p:cNvGrpSpPr/>
            <p:nvPr/>
          </p:nvGrpSpPr>
          <p:grpSpPr>
            <a:xfrm>
              <a:off x="8713528" y="1485570"/>
              <a:ext cx="1884344" cy="1352638"/>
              <a:chOff x="9332684" y="4860363"/>
              <a:chExt cx="2201061" cy="1579987"/>
            </a:xfrm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grpSpPr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17189740-2F38-419B-936C-54FB3D247A03}"/>
                  </a:ext>
                </a:extLst>
              </p:cNvPr>
              <p:cNvSpPr/>
              <p:nvPr/>
            </p:nvSpPr>
            <p:spPr>
              <a:xfrm>
                <a:off x="9332684" y="4860363"/>
                <a:ext cx="2195769" cy="1579987"/>
              </a:xfrm>
              <a:prstGeom prst="roundRect">
                <a:avLst/>
              </a:prstGeom>
              <a:solidFill>
                <a:srgbClr val="1F4E79"/>
              </a:solidFill>
              <a:ln>
                <a:solidFill>
                  <a:srgbClr val="1F4E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テキスト ボックス 66">
                <a:extLst>
                  <a:ext uri="{FF2B5EF4-FFF2-40B4-BE49-F238E27FC236}">
                    <a16:creationId xmlns:a16="http://schemas.microsoft.com/office/drawing/2014/main" id="{DFEA9121-171C-4C5C-9DCA-55077B1AE5A7}"/>
                  </a:ext>
                </a:extLst>
              </p:cNvPr>
              <p:cNvSpPr txBox="1"/>
              <p:nvPr/>
            </p:nvSpPr>
            <p:spPr>
              <a:xfrm>
                <a:off x="9332686" y="5014761"/>
                <a:ext cx="2201059" cy="539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2400" dirty="0">
                    <a:solidFill>
                      <a:schemeClr val="bg1"/>
                    </a:solidFill>
                  </a:rPr>
                  <a:t>最北端</a:t>
                </a:r>
                <a:endParaRPr kumimoji="1" lang="en-US" altLang="ja-JP" sz="2400" dirty="0">
                  <a:solidFill>
                    <a:schemeClr val="bg1"/>
                  </a:solidFill>
                </a:endParaRPr>
              </a:p>
            </p:txBody>
          </p:sp>
        </p:grpSp>
        <p:graphicFrame>
          <p:nvGraphicFramePr>
            <p:cNvPr id="63" name="オブジェクト 62">
              <a:extLst>
                <a:ext uri="{FF2B5EF4-FFF2-40B4-BE49-F238E27FC236}">
                  <a16:creationId xmlns:a16="http://schemas.microsoft.com/office/drawing/2014/main" id="{FFA468E0-84FD-4C1D-A5EB-3232C2F8212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8995548" y="1877666"/>
            <a:ext cx="2678113" cy="1281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ocument" r:id="rId8" imgW="2677757" imgH="1280759" progId="Word.Document.12">
                    <p:embed/>
                  </p:oleObj>
                </mc:Choice>
                <mc:Fallback>
                  <p:oleObj name="Document" r:id="rId8" imgW="2677757" imgH="1280759" progId="Word.Document.12">
                    <p:embed/>
                    <p:pic>
                      <p:nvPicPr>
                        <p:cNvPr id="63" name="オブジェクト 62">
                          <a:extLst>
                            <a:ext uri="{FF2B5EF4-FFF2-40B4-BE49-F238E27FC236}">
                              <a16:creationId xmlns:a16="http://schemas.microsoft.com/office/drawing/2014/main" id="{FFA468E0-84FD-4C1D-A5EB-3232C2F8212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8995548" y="1877666"/>
                          <a:ext cx="2678113" cy="12811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BBA4DE51-DDF0-483F-9CF2-7DE970BDABD0}"/>
              </a:ext>
            </a:extLst>
          </p:cNvPr>
          <p:cNvGrpSpPr/>
          <p:nvPr/>
        </p:nvGrpSpPr>
        <p:grpSpPr>
          <a:xfrm>
            <a:off x="9919173" y="4042969"/>
            <a:ext cx="1979513" cy="1776150"/>
            <a:chOff x="9919173" y="4042969"/>
            <a:chExt cx="1979513" cy="1776150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F947906D-37F7-4F6A-B72C-D9694F36C7B4}"/>
                </a:ext>
              </a:extLst>
            </p:cNvPr>
            <p:cNvGrpSpPr/>
            <p:nvPr/>
          </p:nvGrpSpPr>
          <p:grpSpPr>
            <a:xfrm>
              <a:off x="9919173" y="4042969"/>
              <a:ext cx="1884344" cy="1352638"/>
              <a:chOff x="9332684" y="4860363"/>
              <a:chExt cx="2201061" cy="1579987"/>
            </a:xfrm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grpSpPr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9F733BDE-86FC-4526-917E-F3342DF785CD}"/>
                  </a:ext>
                </a:extLst>
              </p:cNvPr>
              <p:cNvSpPr/>
              <p:nvPr/>
            </p:nvSpPr>
            <p:spPr>
              <a:xfrm>
                <a:off x="9332684" y="4860363"/>
                <a:ext cx="2195769" cy="1579987"/>
              </a:xfrm>
              <a:prstGeom prst="roundRect">
                <a:avLst/>
              </a:prstGeom>
              <a:solidFill>
                <a:srgbClr val="1F4E79"/>
              </a:solidFill>
              <a:ln>
                <a:solidFill>
                  <a:srgbClr val="1F4E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テキスト ボックス 71">
                <a:extLst>
                  <a:ext uri="{FF2B5EF4-FFF2-40B4-BE49-F238E27FC236}">
                    <a16:creationId xmlns:a16="http://schemas.microsoft.com/office/drawing/2014/main" id="{BC6B6B72-7A2A-46A0-AC12-2A8BE6008373}"/>
                  </a:ext>
                </a:extLst>
              </p:cNvPr>
              <p:cNvSpPr txBox="1"/>
              <p:nvPr/>
            </p:nvSpPr>
            <p:spPr>
              <a:xfrm>
                <a:off x="9332686" y="4999926"/>
                <a:ext cx="2201059" cy="539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2400" dirty="0">
                    <a:solidFill>
                      <a:schemeClr val="bg1"/>
                    </a:solidFill>
                  </a:rPr>
                  <a:t>最東端</a:t>
                </a:r>
                <a:endParaRPr kumimoji="1" lang="en-US" altLang="ja-JP" sz="2400" dirty="0">
                  <a:solidFill>
                    <a:schemeClr val="bg1"/>
                  </a:solidFill>
                </a:endParaRPr>
              </a:p>
            </p:txBody>
          </p:sp>
        </p:grpSp>
        <p:graphicFrame>
          <p:nvGraphicFramePr>
            <p:cNvPr id="70" name="オブジェクト 69">
              <a:extLst>
                <a:ext uri="{FF2B5EF4-FFF2-40B4-BE49-F238E27FC236}">
                  <a16:creationId xmlns:a16="http://schemas.microsoft.com/office/drawing/2014/main" id="{FE00C332-9913-434C-B5C4-1E94BE75A09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0041311" y="4445931"/>
            <a:ext cx="1857375" cy="1373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ocument" r:id="rId10" imgW="1856586" imgH="1373427" progId="Word.Document.12">
                    <p:embed/>
                  </p:oleObj>
                </mc:Choice>
                <mc:Fallback>
                  <p:oleObj name="Document" r:id="rId10" imgW="1856586" imgH="1373427" progId="Word.Document.12">
                    <p:embed/>
                    <p:pic>
                      <p:nvPicPr>
                        <p:cNvPr id="70" name="オブジェクト 69">
                          <a:extLst>
                            <a:ext uri="{FF2B5EF4-FFF2-40B4-BE49-F238E27FC236}">
                              <a16:creationId xmlns:a16="http://schemas.microsoft.com/office/drawing/2014/main" id="{FE00C332-9913-434C-B5C4-1E94BE75A093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10041311" y="4445931"/>
                          <a:ext cx="1857375" cy="13731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6017D371-D849-489F-BC0E-FA349A71685B}"/>
              </a:ext>
            </a:extLst>
          </p:cNvPr>
          <p:cNvGrpSpPr/>
          <p:nvPr/>
        </p:nvGrpSpPr>
        <p:grpSpPr>
          <a:xfrm>
            <a:off x="9728872" y="5501234"/>
            <a:ext cx="3408064" cy="1989053"/>
            <a:chOff x="9728872" y="5501234"/>
            <a:chExt cx="3408064" cy="1989053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35C576F7-CF32-4D47-BE1E-93026D2566D6}"/>
                </a:ext>
              </a:extLst>
            </p:cNvPr>
            <p:cNvGrpSpPr/>
            <p:nvPr/>
          </p:nvGrpSpPr>
          <p:grpSpPr>
            <a:xfrm>
              <a:off x="9728872" y="5501234"/>
              <a:ext cx="2085230" cy="1302132"/>
              <a:chOff x="9332686" y="4860363"/>
              <a:chExt cx="2201059" cy="1579988"/>
            </a:xfrm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grpSpPr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69E9A174-3C5C-47BA-AD40-80B074358427}"/>
                  </a:ext>
                </a:extLst>
              </p:cNvPr>
              <p:cNvSpPr/>
              <p:nvPr/>
            </p:nvSpPr>
            <p:spPr>
              <a:xfrm>
                <a:off x="9332686" y="4860363"/>
                <a:ext cx="2195769" cy="1579988"/>
              </a:xfrm>
              <a:prstGeom prst="roundRect">
                <a:avLst/>
              </a:prstGeom>
              <a:solidFill>
                <a:srgbClr val="1F4E79"/>
              </a:solidFill>
              <a:ln>
                <a:solidFill>
                  <a:srgbClr val="1F4E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テキスト ボックス 76">
                <a:extLst>
                  <a:ext uri="{FF2B5EF4-FFF2-40B4-BE49-F238E27FC236}">
                    <a16:creationId xmlns:a16="http://schemas.microsoft.com/office/drawing/2014/main" id="{D8EEAA68-8033-4138-9C5B-95F90C63CB04}"/>
                  </a:ext>
                </a:extLst>
              </p:cNvPr>
              <p:cNvSpPr txBox="1"/>
              <p:nvPr/>
            </p:nvSpPr>
            <p:spPr>
              <a:xfrm>
                <a:off x="9332686" y="4974651"/>
                <a:ext cx="2201059" cy="5601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2400" dirty="0">
                    <a:solidFill>
                      <a:schemeClr val="bg1"/>
                    </a:solidFill>
                  </a:rPr>
                  <a:t>最南端</a:t>
                </a:r>
                <a:endParaRPr kumimoji="1" lang="en-US" altLang="ja-JP" sz="2400" dirty="0">
                  <a:solidFill>
                    <a:schemeClr val="bg1"/>
                  </a:solidFill>
                </a:endParaRPr>
              </a:p>
            </p:txBody>
          </p:sp>
        </p:grpSp>
        <p:graphicFrame>
          <p:nvGraphicFramePr>
            <p:cNvPr id="75" name="オブジェクト 74">
              <a:extLst>
                <a:ext uri="{FF2B5EF4-FFF2-40B4-BE49-F238E27FC236}">
                  <a16:creationId xmlns:a16="http://schemas.microsoft.com/office/drawing/2014/main" id="{01BB23E3-1DE2-448C-9E1D-31E152D6954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871448" y="5855162"/>
            <a:ext cx="3265488" cy="1635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ocument" r:id="rId12" imgW="3265505" imgH="1635204" progId="Word.Document.12">
                    <p:embed/>
                  </p:oleObj>
                </mc:Choice>
                <mc:Fallback>
                  <p:oleObj name="Document" r:id="rId12" imgW="3265505" imgH="1635204" progId="Word.Document.12">
                    <p:embed/>
                    <p:pic>
                      <p:nvPicPr>
                        <p:cNvPr id="75" name="オブジェクト 74">
                          <a:extLst>
                            <a:ext uri="{FF2B5EF4-FFF2-40B4-BE49-F238E27FC236}">
                              <a16:creationId xmlns:a16="http://schemas.microsoft.com/office/drawing/2014/main" id="{01BB23E3-1DE2-448C-9E1D-31E152D6954E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9871448" y="5855162"/>
                          <a:ext cx="3265488" cy="16351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055463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05688FA-109C-C317-F2F8-99448DC5BBA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9ED9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37" name="グラフィックス 36">
            <a:extLst>
              <a:ext uri="{FF2B5EF4-FFF2-40B4-BE49-F238E27FC236}">
                <a16:creationId xmlns:a16="http://schemas.microsoft.com/office/drawing/2014/main" id="{28DD0D53-8315-44D4-AAB7-30F96647EB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540" t="8546" b="23052"/>
          <a:stretch/>
        </p:blipFill>
        <p:spPr>
          <a:xfrm>
            <a:off x="0" y="-1"/>
            <a:ext cx="9519752" cy="6858001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alpha val="30000"/>
              </a:schemeClr>
            </a:outerShdw>
          </a:effectLst>
        </p:spPr>
      </p:pic>
      <p:pic>
        <p:nvPicPr>
          <p:cNvPr id="34" name="図 33" descr="背景パターン&#10;&#10;自動的に生成された説明">
            <a:extLst>
              <a:ext uri="{FF2B5EF4-FFF2-40B4-BE49-F238E27FC236}">
                <a16:creationId xmlns:a16="http://schemas.microsoft.com/office/drawing/2014/main" id="{071359BF-1539-F9E1-027E-D5F9A49C0ED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889"/>
          <a:stretch/>
        </p:blipFill>
        <p:spPr>
          <a:xfrm>
            <a:off x="0" y="0"/>
            <a:ext cx="12191997" cy="1104899"/>
          </a:xfrm>
          <a:prstGeom prst="rect">
            <a:avLst/>
          </a:prstGeom>
        </p:spPr>
      </p:pic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C7851513-3FE8-020C-2A23-8D06AB0E4792}"/>
              </a:ext>
            </a:extLst>
          </p:cNvPr>
          <p:cNvSpPr/>
          <p:nvPr/>
        </p:nvSpPr>
        <p:spPr>
          <a:xfrm>
            <a:off x="0" y="0"/>
            <a:ext cx="12192000" cy="11049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B55E1220-4FE9-4EF9-98A8-AFB968902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>
                <a:solidFill>
                  <a:srgbClr val="0B507E"/>
                </a:solidFill>
              </a:rPr>
              <a:t>日本の国土面積と排他的経済水域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43EF904-C6FB-4D6C-BF78-FE18C39BA485}"/>
              </a:ext>
            </a:extLst>
          </p:cNvPr>
          <p:cNvSpPr txBox="1"/>
          <p:nvPr/>
        </p:nvSpPr>
        <p:spPr>
          <a:xfrm>
            <a:off x="6276599" y="4082853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八丈島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2EAE544F-313F-4805-8BED-7D3669F877CC}"/>
              </a:ext>
            </a:extLst>
          </p:cNvPr>
          <p:cNvSpPr txBox="1"/>
          <p:nvPr/>
        </p:nvSpPr>
        <p:spPr>
          <a:xfrm>
            <a:off x="5935410" y="4785651"/>
            <a:ext cx="922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小笠原</a:t>
            </a:r>
            <a:endParaRPr kumimoji="1" lang="en-US" altLang="ja-JP" sz="1200" dirty="0"/>
          </a:p>
          <a:p>
            <a:r>
              <a:rPr kumimoji="1" lang="ja-JP" altLang="en-US" sz="1200" dirty="0"/>
              <a:t>群島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1E4866E-DDA2-4769-A8A6-4621B1CE20ED}"/>
              </a:ext>
            </a:extLst>
          </p:cNvPr>
          <p:cNvSpPr txBox="1"/>
          <p:nvPr/>
        </p:nvSpPr>
        <p:spPr>
          <a:xfrm>
            <a:off x="6083128" y="5657486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南硫黄島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D76E2A7D-03CE-4DD3-9A96-E96CD003CA39}"/>
              </a:ext>
            </a:extLst>
          </p:cNvPr>
          <p:cNvSpPr txBox="1"/>
          <p:nvPr/>
        </p:nvSpPr>
        <p:spPr>
          <a:xfrm>
            <a:off x="3439289" y="5006893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尖閣諸島</a:t>
            </a:r>
            <a:endParaRPr kumimoji="1" lang="ja-JP" altLang="en-US" sz="1200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1E1BC7-10CE-4017-935A-15ABDF9B764A}"/>
              </a:ext>
            </a:extLst>
          </p:cNvPr>
          <p:cNvSpPr txBox="1"/>
          <p:nvPr/>
        </p:nvSpPr>
        <p:spPr>
          <a:xfrm>
            <a:off x="5023896" y="3051071"/>
            <a:ext cx="717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竹島</a:t>
            </a:r>
            <a:endParaRPr kumimoji="1" lang="ja-JP" altLang="en-US" sz="1200" dirty="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95B30B62-1591-4C57-B28E-9A2CE3ACE5E9}"/>
              </a:ext>
            </a:extLst>
          </p:cNvPr>
          <p:cNvSpPr txBox="1"/>
          <p:nvPr/>
        </p:nvSpPr>
        <p:spPr>
          <a:xfrm>
            <a:off x="3337593" y="3744541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東シナ海</a:t>
            </a:r>
            <a:endParaRPr kumimoji="1" lang="ja-JP" altLang="en-US" sz="1200" dirty="0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CDB3670C-ABCA-49C2-BAAB-8EF3AB634B1E}"/>
              </a:ext>
            </a:extLst>
          </p:cNvPr>
          <p:cNvSpPr txBox="1"/>
          <p:nvPr/>
        </p:nvSpPr>
        <p:spPr>
          <a:xfrm>
            <a:off x="4785133" y="2451064"/>
            <a:ext cx="717768" cy="28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日本海</a:t>
            </a:r>
            <a:endParaRPr kumimoji="1" lang="ja-JP" altLang="en-US" sz="1200" dirty="0"/>
          </a:p>
        </p:txBody>
      </p:sp>
      <p:cxnSp>
        <p:nvCxnSpPr>
          <p:cNvPr id="105" name="直線コネクタ 104">
            <a:extLst>
              <a:ext uri="{FF2B5EF4-FFF2-40B4-BE49-F238E27FC236}">
                <a16:creationId xmlns:a16="http://schemas.microsoft.com/office/drawing/2014/main" id="{386513C0-7531-497A-847A-989B18A8E366}"/>
              </a:ext>
            </a:extLst>
          </p:cNvPr>
          <p:cNvCxnSpPr>
            <a:cxnSpLocks/>
          </p:cNvCxnSpPr>
          <p:nvPr/>
        </p:nvCxnSpPr>
        <p:spPr>
          <a:xfrm flipH="1">
            <a:off x="6955637" y="4263169"/>
            <a:ext cx="864515" cy="836554"/>
          </a:xfrm>
          <a:prstGeom prst="line">
            <a:avLst/>
          </a:prstGeom>
          <a:ln w="12700">
            <a:solidFill>
              <a:srgbClr val="F23EBE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コネクタ 106">
            <a:extLst>
              <a:ext uri="{FF2B5EF4-FFF2-40B4-BE49-F238E27FC236}">
                <a16:creationId xmlns:a16="http://schemas.microsoft.com/office/drawing/2014/main" id="{49B99C4F-8603-42B8-BA4D-6A948D354F68}"/>
              </a:ext>
            </a:extLst>
          </p:cNvPr>
          <p:cNvCxnSpPr>
            <a:cxnSpLocks/>
          </p:cNvCxnSpPr>
          <p:nvPr/>
        </p:nvCxnSpPr>
        <p:spPr>
          <a:xfrm>
            <a:off x="8347477" y="4333071"/>
            <a:ext cx="1" cy="950088"/>
          </a:xfrm>
          <a:prstGeom prst="line">
            <a:avLst/>
          </a:prstGeom>
          <a:ln w="12700">
            <a:solidFill>
              <a:srgbClr val="F23EBE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B2BDF436-1579-43C2-BF5C-5C7ED7BBC515}"/>
              </a:ext>
            </a:extLst>
          </p:cNvPr>
          <p:cNvSpPr txBox="1"/>
          <p:nvPr/>
        </p:nvSpPr>
        <p:spPr>
          <a:xfrm>
            <a:off x="5334396" y="6318465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沖ノ鳥島</a:t>
            </a:r>
          </a:p>
        </p:txBody>
      </p: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3E38BFBA-5411-47AA-9DCF-CC1CA48FA4CE}"/>
              </a:ext>
            </a:extLst>
          </p:cNvPr>
          <p:cNvSpPr txBox="1"/>
          <p:nvPr/>
        </p:nvSpPr>
        <p:spPr>
          <a:xfrm>
            <a:off x="8103362" y="5716663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南鳥島</a:t>
            </a: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5DD91191-6FD5-411F-915B-447996C3F062}"/>
              </a:ext>
            </a:extLst>
          </p:cNvPr>
          <p:cNvSpPr txBox="1"/>
          <p:nvPr/>
        </p:nvSpPr>
        <p:spPr>
          <a:xfrm>
            <a:off x="3420618" y="5790604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与那国島</a:t>
            </a:r>
          </a:p>
        </p:txBody>
      </p:sp>
      <p:cxnSp>
        <p:nvCxnSpPr>
          <p:cNvPr id="154" name="直線コネクタ 153">
            <a:extLst>
              <a:ext uri="{FF2B5EF4-FFF2-40B4-BE49-F238E27FC236}">
                <a16:creationId xmlns:a16="http://schemas.microsoft.com/office/drawing/2014/main" id="{60359537-3891-49CE-B457-B710ABDAA3C5}"/>
              </a:ext>
            </a:extLst>
          </p:cNvPr>
          <p:cNvCxnSpPr>
            <a:cxnSpLocks/>
          </p:cNvCxnSpPr>
          <p:nvPr/>
        </p:nvCxnSpPr>
        <p:spPr>
          <a:xfrm flipH="1">
            <a:off x="3609213" y="5575515"/>
            <a:ext cx="119063" cy="24902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D0BEF498-0161-4F4C-BB27-CDE4FF861F4C}"/>
              </a:ext>
            </a:extLst>
          </p:cNvPr>
          <p:cNvSpPr txBox="1"/>
          <p:nvPr/>
        </p:nvSpPr>
        <p:spPr>
          <a:xfrm>
            <a:off x="7157821" y="1352742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択捉島</a:t>
            </a:r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A3C1A248-C221-47D7-8C59-AD0831154316}"/>
              </a:ext>
            </a:extLst>
          </p:cNvPr>
          <p:cNvSpPr txBox="1"/>
          <p:nvPr/>
        </p:nvSpPr>
        <p:spPr>
          <a:xfrm>
            <a:off x="4604797" y="5665171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沖大東島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36C596EC-A2A0-4145-9FDA-98ABA1BE96C6}"/>
              </a:ext>
            </a:extLst>
          </p:cNvPr>
          <p:cNvSpPr txBox="1"/>
          <p:nvPr/>
        </p:nvSpPr>
        <p:spPr>
          <a:xfrm>
            <a:off x="7347733" y="3309046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太平洋</a:t>
            </a:r>
            <a:endParaRPr kumimoji="1" lang="ja-JP" altLang="en-US" sz="1200" dirty="0"/>
          </a:p>
        </p:txBody>
      </p: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BBF74A51-BAF0-4193-9C33-ED71D05867CD}"/>
              </a:ext>
            </a:extLst>
          </p:cNvPr>
          <p:cNvGrpSpPr/>
          <p:nvPr/>
        </p:nvGrpSpPr>
        <p:grpSpPr>
          <a:xfrm>
            <a:off x="283047" y="1318765"/>
            <a:ext cx="3505960" cy="2547313"/>
            <a:chOff x="234894" y="1579092"/>
            <a:chExt cx="3168983" cy="2302476"/>
          </a:xfrm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grpSpPr>
        <p:sp>
          <p:nvSpPr>
            <p:cNvPr id="61" name="グラフィックス 23">
              <a:extLst>
                <a:ext uri="{FF2B5EF4-FFF2-40B4-BE49-F238E27FC236}">
                  <a16:creationId xmlns:a16="http://schemas.microsoft.com/office/drawing/2014/main" id="{24649309-0BD5-4CD5-AF2A-AB54E9AD459D}"/>
                </a:ext>
              </a:extLst>
            </p:cNvPr>
            <p:cNvSpPr/>
            <p:nvPr/>
          </p:nvSpPr>
          <p:spPr>
            <a:xfrm>
              <a:off x="234894" y="1579092"/>
              <a:ext cx="3168983" cy="2302476"/>
            </a:xfrm>
            <a:custGeom>
              <a:avLst/>
              <a:gdLst>
                <a:gd name="connsiteX0" fmla="*/ 2260263 w 2264916"/>
                <a:gd name="connsiteY0" fmla="*/ 1780546 h 1901606"/>
                <a:gd name="connsiteX1" fmla="*/ 1845167 w 2264916"/>
                <a:gd name="connsiteY1" fmla="*/ 1407355 h 1901606"/>
                <a:gd name="connsiteX2" fmla="*/ 1883267 w 2264916"/>
                <a:gd name="connsiteY2" fmla="*/ 1386593 h 1901606"/>
                <a:gd name="connsiteX3" fmla="*/ 1999279 w 2264916"/>
                <a:gd name="connsiteY3" fmla="*/ 858909 h 1901606"/>
                <a:gd name="connsiteX4" fmla="*/ 1792110 w 2264916"/>
                <a:gd name="connsiteY4" fmla="*/ 700314 h 1901606"/>
                <a:gd name="connsiteX5" fmla="*/ 1576179 w 2264916"/>
                <a:gd name="connsiteY5" fmla="*/ 54423 h 1901606"/>
                <a:gd name="connsiteX6" fmla="*/ 1100883 w 2264916"/>
                <a:gd name="connsiteY6" fmla="*/ 80143 h 1901606"/>
                <a:gd name="connsiteX7" fmla="*/ 1052020 w 2264916"/>
                <a:gd name="connsiteY7" fmla="*/ 115289 h 1901606"/>
                <a:gd name="connsiteX8" fmla="*/ 600057 w 2264916"/>
                <a:gd name="connsiteY8" fmla="*/ 48614 h 1901606"/>
                <a:gd name="connsiteX9" fmla="*/ 477469 w 2264916"/>
                <a:gd name="connsiteY9" fmla="*/ 181490 h 1901606"/>
                <a:gd name="connsiteX10" fmla="*/ 134095 w 2264916"/>
                <a:gd name="connsiteY10" fmla="*/ 555439 h 1901606"/>
                <a:gd name="connsiteX11" fmla="*/ 187627 w 2264916"/>
                <a:gd name="connsiteY11" fmla="*/ 729271 h 1901606"/>
                <a:gd name="connsiteX12" fmla="*/ 156098 w 2264916"/>
                <a:gd name="connsiteY12" fmla="*/ 746800 h 1901606"/>
                <a:gd name="connsiteX13" fmla="*/ 52844 w 2264916"/>
                <a:gd name="connsiteY13" fmla="*/ 1240858 h 1901606"/>
                <a:gd name="connsiteX14" fmla="*/ 364695 w 2264916"/>
                <a:gd name="connsiteY14" fmla="*/ 1413833 h 1901606"/>
                <a:gd name="connsiteX15" fmla="*/ 405651 w 2264916"/>
                <a:gd name="connsiteY15" fmla="*/ 1666627 h 1901606"/>
                <a:gd name="connsiteX16" fmla="*/ 843801 w 2264916"/>
                <a:gd name="connsiteY16" fmla="*/ 1772449 h 1901606"/>
                <a:gd name="connsiteX17" fmla="*/ 880473 w 2264916"/>
                <a:gd name="connsiteY17" fmla="*/ 1745302 h 1901606"/>
                <a:gd name="connsiteX18" fmla="*/ 1449782 w 2264916"/>
                <a:gd name="connsiteY18" fmla="*/ 1826836 h 1901606"/>
                <a:gd name="connsiteX19" fmla="*/ 1583132 w 2264916"/>
                <a:gd name="connsiteY19" fmla="*/ 1699011 h 1901606"/>
                <a:gd name="connsiteX20" fmla="*/ 2260263 w 2264916"/>
                <a:gd name="connsiteY20" fmla="*/ 1780546 h 1901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64916" h="1901606">
                  <a:moveTo>
                    <a:pt x="2260263" y="1780546"/>
                  </a:moveTo>
                  <a:cubicBezTo>
                    <a:pt x="2102817" y="1688631"/>
                    <a:pt x="1960514" y="1570996"/>
                    <a:pt x="1845167" y="1407355"/>
                  </a:cubicBezTo>
                  <a:cubicBezTo>
                    <a:pt x="1858311" y="1401164"/>
                    <a:pt x="1870980" y="1394211"/>
                    <a:pt x="1883267" y="1386593"/>
                  </a:cubicBezTo>
                  <a:cubicBezTo>
                    <a:pt x="2061001" y="1272865"/>
                    <a:pt x="2112914" y="1036642"/>
                    <a:pt x="1999279" y="858909"/>
                  </a:cubicBezTo>
                  <a:cubicBezTo>
                    <a:pt x="1950989" y="783374"/>
                    <a:pt x="1877644" y="727271"/>
                    <a:pt x="1792110" y="700314"/>
                  </a:cubicBezTo>
                  <a:cubicBezTo>
                    <a:pt x="1910889" y="462287"/>
                    <a:pt x="1814211" y="173109"/>
                    <a:pt x="1576179" y="54423"/>
                  </a:cubicBezTo>
                  <a:cubicBezTo>
                    <a:pt x="1424254" y="-21395"/>
                    <a:pt x="1243660" y="-11582"/>
                    <a:pt x="1100883" y="80143"/>
                  </a:cubicBezTo>
                  <a:cubicBezTo>
                    <a:pt x="1083925" y="90905"/>
                    <a:pt x="1067638" y="102620"/>
                    <a:pt x="1052020" y="115289"/>
                  </a:cubicBezTo>
                  <a:cubicBezTo>
                    <a:pt x="937720" y="-12154"/>
                    <a:pt x="747220" y="-43966"/>
                    <a:pt x="600057" y="48614"/>
                  </a:cubicBezTo>
                  <a:cubicBezTo>
                    <a:pt x="548051" y="81189"/>
                    <a:pt x="505761" y="127103"/>
                    <a:pt x="477469" y="181490"/>
                  </a:cubicBezTo>
                  <a:cubicBezTo>
                    <a:pt x="279351" y="189964"/>
                    <a:pt x="125616" y="357414"/>
                    <a:pt x="134095" y="555439"/>
                  </a:cubicBezTo>
                  <a:cubicBezTo>
                    <a:pt x="136760" y="617068"/>
                    <a:pt x="155145" y="676883"/>
                    <a:pt x="187627" y="729271"/>
                  </a:cubicBezTo>
                  <a:cubicBezTo>
                    <a:pt x="176860" y="734605"/>
                    <a:pt x="166288" y="740414"/>
                    <a:pt x="156098" y="746800"/>
                  </a:cubicBezTo>
                  <a:cubicBezTo>
                    <a:pt x="-7734" y="849858"/>
                    <a:pt x="-53931" y="1070650"/>
                    <a:pt x="52844" y="1240858"/>
                  </a:cubicBezTo>
                  <a:cubicBezTo>
                    <a:pt x="119710" y="1348777"/>
                    <a:pt x="237726" y="1414215"/>
                    <a:pt x="364695" y="1413833"/>
                  </a:cubicBezTo>
                  <a:cubicBezTo>
                    <a:pt x="343264" y="1500130"/>
                    <a:pt x="358026" y="1591474"/>
                    <a:pt x="405651" y="1666627"/>
                  </a:cubicBezTo>
                  <a:cubicBezTo>
                    <a:pt x="500901" y="1817502"/>
                    <a:pt x="696642" y="1864843"/>
                    <a:pt x="843801" y="1772449"/>
                  </a:cubicBezTo>
                  <a:cubicBezTo>
                    <a:pt x="856660" y="1764259"/>
                    <a:pt x="868948" y="1755208"/>
                    <a:pt x="880473" y="1745302"/>
                  </a:cubicBezTo>
                  <a:cubicBezTo>
                    <a:pt x="1015251" y="1908371"/>
                    <a:pt x="1258999" y="1946852"/>
                    <a:pt x="1449782" y="1826836"/>
                  </a:cubicBezTo>
                  <a:cubicBezTo>
                    <a:pt x="1502551" y="1793880"/>
                    <a:pt x="1547888" y="1750352"/>
                    <a:pt x="1583132" y="1699011"/>
                  </a:cubicBezTo>
                  <a:cubicBezTo>
                    <a:pt x="1800398" y="1786355"/>
                    <a:pt x="2054048" y="1811028"/>
                    <a:pt x="2260263" y="178054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F1A5C413-5EFF-4B66-8BFC-71B39552E90A}"/>
                </a:ext>
              </a:extLst>
            </p:cNvPr>
            <p:cNvSpPr txBox="1"/>
            <p:nvPr/>
          </p:nvSpPr>
          <p:spPr>
            <a:xfrm>
              <a:off x="492375" y="1865381"/>
              <a:ext cx="2455048" cy="1524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ja-JP" altLang="en-US" sz="2400" b="1" dirty="0">
                  <a:solidFill>
                    <a:srgbClr val="0B507E"/>
                  </a:solidFill>
                </a:rPr>
                <a:t>日本の</a:t>
              </a:r>
              <a:endParaRPr kumimoji="1" lang="en-US" altLang="ja-JP" sz="2400" b="1" dirty="0">
                <a:solidFill>
                  <a:srgbClr val="0B507E"/>
                </a:solidFill>
              </a:endParaRPr>
            </a:p>
            <a:p>
              <a:pPr algn="ctr">
                <a:lnSpc>
                  <a:spcPct val="120000"/>
                </a:lnSpc>
              </a:pPr>
              <a:r>
                <a:rPr kumimoji="1" lang="ja-JP" altLang="en-US" sz="2400" b="1" dirty="0">
                  <a:solidFill>
                    <a:srgbClr val="0B507E"/>
                  </a:solidFill>
                </a:rPr>
                <a:t>国土面積</a:t>
              </a:r>
              <a:endParaRPr kumimoji="1" lang="en-US" altLang="ja-JP" sz="2400" b="1" dirty="0">
                <a:solidFill>
                  <a:srgbClr val="0B507E"/>
                </a:solidFill>
              </a:endParaRPr>
            </a:p>
            <a:p>
              <a:pPr algn="ctr">
                <a:lnSpc>
                  <a:spcPct val="120000"/>
                </a:lnSpc>
              </a:pPr>
              <a:r>
                <a:rPr kumimoji="1" lang="ja-JP" altLang="en-US" sz="4000" b="1" dirty="0">
                  <a:solidFill>
                    <a:srgbClr val="0B507E"/>
                  </a:solidFill>
                </a:rPr>
                <a:t>世界</a:t>
              </a:r>
              <a:r>
                <a:rPr kumimoji="1" lang="en-US" altLang="ja-JP" sz="4000" b="1" dirty="0">
                  <a:solidFill>
                    <a:srgbClr val="0B507E"/>
                  </a:solidFill>
                </a:rPr>
                <a:t>60</a:t>
              </a:r>
              <a:r>
                <a:rPr kumimoji="1" lang="ja-JP" altLang="en-US" sz="4000" b="1" dirty="0">
                  <a:solidFill>
                    <a:srgbClr val="0B507E"/>
                  </a:solidFill>
                </a:rPr>
                <a:t>位</a:t>
              </a:r>
              <a:endParaRPr kumimoji="1" lang="en-US" altLang="ja-JP" sz="2800" b="1" dirty="0">
                <a:solidFill>
                  <a:srgbClr val="0B507E"/>
                </a:solidFill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908FA752-4ED3-4986-8D14-EE0161FF7FE7}"/>
              </a:ext>
            </a:extLst>
          </p:cNvPr>
          <p:cNvGrpSpPr/>
          <p:nvPr/>
        </p:nvGrpSpPr>
        <p:grpSpPr>
          <a:xfrm>
            <a:off x="7749252" y="1613928"/>
            <a:ext cx="3955985" cy="2874285"/>
            <a:chOff x="8788125" y="2309436"/>
            <a:chExt cx="3206924" cy="2330043"/>
          </a:xfrm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grpSpPr>
        <p:sp>
          <p:nvSpPr>
            <p:cNvPr id="65" name="グラフィックス 23">
              <a:extLst>
                <a:ext uri="{FF2B5EF4-FFF2-40B4-BE49-F238E27FC236}">
                  <a16:creationId xmlns:a16="http://schemas.microsoft.com/office/drawing/2014/main" id="{221D5DB9-AD3F-46F7-B051-99005ED33AD4}"/>
                </a:ext>
              </a:extLst>
            </p:cNvPr>
            <p:cNvSpPr/>
            <p:nvPr/>
          </p:nvSpPr>
          <p:spPr>
            <a:xfrm flipH="1">
              <a:off x="8788125" y="2309436"/>
              <a:ext cx="3206924" cy="2330043"/>
            </a:xfrm>
            <a:custGeom>
              <a:avLst/>
              <a:gdLst>
                <a:gd name="connsiteX0" fmla="*/ 2260263 w 2264916"/>
                <a:gd name="connsiteY0" fmla="*/ 1780546 h 1901606"/>
                <a:gd name="connsiteX1" fmla="*/ 1845167 w 2264916"/>
                <a:gd name="connsiteY1" fmla="*/ 1407355 h 1901606"/>
                <a:gd name="connsiteX2" fmla="*/ 1883267 w 2264916"/>
                <a:gd name="connsiteY2" fmla="*/ 1386593 h 1901606"/>
                <a:gd name="connsiteX3" fmla="*/ 1999279 w 2264916"/>
                <a:gd name="connsiteY3" fmla="*/ 858909 h 1901606"/>
                <a:gd name="connsiteX4" fmla="*/ 1792110 w 2264916"/>
                <a:gd name="connsiteY4" fmla="*/ 700314 h 1901606"/>
                <a:gd name="connsiteX5" fmla="*/ 1576179 w 2264916"/>
                <a:gd name="connsiteY5" fmla="*/ 54423 h 1901606"/>
                <a:gd name="connsiteX6" fmla="*/ 1100883 w 2264916"/>
                <a:gd name="connsiteY6" fmla="*/ 80143 h 1901606"/>
                <a:gd name="connsiteX7" fmla="*/ 1052020 w 2264916"/>
                <a:gd name="connsiteY7" fmla="*/ 115289 h 1901606"/>
                <a:gd name="connsiteX8" fmla="*/ 600057 w 2264916"/>
                <a:gd name="connsiteY8" fmla="*/ 48614 h 1901606"/>
                <a:gd name="connsiteX9" fmla="*/ 477469 w 2264916"/>
                <a:gd name="connsiteY9" fmla="*/ 181490 h 1901606"/>
                <a:gd name="connsiteX10" fmla="*/ 134095 w 2264916"/>
                <a:gd name="connsiteY10" fmla="*/ 555439 h 1901606"/>
                <a:gd name="connsiteX11" fmla="*/ 187627 w 2264916"/>
                <a:gd name="connsiteY11" fmla="*/ 729271 h 1901606"/>
                <a:gd name="connsiteX12" fmla="*/ 156098 w 2264916"/>
                <a:gd name="connsiteY12" fmla="*/ 746800 h 1901606"/>
                <a:gd name="connsiteX13" fmla="*/ 52844 w 2264916"/>
                <a:gd name="connsiteY13" fmla="*/ 1240858 h 1901606"/>
                <a:gd name="connsiteX14" fmla="*/ 364695 w 2264916"/>
                <a:gd name="connsiteY14" fmla="*/ 1413833 h 1901606"/>
                <a:gd name="connsiteX15" fmla="*/ 405651 w 2264916"/>
                <a:gd name="connsiteY15" fmla="*/ 1666627 h 1901606"/>
                <a:gd name="connsiteX16" fmla="*/ 843801 w 2264916"/>
                <a:gd name="connsiteY16" fmla="*/ 1772449 h 1901606"/>
                <a:gd name="connsiteX17" fmla="*/ 880473 w 2264916"/>
                <a:gd name="connsiteY17" fmla="*/ 1745302 h 1901606"/>
                <a:gd name="connsiteX18" fmla="*/ 1449782 w 2264916"/>
                <a:gd name="connsiteY18" fmla="*/ 1826836 h 1901606"/>
                <a:gd name="connsiteX19" fmla="*/ 1583132 w 2264916"/>
                <a:gd name="connsiteY19" fmla="*/ 1699011 h 1901606"/>
                <a:gd name="connsiteX20" fmla="*/ 2260263 w 2264916"/>
                <a:gd name="connsiteY20" fmla="*/ 1780546 h 1901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64916" h="1901606">
                  <a:moveTo>
                    <a:pt x="2260263" y="1780546"/>
                  </a:moveTo>
                  <a:cubicBezTo>
                    <a:pt x="2102817" y="1688631"/>
                    <a:pt x="1960514" y="1570996"/>
                    <a:pt x="1845167" y="1407355"/>
                  </a:cubicBezTo>
                  <a:cubicBezTo>
                    <a:pt x="1858311" y="1401164"/>
                    <a:pt x="1870980" y="1394211"/>
                    <a:pt x="1883267" y="1386593"/>
                  </a:cubicBezTo>
                  <a:cubicBezTo>
                    <a:pt x="2061001" y="1272865"/>
                    <a:pt x="2112914" y="1036642"/>
                    <a:pt x="1999279" y="858909"/>
                  </a:cubicBezTo>
                  <a:cubicBezTo>
                    <a:pt x="1950989" y="783374"/>
                    <a:pt x="1877644" y="727271"/>
                    <a:pt x="1792110" y="700314"/>
                  </a:cubicBezTo>
                  <a:cubicBezTo>
                    <a:pt x="1910889" y="462287"/>
                    <a:pt x="1814211" y="173109"/>
                    <a:pt x="1576179" y="54423"/>
                  </a:cubicBezTo>
                  <a:cubicBezTo>
                    <a:pt x="1424254" y="-21395"/>
                    <a:pt x="1243660" y="-11582"/>
                    <a:pt x="1100883" y="80143"/>
                  </a:cubicBezTo>
                  <a:cubicBezTo>
                    <a:pt x="1083925" y="90905"/>
                    <a:pt x="1067638" y="102620"/>
                    <a:pt x="1052020" y="115289"/>
                  </a:cubicBezTo>
                  <a:cubicBezTo>
                    <a:pt x="937720" y="-12154"/>
                    <a:pt x="747220" y="-43966"/>
                    <a:pt x="600057" y="48614"/>
                  </a:cubicBezTo>
                  <a:cubicBezTo>
                    <a:pt x="548051" y="81189"/>
                    <a:pt x="505761" y="127103"/>
                    <a:pt x="477469" y="181490"/>
                  </a:cubicBezTo>
                  <a:cubicBezTo>
                    <a:pt x="279351" y="189964"/>
                    <a:pt x="125616" y="357414"/>
                    <a:pt x="134095" y="555439"/>
                  </a:cubicBezTo>
                  <a:cubicBezTo>
                    <a:pt x="136760" y="617068"/>
                    <a:pt x="155145" y="676883"/>
                    <a:pt x="187627" y="729271"/>
                  </a:cubicBezTo>
                  <a:cubicBezTo>
                    <a:pt x="176860" y="734605"/>
                    <a:pt x="166288" y="740414"/>
                    <a:pt x="156098" y="746800"/>
                  </a:cubicBezTo>
                  <a:cubicBezTo>
                    <a:pt x="-7734" y="849858"/>
                    <a:pt x="-53931" y="1070650"/>
                    <a:pt x="52844" y="1240858"/>
                  </a:cubicBezTo>
                  <a:cubicBezTo>
                    <a:pt x="119710" y="1348777"/>
                    <a:pt x="237726" y="1414215"/>
                    <a:pt x="364695" y="1413833"/>
                  </a:cubicBezTo>
                  <a:cubicBezTo>
                    <a:pt x="343264" y="1500130"/>
                    <a:pt x="358026" y="1591474"/>
                    <a:pt x="405651" y="1666627"/>
                  </a:cubicBezTo>
                  <a:cubicBezTo>
                    <a:pt x="500901" y="1817502"/>
                    <a:pt x="696642" y="1864843"/>
                    <a:pt x="843801" y="1772449"/>
                  </a:cubicBezTo>
                  <a:cubicBezTo>
                    <a:pt x="856660" y="1764259"/>
                    <a:pt x="868948" y="1755208"/>
                    <a:pt x="880473" y="1745302"/>
                  </a:cubicBezTo>
                  <a:cubicBezTo>
                    <a:pt x="1015251" y="1908371"/>
                    <a:pt x="1258999" y="1946852"/>
                    <a:pt x="1449782" y="1826836"/>
                  </a:cubicBezTo>
                  <a:cubicBezTo>
                    <a:pt x="1502551" y="1793880"/>
                    <a:pt x="1547888" y="1750352"/>
                    <a:pt x="1583132" y="1699011"/>
                  </a:cubicBezTo>
                  <a:cubicBezTo>
                    <a:pt x="1800398" y="1786355"/>
                    <a:pt x="2054048" y="1811028"/>
                    <a:pt x="2260263" y="178054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18089A66-25A4-4364-8A80-8A67FB1880E5}"/>
                </a:ext>
              </a:extLst>
            </p:cNvPr>
            <p:cNvSpPr txBox="1"/>
            <p:nvPr/>
          </p:nvSpPr>
          <p:spPr>
            <a:xfrm>
              <a:off x="9340801" y="2713641"/>
              <a:ext cx="2384610" cy="1367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ja-JP" altLang="en-US" sz="2400" b="1" dirty="0">
                  <a:solidFill>
                    <a:srgbClr val="F86F08"/>
                  </a:solidFill>
                </a:rPr>
                <a:t>日本の</a:t>
              </a:r>
              <a:endParaRPr kumimoji="1" lang="en-US" altLang="ja-JP" sz="2400" b="1" dirty="0">
                <a:solidFill>
                  <a:srgbClr val="F86F08"/>
                </a:solidFill>
              </a:endParaRPr>
            </a:p>
            <a:p>
              <a:pPr algn="ctr">
                <a:lnSpc>
                  <a:spcPct val="120000"/>
                </a:lnSpc>
              </a:pPr>
              <a:r>
                <a:rPr lang="ja-JP" altLang="en-US" sz="2400" b="1" dirty="0">
                  <a:solidFill>
                    <a:srgbClr val="F86F08"/>
                  </a:solidFill>
                </a:rPr>
                <a:t>排他的経済水域</a:t>
              </a:r>
              <a:endParaRPr kumimoji="1" lang="en-US" altLang="ja-JP" sz="2400" b="1" dirty="0">
                <a:solidFill>
                  <a:srgbClr val="F86F08"/>
                </a:solidFill>
              </a:endParaRPr>
            </a:p>
            <a:p>
              <a:pPr algn="ctr">
                <a:lnSpc>
                  <a:spcPct val="120000"/>
                </a:lnSpc>
              </a:pPr>
              <a:r>
                <a:rPr kumimoji="1" lang="ja-JP" altLang="en-US" sz="4000" b="1" dirty="0">
                  <a:solidFill>
                    <a:srgbClr val="F86F08"/>
                  </a:solidFill>
                </a:rPr>
                <a:t>世界</a:t>
              </a:r>
              <a:r>
                <a:rPr kumimoji="1" lang="en-US" altLang="ja-JP" sz="4000" b="1" dirty="0">
                  <a:solidFill>
                    <a:srgbClr val="F86F08"/>
                  </a:solidFill>
                </a:rPr>
                <a:t>6</a:t>
              </a:r>
              <a:r>
                <a:rPr kumimoji="1" lang="ja-JP" altLang="en-US" sz="4000" b="1" dirty="0">
                  <a:solidFill>
                    <a:srgbClr val="F86F08"/>
                  </a:solidFill>
                </a:rPr>
                <a:t>位</a:t>
              </a:r>
              <a:endParaRPr kumimoji="1" lang="en-US" altLang="ja-JP" sz="2400" b="1" dirty="0">
                <a:solidFill>
                  <a:srgbClr val="F86F08"/>
                </a:solidFill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2EA43206-F31B-4952-AF49-7F14E4DBC782}"/>
              </a:ext>
            </a:extLst>
          </p:cNvPr>
          <p:cNvGrpSpPr/>
          <p:nvPr/>
        </p:nvGrpSpPr>
        <p:grpSpPr>
          <a:xfrm>
            <a:off x="6846283" y="3769631"/>
            <a:ext cx="3180969" cy="655857"/>
            <a:chOff x="6200775" y="4018755"/>
            <a:chExt cx="3180969" cy="655857"/>
          </a:xfrm>
        </p:grpSpPr>
        <p:sp>
          <p:nvSpPr>
            <p:cNvPr id="47" name="四角形: 角を丸くする 46">
              <a:extLst>
                <a:ext uri="{FF2B5EF4-FFF2-40B4-BE49-F238E27FC236}">
                  <a16:creationId xmlns:a16="http://schemas.microsoft.com/office/drawing/2014/main" id="{5067824C-789D-4B92-AAA5-B7C06A2FB8D6}"/>
                </a:ext>
              </a:extLst>
            </p:cNvPr>
            <p:cNvSpPr/>
            <p:nvPr/>
          </p:nvSpPr>
          <p:spPr>
            <a:xfrm>
              <a:off x="6352793" y="4018755"/>
              <a:ext cx="2867407" cy="64633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F018B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76A46FBE-C315-4375-8DA8-F556C8EF436C}"/>
                </a:ext>
              </a:extLst>
            </p:cNvPr>
            <p:cNvSpPr txBox="1"/>
            <p:nvPr/>
          </p:nvSpPr>
          <p:spPr>
            <a:xfrm>
              <a:off x="6200775" y="4028281"/>
              <a:ext cx="31809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200" b="1" dirty="0">
                  <a:solidFill>
                    <a:srgbClr val="1F4E79"/>
                  </a:solidFill>
                </a:rPr>
                <a:t>排他的経済水域</a:t>
              </a:r>
              <a:endParaRPr kumimoji="1" lang="en-US" altLang="ja-JP" sz="2200" b="1" dirty="0">
                <a:solidFill>
                  <a:srgbClr val="1F4E79"/>
                </a:solidFill>
              </a:endParaRPr>
            </a:p>
            <a:p>
              <a:pPr algn="ctr"/>
              <a:r>
                <a:rPr lang="ja-JP" altLang="en-US" sz="1400" b="1" dirty="0">
                  <a:solidFill>
                    <a:srgbClr val="1F4E79"/>
                  </a:solidFill>
                </a:rPr>
                <a:t>（同水域には接続水域も含まれる）</a:t>
              </a:r>
              <a:endParaRPr kumimoji="1" lang="ja-JP" altLang="en-US" sz="2200" b="1" dirty="0">
                <a:solidFill>
                  <a:srgbClr val="1F4E7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5489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100D559E-5442-BCF0-9CDC-4B7A9023B495}"/>
              </a:ext>
            </a:extLst>
          </p:cNvPr>
          <p:cNvSpPr/>
          <p:nvPr/>
        </p:nvSpPr>
        <p:spPr>
          <a:xfrm>
            <a:off x="2" y="0"/>
            <a:ext cx="12191997" cy="6858000"/>
          </a:xfrm>
          <a:prstGeom prst="rect">
            <a:avLst/>
          </a:prstGeom>
          <a:gradFill flip="none" rotWithShape="1">
            <a:gsLst>
              <a:gs pos="0">
                <a:srgbClr val="0A4770"/>
              </a:gs>
              <a:gs pos="50000">
                <a:srgbClr val="1176BB"/>
              </a:gs>
              <a:gs pos="100000">
                <a:srgbClr val="1593E9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B0CE0C3F-152C-23B1-99B7-C25380140A34}"/>
              </a:ext>
            </a:extLst>
          </p:cNvPr>
          <p:cNvSpPr/>
          <p:nvPr/>
        </p:nvSpPr>
        <p:spPr>
          <a:xfrm>
            <a:off x="0" y="0"/>
            <a:ext cx="12192000" cy="11049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8" name="グラフィックス 37">
            <a:extLst>
              <a:ext uri="{FF2B5EF4-FFF2-40B4-BE49-F238E27FC236}">
                <a16:creationId xmlns:a16="http://schemas.microsoft.com/office/drawing/2014/main" id="{A2DAF59C-36EB-4AB8-B36D-654372E3EEC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4752" t="17129" r="1" b="23602"/>
          <a:stretch/>
        </p:blipFill>
        <p:spPr>
          <a:xfrm>
            <a:off x="0" y="1104899"/>
            <a:ext cx="8780618" cy="5753101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spPr>
      </p:pic>
      <p:sp>
        <p:nvSpPr>
          <p:cNvPr id="48" name="楕円 47">
            <a:extLst>
              <a:ext uri="{FF2B5EF4-FFF2-40B4-BE49-F238E27FC236}">
                <a16:creationId xmlns:a16="http://schemas.microsoft.com/office/drawing/2014/main" id="{E9413D71-7892-4FA8-A434-22C5DAAC3252}"/>
              </a:ext>
            </a:extLst>
          </p:cNvPr>
          <p:cNvSpPr/>
          <p:nvPr/>
        </p:nvSpPr>
        <p:spPr>
          <a:xfrm>
            <a:off x="7889485" y="2465437"/>
            <a:ext cx="3780000" cy="378000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楕円 32">
            <a:hlinkClick r:id="rId5"/>
            <a:extLst>
              <a:ext uri="{FF2B5EF4-FFF2-40B4-BE49-F238E27FC236}">
                <a16:creationId xmlns:a16="http://schemas.microsoft.com/office/drawing/2014/main" id="{382067EC-0572-4DE3-A637-75067AFFF1F3}"/>
              </a:ext>
            </a:extLst>
          </p:cNvPr>
          <p:cNvSpPr/>
          <p:nvPr/>
        </p:nvSpPr>
        <p:spPr>
          <a:xfrm>
            <a:off x="5898775" y="2181851"/>
            <a:ext cx="799577" cy="799577"/>
          </a:xfrm>
          <a:prstGeom prst="ellipse">
            <a:avLst/>
          </a:prstGeom>
          <a:noFill/>
          <a:ln w="38100">
            <a:solidFill>
              <a:schemeClr val="bg1"/>
            </a:solidFill>
            <a:prstDash val="sysDash"/>
          </a:ln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タイトル 1">
            <a:extLst>
              <a:ext uri="{FF2B5EF4-FFF2-40B4-BE49-F238E27FC236}">
                <a16:creationId xmlns:a16="http://schemas.microsoft.com/office/drawing/2014/main" id="{F2835B75-ED0B-4563-937B-77AFE4E464A2}"/>
              </a:ext>
            </a:extLst>
          </p:cNvPr>
          <p:cNvSpPr txBox="1">
            <a:spLocks/>
          </p:cNvSpPr>
          <p:nvPr/>
        </p:nvSpPr>
        <p:spPr>
          <a:xfrm>
            <a:off x="3126158" y="3177795"/>
            <a:ext cx="2280460" cy="82255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300" dirty="0">
                <a:solidFill>
                  <a:schemeClr val="bg1"/>
                </a:solidFill>
                <a:latin typeface="+mn-ea"/>
                <a:ea typeface="+mn-ea"/>
              </a:rPr>
              <a:t>竹島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74450F9-D5D4-4AC9-B9E2-1CBB11E3DDE8}"/>
              </a:ext>
            </a:extLst>
          </p:cNvPr>
          <p:cNvGrpSpPr/>
          <p:nvPr/>
        </p:nvGrpSpPr>
        <p:grpSpPr>
          <a:xfrm>
            <a:off x="1102090" y="1242630"/>
            <a:ext cx="2556000" cy="2628000"/>
            <a:chOff x="1748241" y="1621591"/>
            <a:chExt cx="3105625" cy="3184918"/>
          </a:xfrm>
        </p:grpSpPr>
        <p:pic>
          <p:nvPicPr>
            <p:cNvPr id="28" name="グラフィックス 27">
              <a:extLst>
                <a:ext uri="{FF2B5EF4-FFF2-40B4-BE49-F238E27FC236}">
                  <a16:creationId xmlns:a16="http://schemas.microsoft.com/office/drawing/2014/main" id="{EA1FE7B7-1E1C-40AF-8363-4CD9933BC5F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748241" y="1621591"/>
              <a:ext cx="3105625" cy="3184918"/>
            </a:xfrm>
            <a:prstGeom prst="rect">
              <a:avLst/>
            </a:prstGeom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spPr>
        </p:pic>
        <p:sp>
          <p:nvSpPr>
            <p:cNvPr id="23" name="タイトル 1">
              <a:extLst>
                <a:ext uri="{FF2B5EF4-FFF2-40B4-BE49-F238E27FC236}">
                  <a16:creationId xmlns:a16="http://schemas.microsoft.com/office/drawing/2014/main" id="{96D6B435-1F4C-40EA-9674-AE85543ACD9D}"/>
                </a:ext>
              </a:extLst>
            </p:cNvPr>
            <p:cNvSpPr txBox="1">
              <a:spLocks/>
            </p:cNvSpPr>
            <p:nvPr/>
          </p:nvSpPr>
          <p:spPr>
            <a:xfrm>
              <a:off x="2069038" y="3208217"/>
              <a:ext cx="2457154" cy="126496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800" b="1" kern="1200">
                  <a:solidFill>
                    <a:srgbClr val="019DCB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ja-JP" altLang="en-US" sz="3100" dirty="0">
                  <a:solidFill>
                    <a:schemeClr val="bg1"/>
                  </a:solidFill>
                </a:rPr>
                <a:t>韓国</a:t>
              </a:r>
              <a:r>
                <a:rPr lang="ja-JP" altLang="en-US" sz="2000" dirty="0">
                  <a:solidFill>
                    <a:schemeClr val="bg1"/>
                  </a:solidFill>
                </a:rPr>
                <a:t>が</a:t>
              </a:r>
              <a:endParaRPr lang="en-US" altLang="ja-JP" sz="2000" dirty="0">
                <a:solidFill>
                  <a:schemeClr val="bg1"/>
                </a:solidFill>
              </a:endParaRPr>
            </a:p>
            <a:p>
              <a:pPr>
                <a:lnSpc>
                  <a:spcPct val="100000"/>
                </a:lnSpc>
              </a:pPr>
              <a:r>
                <a:rPr lang="ja-JP" altLang="en-US" sz="3100" dirty="0">
                  <a:solidFill>
                    <a:schemeClr val="bg1"/>
                  </a:solidFill>
                </a:rPr>
                <a:t>占拠</a:t>
              </a:r>
            </a:p>
          </p:txBody>
        </p:sp>
        <p:pic>
          <p:nvPicPr>
            <p:cNvPr id="29" name="図 28" descr="ロゴ, アイコン&#10;&#10;中程度の精度で自動的に生成された説明">
              <a:extLst>
                <a:ext uri="{FF2B5EF4-FFF2-40B4-BE49-F238E27FC236}">
                  <a16:creationId xmlns:a16="http://schemas.microsoft.com/office/drawing/2014/main" id="{CC943724-3024-4F50-9582-73C6080F7FF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1813" y="2252741"/>
              <a:ext cx="1191257" cy="801138"/>
            </a:xfrm>
            <a:prstGeom prst="rect">
              <a:avLst/>
            </a:prstGeom>
          </p:spPr>
        </p:pic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0BFC1B5-1CAF-478E-BAF5-6BF036AB7226}"/>
              </a:ext>
            </a:extLst>
          </p:cNvPr>
          <p:cNvGrpSpPr/>
          <p:nvPr/>
        </p:nvGrpSpPr>
        <p:grpSpPr>
          <a:xfrm>
            <a:off x="5203514" y="4074216"/>
            <a:ext cx="2556000" cy="2628000"/>
            <a:chOff x="7165087" y="2395463"/>
            <a:chExt cx="3105625" cy="3184918"/>
          </a:xfrm>
        </p:grpSpPr>
        <p:pic>
          <p:nvPicPr>
            <p:cNvPr id="9" name="グラフィックス 8">
              <a:extLst>
                <a:ext uri="{FF2B5EF4-FFF2-40B4-BE49-F238E27FC236}">
                  <a16:creationId xmlns:a16="http://schemas.microsoft.com/office/drawing/2014/main" id="{385416DB-160F-4E11-9D75-0CCE173FE51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165087" y="2395463"/>
              <a:ext cx="3105625" cy="3184918"/>
            </a:xfrm>
            <a:prstGeom prst="rect">
              <a:avLst/>
            </a:prstGeom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spPr>
        </p:pic>
        <p:sp>
          <p:nvSpPr>
            <p:cNvPr id="20" name="タイトル 1">
              <a:extLst>
                <a:ext uri="{FF2B5EF4-FFF2-40B4-BE49-F238E27FC236}">
                  <a16:creationId xmlns:a16="http://schemas.microsoft.com/office/drawing/2014/main" id="{582C7A9A-07A3-4567-86E8-76C34EFC4DE8}"/>
                </a:ext>
              </a:extLst>
            </p:cNvPr>
            <p:cNvSpPr txBox="1">
              <a:spLocks/>
            </p:cNvSpPr>
            <p:nvPr/>
          </p:nvSpPr>
          <p:spPr>
            <a:xfrm>
              <a:off x="7224096" y="3700638"/>
              <a:ext cx="2953707" cy="152058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975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800" b="1" kern="1200">
                  <a:solidFill>
                    <a:srgbClr val="019DCB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ja-JP" altLang="en-US" sz="3200" dirty="0">
                  <a:solidFill>
                    <a:schemeClr val="bg1"/>
                  </a:solidFill>
                </a:rPr>
                <a:t>ロシア</a:t>
              </a:r>
              <a:r>
                <a:rPr lang="ja-JP" altLang="en-US" sz="2000" dirty="0">
                  <a:solidFill>
                    <a:schemeClr val="bg1"/>
                  </a:solidFill>
                </a:rPr>
                <a:t>が</a:t>
              </a:r>
              <a:endParaRPr lang="en-US" altLang="ja-JP" sz="2800" dirty="0">
                <a:solidFill>
                  <a:schemeClr val="bg1"/>
                </a:solidFill>
              </a:endParaRPr>
            </a:p>
            <a:p>
              <a:pPr>
                <a:lnSpc>
                  <a:spcPct val="100000"/>
                </a:lnSpc>
              </a:pPr>
              <a:r>
                <a:rPr lang="ja-JP" altLang="en-US" sz="3200" dirty="0">
                  <a:solidFill>
                    <a:schemeClr val="bg1"/>
                  </a:solidFill>
                </a:rPr>
                <a:t>占拠</a:t>
              </a:r>
              <a:endParaRPr lang="ja-JP" altLang="en-US" sz="4400" dirty="0">
                <a:solidFill>
                  <a:schemeClr val="bg1"/>
                </a:solidFill>
              </a:endParaRPr>
            </a:p>
          </p:txBody>
        </p:sp>
        <p:pic>
          <p:nvPicPr>
            <p:cNvPr id="13" name="グラフィックス 12">
              <a:extLst>
                <a:ext uri="{FF2B5EF4-FFF2-40B4-BE49-F238E27FC236}">
                  <a16:creationId xmlns:a16="http://schemas.microsoft.com/office/drawing/2014/main" id="{63EA4C3F-FE91-499D-9054-FA4D476E1E9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092437" y="3030028"/>
              <a:ext cx="1191257" cy="791836"/>
            </a:xfrm>
            <a:prstGeom prst="rect">
              <a:avLst/>
            </a:prstGeom>
          </p:spPr>
        </p:pic>
      </p:grpSp>
      <p:sp>
        <p:nvSpPr>
          <p:cNvPr id="44" name="タイトル 1">
            <a:extLst>
              <a:ext uri="{FF2B5EF4-FFF2-40B4-BE49-F238E27FC236}">
                <a16:creationId xmlns:a16="http://schemas.microsoft.com/office/drawing/2014/main" id="{39FB4E4C-079C-42DA-A2A0-DE563746A482}"/>
              </a:ext>
            </a:extLst>
          </p:cNvPr>
          <p:cNvSpPr txBox="1">
            <a:spLocks/>
          </p:cNvSpPr>
          <p:nvPr/>
        </p:nvSpPr>
        <p:spPr>
          <a:xfrm>
            <a:off x="5262443" y="1356522"/>
            <a:ext cx="3027618" cy="82255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300" dirty="0">
                <a:solidFill>
                  <a:schemeClr val="bg1"/>
                </a:solidFill>
                <a:latin typeface="+mn-ea"/>
                <a:ea typeface="+mn-ea"/>
              </a:rPr>
              <a:t>北方領土</a:t>
            </a:r>
          </a:p>
        </p:txBody>
      </p:sp>
      <p:sp>
        <p:nvSpPr>
          <p:cNvPr id="32" name="タイトル 1">
            <a:extLst>
              <a:ext uri="{FF2B5EF4-FFF2-40B4-BE49-F238E27FC236}">
                <a16:creationId xmlns:a16="http://schemas.microsoft.com/office/drawing/2014/main" id="{F4CCE486-DBDD-4FB4-BCB3-0684BCA3F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04899"/>
          </a:xfrm>
        </p:spPr>
        <p:txBody>
          <a:bodyPr>
            <a:normAutofit/>
          </a:bodyPr>
          <a:lstStyle/>
          <a:p>
            <a:r>
              <a:rPr kumimoji="1" lang="ja-JP" altLang="en-US" dirty="0">
                <a:solidFill>
                  <a:srgbClr val="0B507E"/>
                </a:solidFill>
              </a:rPr>
              <a:t>領土をめぐる問題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3EE0550-21B8-4434-B17F-B266EB0AE5F5}"/>
              </a:ext>
            </a:extLst>
          </p:cNvPr>
          <p:cNvGrpSpPr/>
          <p:nvPr/>
        </p:nvGrpSpPr>
        <p:grpSpPr>
          <a:xfrm>
            <a:off x="3460439" y="3686833"/>
            <a:ext cx="375590" cy="683320"/>
            <a:chOff x="4910912" y="2745676"/>
            <a:chExt cx="375590" cy="683320"/>
          </a:xfrm>
        </p:grpSpPr>
        <p:sp>
          <p:nvSpPr>
            <p:cNvPr id="36" name="楕円 35">
              <a:hlinkClick r:id="rId11"/>
              <a:extLst>
                <a:ext uri="{FF2B5EF4-FFF2-40B4-BE49-F238E27FC236}">
                  <a16:creationId xmlns:a16="http://schemas.microsoft.com/office/drawing/2014/main" id="{C5DE3262-F8EB-41C3-8AEA-FCC32B39959C}"/>
                </a:ext>
              </a:extLst>
            </p:cNvPr>
            <p:cNvSpPr/>
            <p:nvPr/>
          </p:nvSpPr>
          <p:spPr>
            <a:xfrm>
              <a:off x="4954707" y="3140996"/>
              <a:ext cx="288000" cy="288000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  <a:prstDash val="sysDash"/>
            </a:ln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8331F996-7D43-459C-8F7F-26CB04224651}"/>
                </a:ext>
              </a:extLst>
            </p:cNvPr>
            <p:cNvGrpSpPr/>
            <p:nvPr/>
          </p:nvGrpSpPr>
          <p:grpSpPr>
            <a:xfrm>
              <a:off x="4910912" y="2745676"/>
              <a:ext cx="375590" cy="517251"/>
              <a:chOff x="8352180" y="4916843"/>
              <a:chExt cx="262049" cy="360886"/>
            </a:xfr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016743D7-6A59-4717-8DF0-FB1DAC109181}"/>
                  </a:ext>
                </a:extLst>
              </p:cNvPr>
              <p:cNvSpPr/>
              <p:nvPr/>
            </p:nvSpPr>
            <p:spPr>
              <a:xfrm>
                <a:off x="8352180" y="4916843"/>
                <a:ext cx="262049" cy="360886"/>
              </a:xfrm>
              <a:custGeom>
                <a:avLst/>
                <a:gdLst>
                  <a:gd name="connsiteX0" fmla="*/ -69 w 262049"/>
                  <a:gd name="connsiteY0" fmla="*/ 121928 h 360886"/>
                  <a:gd name="connsiteX1" fmla="*/ 130956 w 262049"/>
                  <a:gd name="connsiteY1" fmla="*/ -69 h 360886"/>
                  <a:gd name="connsiteX2" fmla="*/ 261981 w 262049"/>
                  <a:gd name="connsiteY2" fmla="*/ 121928 h 360886"/>
                  <a:gd name="connsiteX3" fmla="*/ 130956 w 262049"/>
                  <a:gd name="connsiteY3" fmla="*/ 360817 h 360886"/>
                  <a:gd name="connsiteX4" fmla="*/ -69 w 262049"/>
                  <a:gd name="connsiteY4" fmla="*/ 121928 h 360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2049" h="360886">
                    <a:moveTo>
                      <a:pt x="-69" y="121928"/>
                    </a:moveTo>
                    <a:cubicBezTo>
                      <a:pt x="-69" y="43326"/>
                      <a:pt x="67794" y="-69"/>
                      <a:pt x="130956" y="-69"/>
                    </a:cubicBezTo>
                    <a:cubicBezTo>
                      <a:pt x="194118" y="-69"/>
                      <a:pt x="261981" y="43326"/>
                      <a:pt x="261981" y="121928"/>
                    </a:cubicBezTo>
                    <a:cubicBezTo>
                      <a:pt x="261981" y="200531"/>
                      <a:pt x="130956" y="360817"/>
                      <a:pt x="130956" y="360817"/>
                    </a:cubicBezTo>
                    <a:cubicBezTo>
                      <a:pt x="130956" y="360817"/>
                      <a:pt x="-69" y="200531"/>
                      <a:pt x="-69" y="121928"/>
                    </a:cubicBezTo>
                    <a:close/>
                  </a:path>
                </a:pathLst>
              </a:custGeom>
              <a:solidFill>
                <a:srgbClr val="F86F08"/>
              </a:solidFill>
              <a:ln w="306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404247FD-9D42-422E-B51B-06F73E0C42F1}"/>
                  </a:ext>
                </a:extLst>
              </p:cNvPr>
              <p:cNvSpPr/>
              <p:nvPr/>
            </p:nvSpPr>
            <p:spPr>
              <a:xfrm>
                <a:off x="8429474" y="4986511"/>
                <a:ext cx="107459" cy="107459"/>
              </a:xfrm>
              <a:custGeom>
                <a:avLst/>
                <a:gdLst>
                  <a:gd name="connsiteX0" fmla="*/ 107460 w 107459"/>
                  <a:gd name="connsiteY0" fmla="*/ 53730 h 107459"/>
                  <a:gd name="connsiteX1" fmla="*/ 53730 w 107459"/>
                  <a:gd name="connsiteY1" fmla="*/ 107460 h 107459"/>
                  <a:gd name="connsiteX2" fmla="*/ 0 w 107459"/>
                  <a:gd name="connsiteY2" fmla="*/ 53730 h 107459"/>
                  <a:gd name="connsiteX3" fmla="*/ 53730 w 107459"/>
                  <a:gd name="connsiteY3" fmla="*/ 0 h 107459"/>
                  <a:gd name="connsiteX4" fmla="*/ 107460 w 107459"/>
                  <a:gd name="connsiteY4" fmla="*/ 53730 h 10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459" h="107459">
                    <a:moveTo>
                      <a:pt x="107460" y="53730"/>
                    </a:moveTo>
                    <a:cubicBezTo>
                      <a:pt x="107460" y="83404"/>
                      <a:pt x="83404" y="107460"/>
                      <a:pt x="53730" y="107460"/>
                    </a:cubicBezTo>
                    <a:cubicBezTo>
                      <a:pt x="24056" y="107460"/>
                      <a:pt x="0" y="83404"/>
                      <a:pt x="0" y="53730"/>
                    </a:cubicBezTo>
                    <a:cubicBezTo>
                      <a:pt x="0" y="24056"/>
                      <a:pt x="24056" y="0"/>
                      <a:pt x="53730" y="0"/>
                    </a:cubicBezTo>
                    <a:cubicBezTo>
                      <a:pt x="83404" y="0"/>
                      <a:pt x="107460" y="24056"/>
                      <a:pt x="107460" y="5373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6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59" name="楕円 58">
            <a:extLst>
              <a:ext uri="{FF2B5EF4-FFF2-40B4-BE49-F238E27FC236}">
                <a16:creationId xmlns:a16="http://schemas.microsoft.com/office/drawing/2014/main" id="{A8F80A39-E59C-4515-94DE-DE49FEA4B1ED}"/>
              </a:ext>
            </a:extLst>
          </p:cNvPr>
          <p:cNvSpPr/>
          <p:nvPr/>
        </p:nvSpPr>
        <p:spPr>
          <a:xfrm>
            <a:off x="8705087" y="5193227"/>
            <a:ext cx="720000" cy="720000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0" name="直線コネクタ 59">
            <a:extLst>
              <a:ext uri="{FF2B5EF4-FFF2-40B4-BE49-F238E27FC236}">
                <a16:creationId xmlns:a16="http://schemas.microsoft.com/office/drawing/2014/main" id="{EC31145A-EBA5-4F66-8475-42A3131F5027}"/>
              </a:ext>
            </a:extLst>
          </p:cNvPr>
          <p:cNvCxnSpPr>
            <a:cxnSpLocks/>
            <a:stCxn id="33" idx="3"/>
            <a:endCxn id="48" idx="2"/>
          </p:cNvCxnSpPr>
          <p:nvPr/>
        </p:nvCxnSpPr>
        <p:spPr>
          <a:xfrm>
            <a:off x="6015870" y="2864333"/>
            <a:ext cx="1873615" cy="1491104"/>
          </a:xfrm>
          <a:prstGeom prst="line">
            <a:avLst/>
          </a:pr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D6342F04-3EBF-460D-9EEB-4D4422354B0F}"/>
              </a:ext>
            </a:extLst>
          </p:cNvPr>
          <p:cNvCxnSpPr>
            <a:cxnSpLocks/>
            <a:stCxn id="33" idx="7"/>
            <a:endCxn id="48" idx="0"/>
          </p:cNvCxnSpPr>
          <p:nvPr/>
        </p:nvCxnSpPr>
        <p:spPr>
          <a:xfrm>
            <a:off x="6581257" y="2298946"/>
            <a:ext cx="3198228" cy="166491"/>
          </a:xfrm>
          <a:prstGeom prst="line">
            <a:avLst/>
          </a:pr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2" name="オブジェクト 61">
            <a:extLst>
              <a:ext uri="{FF2B5EF4-FFF2-40B4-BE49-F238E27FC236}">
                <a16:creationId xmlns:a16="http://schemas.microsoft.com/office/drawing/2014/main" id="{EA2E0F31-2F64-47E4-996A-0D9EEADFF0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6117017"/>
              </p:ext>
            </p:extLst>
          </p:nvPr>
        </p:nvGraphicFramePr>
        <p:xfrm>
          <a:off x="9808206" y="2879770"/>
          <a:ext cx="1296308" cy="725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12" imgW="1637393" imgH="915858" progId="Word.Document.12">
                  <p:embed/>
                </p:oleObj>
              </mc:Choice>
              <mc:Fallback>
                <p:oleObj name="Document" r:id="rId12" imgW="1637393" imgH="915858" progId="Word.Document.12">
                  <p:embed/>
                  <p:pic>
                    <p:nvPicPr>
                      <p:cNvPr id="2" name="オブジェクト 1">
                        <a:extLst>
                          <a:ext uri="{FF2B5EF4-FFF2-40B4-BE49-F238E27FC236}">
                            <a16:creationId xmlns:a16="http://schemas.microsoft.com/office/drawing/2014/main" id="{16B1F137-90B4-4C6A-ACDF-504BBDC4207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9808206" y="2879770"/>
                        <a:ext cx="1296308" cy="7254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オブジェクト 62">
            <a:extLst>
              <a:ext uri="{FF2B5EF4-FFF2-40B4-BE49-F238E27FC236}">
                <a16:creationId xmlns:a16="http://schemas.microsoft.com/office/drawing/2014/main" id="{956E426D-6F9F-47E2-84E2-80552ABBBF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6910473"/>
              </p:ext>
            </p:extLst>
          </p:nvPr>
        </p:nvGraphicFramePr>
        <p:xfrm>
          <a:off x="8129679" y="4008638"/>
          <a:ext cx="1175277" cy="762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14" imgW="1401474" imgH="915858" progId="Word.Document.12">
                  <p:embed/>
                </p:oleObj>
              </mc:Choice>
              <mc:Fallback>
                <p:oleObj name="Document" r:id="rId14" imgW="1401474" imgH="915858" progId="Word.Document.12">
                  <p:embed/>
                  <p:pic>
                    <p:nvPicPr>
                      <p:cNvPr id="23" name="オブジェクト 22">
                        <a:extLst>
                          <a:ext uri="{FF2B5EF4-FFF2-40B4-BE49-F238E27FC236}">
                            <a16:creationId xmlns:a16="http://schemas.microsoft.com/office/drawing/2014/main" id="{52081281-92EF-4004-AEC0-C9CF51B7772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8129679" y="4008638"/>
                        <a:ext cx="1175277" cy="7620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オブジェクト 63">
            <a:extLst>
              <a:ext uri="{FF2B5EF4-FFF2-40B4-BE49-F238E27FC236}">
                <a16:creationId xmlns:a16="http://schemas.microsoft.com/office/drawing/2014/main" id="{81EE860B-7BFC-4DAA-86B6-45EF149561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6792809"/>
              </p:ext>
            </p:extLst>
          </p:nvPr>
        </p:nvGraphicFramePr>
        <p:xfrm>
          <a:off x="9716757" y="4798787"/>
          <a:ext cx="1174808" cy="7617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16" imgW="1401474" imgH="917301" progId="Word.Document.12">
                  <p:embed/>
                </p:oleObj>
              </mc:Choice>
              <mc:Fallback>
                <p:oleObj name="Document" r:id="rId16" imgW="1401474" imgH="917301" progId="Word.Document.12">
                  <p:embed/>
                  <p:pic>
                    <p:nvPicPr>
                      <p:cNvPr id="24" name="オブジェクト 23">
                        <a:extLst>
                          <a:ext uri="{FF2B5EF4-FFF2-40B4-BE49-F238E27FC236}">
                            <a16:creationId xmlns:a16="http://schemas.microsoft.com/office/drawing/2014/main" id="{9E7E10D4-16B8-4CCE-A73E-6746B2E5F37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9716757" y="4798787"/>
                        <a:ext cx="1174808" cy="7617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オブジェクト 64">
            <a:extLst>
              <a:ext uri="{FF2B5EF4-FFF2-40B4-BE49-F238E27FC236}">
                <a16:creationId xmlns:a16="http://schemas.microsoft.com/office/drawing/2014/main" id="{F30ECF37-ECF1-43F5-9BD2-5BEDFAF79B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7652693"/>
              </p:ext>
            </p:extLst>
          </p:nvPr>
        </p:nvGraphicFramePr>
        <p:xfrm>
          <a:off x="9409202" y="5489546"/>
          <a:ext cx="1587160" cy="762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18" imgW="1885230" imgH="915808" progId="Word.Document.12">
                  <p:embed/>
                </p:oleObj>
              </mc:Choice>
              <mc:Fallback>
                <p:oleObj name="Document" r:id="rId18" imgW="1885230" imgH="915808" progId="Word.Document.12">
                  <p:embed/>
                  <p:pic>
                    <p:nvPicPr>
                      <p:cNvPr id="25" name="オブジェクト 24">
                        <a:extLst>
                          <a:ext uri="{FF2B5EF4-FFF2-40B4-BE49-F238E27FC236}">
                            <a16:creationId xmlns:a16="http://schemas.microsoft.com/office/drawing/2014/main" id="{BA1E9E5E-2E87-47AC-87F3-BC75CBC2DD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9409202" y="5489546"/>
                        <a:ext cx="1587160" cy="7620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E6018E30-1EA4-4CB7-9833-72DF46D25D6A}"/>
              </a:ext>
            </a:extLst>
          </p:cNvPr>
          <p:cNvGrpSpPr/>
          <p:nvPr/>
        </p:nvGrpSpPr>
        <p:grpSpPr>
          <a:xfrm>
            <a:off x="8518010" y="3329809"/>
            <a:ext cx="2705057" cy="2372436"/>
            <a:chOff x="8516425" y="3358078"/>
            <a:chExt cx="2705057" cy="2372436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947801B-B085-4A69-AD86-3117D78EB0BA}"/>
                </a:ext>
              </a:extLst>
            </p:cNvPr>
            <p:cNvSpPr/>
            <p:nvPr/>
          </p:nvSpPr>
          <p:spPr>
            <a:xfrm>
              <a:off x="9648629" y="3358078"/>
              <a:ext cx="1572853" cy="1229282"/>
            </a:xfrm>
            <a:custGeom>
              <a:avLst/>
              <a:gdLst>
                <a:gd name="connsiteX0" fmla="*/ 1415862 w 1572853"/>
                <a:gd name="connsiteY0" fmla="*/ 17455 h 1229282"/>
                <a:gd name="connsiteX1" fmla="*/ 1448570 w 1572853"/>
                <a:gd name="connsiteY1" fmla="*/ 9068 h 1229282"/>
                <a:gd name="connsiteX2" fmla="*/ 1468919 w 1572853"/>
                <a:gd name="connsiteY2" fmla="*/ 682 h 1229282"/>
                <a:gd name="connsiteX3" fmla="*/ 1492358 w 1572853"/>
                <a:gd name="connsiteY3" fmla="*/ 417 h 1229282"/>
                <a:gd name="connsiteX4" fmla="*/ 1517561 w 1572853"/>
                <a:gd name="connsiteY4" fmla="*/ 4213 h 1229282"/>
                <a:gd name="connsiteX5" fmla="*/ 1536586 w 1572853"/>
                <a:gd name="connsiteY5" fmla="*/ 17455 h 1229282"/>
                <a:gd name="connsiteX6" fmla="*/ 1561349 w 1572853"/>
                <a:gd name="connsiteY6" fmla="*/ 32904 h 1229282"/>
                <a:gd name="connsiteX7" fmla="*/ 1572825 w 1572853"/>
                <a:gd name="connsiteY7" fmla="*/ 66053 h 1229282"/>
                <a:gd name="connsiteX8" fmla="*/ 1561790 w 1572853"/>
                <a:gd name="connsiteY8" fmla="*/ 85519 h 1229282"/>
                <a:gd name="connsiteX9" fmla="*/ 1525992 w 1572853"/>
                <a:gd name="connsiteY9" fmla="*/ 102293 h 1229282"/>
                <a:gd name="connsiteX10" fmla="*/ 1523785 w 1572853"/>
                <a:gd name="connsiteY10" fmla="*/ 137208 h 1229282"/>
                <a:gd name="connsiteX11" fmla="*/ 1541883 w 1572853"/>
                <a:gd name="connsiteY11" fmla="*/ 155747 h 1229282"/>
                <a:gd name="connsiteX12" fmla="*/ 1556891 w 1572853"/>
                <a:gd name="connsiteY12" fmla="*/ 178744 h 1229282"/>
                <a:gd name="connsiteX13" fmla="*/ 1541750 w 1572853"/>
                <a:gd name="connsiteY13" fmla="*/ 235508 h 1229282"/>
                <a:gd name="connsiteX14" fmla="*/ 1481764 w 1572853"/>
                <a:gd name="connsiteY14" fmla="*/ 252370 h 1229282"/>
                <a:gd name="connsiteX15" fmla="*/ 1415950 w 1572853"/>
                <a:gd name="connsiteY15" fmla="*/ 243012 h 1229282"/>
                <a:gd name="connsiteX16" fmla="*/ 1309307 w 1572853"/>
                <a:gd name="connsiteY16" fmla="*/ 276779 h 1229282"/>
                <a:gd name="connsiteX17" fmla="*/ 1223057 w 1572853"/>
                <a:gd name="connsiteY17" fmla="*/ 344270 h 1229282"/>
                <a:gd name="connsiteX18" fmla="*/ 1097433 w 1572853"/>
                <a:gd name="connsiteY18" fmla="*/ 389249 h 1229282"/>
                <a:gd name="connsiteX19" fmla="*/ 936189 w 1572853"/>
                <a:gd name="connsiteY19" fmla="*/ 503617 h 1229282"/>
                <a:gd name="connsiteX20" fmla="*/ 859296 w 1572853"/>
                <a:gd name="connsiteY20" fmla="*/ 629240 h 1229282"/>
                <a:gd name="connsiteX21" fmla="*/ 720563 w 1572853"/>
                <a:gd name="connsiteY21" fmla="*/ 672366 h 1229282"/>
                <a:gd name="connsiteX22" fmla="*/ 669934 w 1572853"/>
                <a:gd name="connsiteY22" fmla="*/ 629240 h 1229282"/>
                <a:gd name="connsiteX23" fmla="*/ 617451 w 1572853"/>
                <a:gd name="connsiteY23" fmla="*/ 608627 h 1229282"/>
                <a:gd name="connsiteX24" fmla="*/ 574326 w 1572853"/>
                <a:gd name="connsiteY24" fmla="*/ 672366 h 1229282"/>
                <a:gd name="connsiteX25" fmla="*/ 611845 w 1572853"/>
                <a:gd name="connsiteY25" fmla="*/ 706133 h 1229282"/>
                <a:gd name="connsiteX26" fmla="*/ 572516 w 1572853"/>
                <a:gd name="connsiteY26" fmla="*/ 745506 h 1229282"/>
                <a:gd name="connsiteX27" fmla="*/ 536851 w 1572853"/>
                <a:gd name="connsiteY27" fmla="*/ 805096 h 1229282"/>
                <a:gd name="connsiteX28" fmla="*/ 488517 w 1572853"/>
                <a:gd name="connsiteY28" fmla="*/ 829858 h 1229282"/>
                <a:gd name="connsiteX29" fmla="*/ 456692 w 1572853"/>
                <a:gd name="connsiteY29" fmla="*/ 851090 h 1229282"/>
                <a:gd name="connsiteX30" fmla="*/ 395425 w 1572853"/>
                <a:gd name="connsiteY30" fmla="*/ 901763 h 1229282"/>
                <a:gd name="connsiteX31" fmla="*/ 354198 w 1572853"/>
                <a:gd name="connsiteY31" fmla="*/ 942990 h 1229282"/>
                <a:gd name="connsiteX32" fmla="*/ 314119 w 1572853"/>
                <a:gd name="connsiteY32" fmla="*/ 1004257 h 1229282"/>
                <a:gd name="connsiteX33" fmla="*/ 265785 w 1572853"/>
                <a:gd name="connsiteY33" fmla="*/ 1080841 h 1229282"/>
                <a:gd name="connsiteX34" fmla="*/ 186818 w 1572853"/>
                <a:gd name="connsiteY34" fmla="*/ 1080841 h 1229282"/>
                <a:gd name="connsiteX35" fmla="*/ 127891 w 1572853"/>
                <a:gd name="connsiteY35" fmla="*/ 1143299 h 1229282"/>
                <a:gd name="connsiteX36" fmla="*/ 97257 w 1572853"/>
                <a:gd name="connsiteY36" fmla="*/ 1202227 h 1229282"/>
                <a:gd name="connsiteX37" fmla="*/ 48923 w 1572853"/>
                <a:gd name="connsiteY37" fmla="*/ 1226989 h 1229282"/>
                <a:gd name="connsiteX38" fmla="*/ 1781 w 1572853"/>
                <a:gd name="connsiteY38" fmla="*/ 1188102 h 1229282"/>
                <a:gd name="connsiteX39" fmla="*/ 33606 w 1572853"/>
                <a:gd name="connsiteY39" fmla="*/ 1130366 h 1229282"/>
                <a:gd name="connsiteX40" fmla="*/ 67771 w 1572853"/>
                <a:gd name="connsiteY40" fmla="*/ 1095010 h 1229282"/>
                <a:gd name="connsiteX41" fmla="*/ 53646 w 1572853"/>
                <a:gd name="connsiteY41" fmla="*/ 1031359 h 1229282"/>
                <a:gd name="connsiteX42" fmla="*/ 74878 w 1572853"/>
                <a:gd name="connsiteY42" fmla="*/ 1008980 h 1229282"/>
                <a:gd name="connsiteX43" fmla="*/ 109043 w 1572853"/>
                <a:gd name="connsiteY43" fmla="*/ 1053738 h 1229282"/>
                <a:gd name="connsiteX44" fmla="*/ 124359 w 1572853"/>
                <a:gd name="connsiteY44" fmla="*/ 1010128 h 1229282"/>
                <a:gd name="connsiteX45" fmla="*/ 122020 w 1572853"/>
                <a:gd name="connsiteY45" fmla="*/ 975963 h 1229282"/>
                <a:gd name="connsiteX46" fmla="*/ 162099 w 1572853"/>
                <a:gd name="connsiteY46" fmla="*/ 994811 h 1229282"/>
                <a:gd name="connsiteX47" fmla="*/ 232812 w 1572853"/>
                <a:gd name="connsiteY47" fmla="*/ 964178 h 1229282"/>
                <a:gd name="connsiteX48" fmla="*/ 258722 w 1572853"/>
                <a:gd name="connsiteY48" fmla="*/ 884063 h 1229282"/>
                <a:gd name="connsiteX49" fmla="*/ 189201 w 1572853"/>
                <a:gd name="connsiteY49" fmla="*/ 841644 h 1229282"/>
                <a:gd name="connsiteX50" fmla="*/ 202179 w 1572853"/>
                <a:gd name="connsiteY50" fmla="*/ 789779 h 1229282"/>
                <a:gd name="connsiteX51" fmla="*/ 281146 w 1572853"/>
                <a:gd name="connsiteY51" fmla="*/ 818073 h 1229282"/>
                <a:gd name="connsiteX52" fmla="*/ 314163 w 1572853"/>
                <a:gd name="connsiteY52" fmla="*/ 755614 h 1229282"/>
                <a:gd name="connsiteX53" fmla="*/ 429634 w 1572853"/>
                <a:gd name="connsiteY53" fmla="*/ 676647 h 1229282"/>
                <a:gd name="connsiteX54" fmla="*/ 493284 w 1572853"/>
                <a:gd name="connsiteY54" fmla="*/ 620103 h 1229282"/>
                <a:gd name="connsiteX55" fmla="*/ 513324 w 1572853"/>
                <a:gd name="connsiteY55" fmla="*/ 523480 h 1229282"/>
                <a:gd name="connsiteX56" fmla="*/ 492092 w 1572853"/>
                <a:gd name="connsiteY56" fmla="*/ 481061 h 1229282"/>
                <a:gd name="connsiteX57" fmla="*/ 542766 w 1572853"/>
                <a:gd name="connsiteY57" fmla="*/ 488124 h 1229282"/>
                <a:gd name="connsiteX58" fmla="*/ 578122 w 1572853"/>
                <a:gd name="connsiteY58" fmla="*/ 511695 h 1229282"/>
                <a:gd name="connsiteX59" fmla="*/ 642920 w 1572853"/>
                <a:gd name="connsiteY59" fmla="*/ 489315 h 1229282"/>
                <a:gd name="connsiteX60" fmla="*/ 653514 w 1572853"/>
                <a:gd name="connsiteY60" fmla="*/ 422134 h 1229282"/>
                <a:gd name="connsiteX61" fmla="*/ 682956 w 1572853"/>
                <a:gd name="connsiteY61" fmla="*/ 399755 h 1229282"/>
                <a:gd name="connsiteX62" fmla="*/ 718312 w 1572853"/>
                <a:gd name="connsiteY62" fmla="*/ 379715 h 1229282"/>
                <a:gd name="connsiteX63" fmla="*/ 786465 w 1572853"/>
                <a:gd name="connsiteY63" fmla="*/ 365590 h 1229282"/>
                <a:gd name="connsiteX64" fmla="*/ 778431 w 1572853"/>
                <a:gd name="connsiteY64" fmla="*/ 263052 h 1229282"/>
                <a:gd name="connsiteX65" fmla="*/ 770177 w 1572853"/>
                <a:gd name="connsiteY65" fmla="*/ 201785 h 1229282"/>
                <a:gd name="connsiteX66" fmla="*/ 826765 w 1572853"/>
                <a:gd name="connsiteY66" fmla="*/ 133456 h 1229282"/>
                <a:gd name="connsiteX67" fmla="*/ 855059 w 1572853"/>
                <a:gd name="connsiteY67" fmla="*/ 177066 h 1229282"/>
                <a:gd name="connsiteX68" fmla="*/ 885692 w 1572853"/>
                <a:gd name="connsiteY68" fmla="*/ 247779 h 1229282"/>
                <a:gd name="connsiteX69" fmla="*/ 895138 w 1572853"/>
                <a:gd name="connsiteY69" fmla="*/ 293730 h 1229282"/>
                <a:gd name="connsiteX70" fmla="*/ 947003 w 1572853"/>
                <a:gd name="connsiteY70" fmla="*/ 330278 h 1229282"/>
                <a:gd name="connsiteX71" fmla="*/ 1142633 w 1572853"/>
                <a:gd name="connsiteY71" fmla="*/ 284328 h 1229282"/>
                <a:gd name="connsiteX72" fmla="*/ 1206284 w 1572853"/>
                <a:gd name="connsiteY72" fmla="*/ 237186 h 1229282"/>
                <a:gd name="connsiteX73" fmla="*/ 1235725 w 1572853"/>
                <a:gd name="connsiteY73" fmla="*/ 206552 h 1229282"/>
                <a:gd name="connsiteX74" fmla="*/ 1243980 w 1572853"/>
                <a:gd name="connsiteY74" fmla="*/ 178258 h 1229282"/>
                <a:gd name="connsiteX75" fmla="*/ 1254573 w 1572853"/>
                <a:gd name="connsiteY75" fmla="*/ 140562 h 1229282"/>
                <a:gd name="connsiteX76" fmla="*/ 1304055 w 1572853"/>
                <a:gd name="connsiteY76" fmla="*/ 114652 h 1229282"/>
                <a:gd name="connsiteX77" fmla="*/ 1322903 w 1572853"/>
                <a:gd name="connsiteY77" fmla="*/ 69894 h 1229282"/>
                <a:gd name="connsiteX78" fmla="*/ 1372384 w 1572853"/>
                <a:gd name="connsiteY78" fmla="*/ 40452 h 1229282"/>
                <a:gd name="connsiteX79" fmla="*/ 1415994 w 1572853"/>
                <a:gd name="connsiteY79" fmla="*/ 17631 h 1229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572853" h="1229282">
                  <a:moveTo>
                    <a:pt x="1415862" y="17455"/>
                  </a:moveTo>
                  <a:cubicBezTo>
                    <a:pt x="1433959" y="14586"/>
                    <a:pt x="1438418" y="17455"/>
                    <a:pt x="1448570" y="9068"/>
                  </a:cubicBezTo>
                  <a:cubicBezTo>
                    <a:pt x="1458723" y="682"/>
                    <a:pt x="1456957" y="-201"/>
                    <a:pt x="1468919" y="682"/>
                  </a:cubicBezTo>
                  <a:cubicBezTo>
                    <a:pt x="1480836" y="1564"/>
                    <a:pt x="1486222" y="-952"/>
                    <a:pt x="1492358" y="417"/>
                  </a:cubicBezTo>
                  <a:cubicBezTo>
                    <a:pt x="1505600" y="3330"/>
                    <a:pt x="1509131" y="4213"/>
                    <a:pt x="1517561" y="4213"/>
                  </a:cubicBezTo>
                  <a:cubicBezTo>
                    <a:pt x="1525992" y="4213"/>
                    <a:pt x="1521534" y="13924"/>
                    <a:pt x="1536586" y="17455"/>
                  </a:cubicBezTo>
                  <a:cubicBezTo>
                    <a:pt x="1551594" y="20986"/>
                    <a:pt x="1554242" y="23193"/>
                    <a:pt x="1561349" y="32904"/>
                  </a:cubicBezTo>
                  <a:cubicBezTo>
                    <a:pt x="1568411" y="42615"/>
                    <a:pt x="1573267" y="54136"/>
                    <a:pt x="1572825" y="66053"/>
                  </a:cubicBezTo>
                  <a:cubicBezTo>
                    <a:pt x="1572384" y="77971"/>
                    <a:pt x="1573267" y="80620"/>
                    <a:pt x="1561790" y="85519"/>
                  </a:cubicBezTo>
                  <a:cubicBezTo>
                    <a:pt x="1550314" y="90375"/>
                    <a:pt x="1529523" y="95230"/>
                    <a:pt x="1525992" y="102293"/>
                  </a:cubicBezTo>
                  <a:cubicBezTo>
                    <a:pt x="1522461" y="109355"/>
                    <a:pt x="1512750" y="129704"/>
                    <a:pt x="1523785" y="137208"/>
                  </a:cubicBezTo>
                  <a:cubicBezTo>
                    <a:pt x="1534821" y="144712"/>
                    <a:pt x="1532172" y="143829"/>
                    <a:pt x="1541883" y="155747"/>
                  </a:cubicBezTo>
                  <a:cubicBezTo>
                    <a:pt x="1551594" y="167664"/>
                    <a:pt x="1556979" y="169872"/>
                    <a:pt x="1556891" y="178744"/>
                  </a:cubicBezTo>
                  <a:cubicBezTo>
                    <a:pt x="1556758" y="201785"/>
                    <a:pt x="1551108" y="220545"/>
                    <a:pt x="1541750" y="235508"/>
                  </a:cubicBezTo>
                  <a:cubicBezTo>
                    <a:pt x="1532393" y="250516"/>
                    <a:pt x="1513633" y="258020"/>
                    <a:pt x="1481764" y="252370"/>
                  </a:cubicBezTo>
                  <a:cubicBezTo>
                    <a:pt x="1449895" y="246764"/>
                    <a:pt x="1441949" y="237362"/>
                    <a:pt x="1415950" y="243012"/>
                  </a:cubicBezTo>
                  <a:cubicBezTo>
                    <a:pt x="1389907" y="248618"/>
                    <a:pt x="1343030" y="256122"/>
                    <a:pt x="1309307" y="276779"/>
                  </a:cubicBezTo>
                  <a:cubicBezTo>
                    <a:pt x="1275540" y="297393"/>
                    <a:pt x="1249320" y="336766"/>
                    <a:pt x="1223057" y="344270"/>
                  </a:cubicBezTo>
                  <a:cubicBezTo>
                    <a:pt x="1196793" y="351774"/>
                    <a:pt x="1127449" y="368636"/>
                    <a:pt x="1097433" y="389249"/>
                  </a:cubicBezTo>
                  <a:cubicBezTo>
                    <a:pt x="1067418" y="409863"/>
                    <a:pt x="960554" y="464244"/>
                    <a:pt x="936189" y="503617"/>
                  </a:cubicBezTo>
                  <a:cubicBezTo>
                    <a:pt x="911823" y="542990"/>
                    <a:pt x="887458" y="610481"/>
                    <a:pt x="859296" y="629240"/>
                  </a:cubicBezTo>
                  <a:cubicBezTo>
                    <a:pt x="831179" y="648000"/>
                    <a:pt x="748680" y="672366"/>
                    <a:pt x="720563" y="672366"/>
                  </a:cubicBezTo>
                  <a:cubicBezTo>
                    <a:pt x="692445" y="672366"/>
                    <a:pt x="681190" y="655504"/>
                    <a:pt x="669934" y="629240"/>
                  </a:cubicBezTo>
                  <a:cubicBezTo>
                    <a:pt x="658678" y="602977"/>
                    <a:pt x="641817" y="597371"/>
                    <a:pt x="617451" y="608627"/>
                  </a:cubicBezTo>
                  <a:cubicBezTo>
                    <a:pt x="593085" y="619883"/>
                    <a:pt x="564968" y="664862"/>
                    <a:pt x="574326" y="672366"/>
                  </a:cubicBezTo>
                  <a:cubicBezTo>
                    <a:pt x="583684" y="679869"/>
                    <a:pt x="615553" y="692979"/>
                    <a:pt x="611845" y="706133"/>
                  </a:cubicBezTo>
                  <a:cubicBezTo>
                    <a:pt x="608093" y="719243"/>
                    <a:pt x="578166" y="728645"/>
                    <a:pt x="572516" y="745506"/>
                  </a:cubicBezTo>
                  <a:cubicBezTo>
                    <a:pt x="566866" y="762368"/>
                    <a:pt x="567529" y="796841"/>
                    <a:pt x="536851" y="805096"/>
                  </a:cubicBezTo>
                  <a:cubicBezTo>
                    <a:pt x="506217" y="813350"/>
                    <a:pt x="488517" y="816881"/>
                    <a:pt x="488517" y="829858"/>
                  </a:cubicBezTo>
                  <a:cubicBezTo>
                    <a:pt x="488517" y="842836"/>
                    <a:pt x="479071" y="848706"/>
                    <a:pt x="456692" y="851090"/>
                  </a:cubicBezTo>
                  <a:cubicBezTo>
                    <a:pt x="434313" y="853429"/>
                    <a:pt x="403680" y="879384"/>
                    <a:pt x="395425" y="901763"/>
                  </a:cubicBezTo>
                  <a:cubicBezTo>
                    <a:pt x="387171" y="924142"/>
                    <a:pt x="363600" y="925334"/>
                    <a:pt x="354198" y="942990"/>
                  </a:cubicBezTo>
                  <a:cubicBezTo>
                    <a:pt x="344752" y="960646"/>
                    <a:pt x="314119" y="985409"/>
                    <a:pt x="314119" y="1004257"/>
                  </a:cubicBezTo>
                  <a:cubicBezTo>
                    <a:pt x="314119" y="1023105"/>
                    <a:pt x="297610" y="1071439"/>
                    <a:pt x="265785" y="1080841"/>
                  </a:cubicBezTo>
                  <a:cubicBezTo>
                    <a:pt x="233959" y="1090287"/>
                    <a:pt x="209241" y="1071394"/>
                    <a:pt x="186818" y="1080841"/>
                  </a:cubicBezTo>
                  <a:cubicBezTo>
                    <a:pt x="164438" y="1090287"/>
                    <a:pt x="146738" y="1129174"/>
                    <a:pt x="127891" y="1143299"/>
                  </a:cubicBezTo>
                  <a:cubicBezTo>
                    <a:pt x="109043" y="1157424"/>
                    <a:pt x="109043" y="1184526"/>
                    <a:pt x="97257" y="1202227"/>
                  </a:cubicBezTo>
                  <a:cubicBezTo>
                    <a:pt x="85471" y="1219883"/>
                    <a:pt x="83132" y="1235243"/>
                    <a:pt x="48923" y="1226989"/>
                  </a:cubicBezTo>
                  <a:cubicBezTo>
                    <a:pt x="14759" y="1218735"/>
                    <a:pt x="-6473" y="1216396"/>
                    <a:pt x="1781" y="1188102"/>
                  </a:cubicBezTo>
                  <a:cubicBezTo>
                    <a:pt x="10036" y="1159808"/>
                    <a:pt x="2973" y="1149214"/>
                    <a:pt x="33606" y="1130366"/>
                  </a:cubicBezTo>
                  <a:cubicBezTo>
                    <a:pt x="64240" y="1111518"/>
                    <a:pt x="67771" y="1118580"/>
                    <a:pt x="67771" y="1095010"/>
                  </a:cubicBezTo>
                  <a:cubicBezTo>
                    <a:pt x="67771" y="1071439"/>
                    <a:pt x="50115" y="1050251"/>
                    <a:pt x="53646" y="1031359"/>
                  </a:cubicBezTo>
                  <a:cubicBezTo>
                    <a:pt x="57178" y="1012511"/>
                    <a:pt x="70155" y="992471"/>
                    <a:pt x="74878" y="1008980"/>
                  </a:cubicBezTo>
                  <a:cubicBezTo>
                    <a:pt x="79601" y="1025489"/>
                    <a:pt x="87855" y="1076162"/>
                    <a:pt x="109043" y="1053738"/>
                  </a:cubicBezTo>
                  <a:cubicBezTo>
                    <a:pt x="130274" y="1031359"/>
                    <a:pt x="133805" y="1028976"/>
                    <a:pt x="124359" y="1010128"/>
                  </a:cubicBezTo>
                  <a:cubicBezTo>
                    <a:pt x="114913" y="991280"/>
                    <a:pt x="98449" y="979494"/>
                    <a:pt x="122020" y="975963"/>
                  </a:cubicBezTo>
                  <a:cubicBezTo>
                    <a:pt x="145590" y="972432"/>
                    <a:pt x="139676" y="993619"/>
                    <a:pt x="162099" y="994811"/>
                  </a:cubicBezTo>
                  <a:cubicBezTo>
                    <a:pt x="184478" y="996003"/>
                    <a:pt x="217495" y="994811"/>
                    <a:pt x="232812" y="964178"/>
                  </a:cubicBezTo>
                  <a:cubicBezTo>
                    <a:pt x="248129" y="933544"/>
                    <a:pt x="275231" y="914696"/>
                    <a:pt x="258722" y="884063"/>
                  </a:cubicBezTo>
                  <a:cubicBezTo>
                    <a:pt x="242214" y="853429"/>
                    <a:pt x="196264" y="888786"/>
                    <a:pt x="189201" y="841644"/>
                  </a:cubicBezTo>
                  <a:cubicBezTo>
                    <a:pt x="182139" y="794502"/>
                    <a:pt x="164438" y="787439"/>
                    <a:pt x="202179" y="789779"/>
                  </a:cubicBezTo>
                  <a:cubicBezTo>
                    <a:pt x="239875" y="792118"/>
                    <a:pt x="259914" y="827475"/>
                    <a:pt x="281146" y="818073"/>
                  </a:cubicBezTo>
                  <a:cubicBezTo>
                    <a:pt x="302377" y="808627"/>
                    <a:pt x="291740" y="786248"/>
                    <a:pt x="314163" y="755614"/>
                  </a:cubicBezTo>
                  <a:cubicBezTo>
                    <a:pt x="336542" y="724981"/>
                    <a:pt x="400192" y="712004"/>
                    <a:pt x="429634" y="676647"/>
                  </a:cubicBezTo>
                  <a:cubicBezTo>
                    <a:pt x="459075" y="641291"/>
                    <a:pt x="475584" y="643630"/>
                    <a:pt x="493284" y="620103"/>
                  </a:cubicBezTo>
                  <a:cubicBezTo>
                    <a:pt x="510940" y="596532"/>
                    <a:pt x="513324" y="557645"/>
                    <a:pt x="513324" y="523480"/>
                  </a:cubicBezTo>
                  <a:cubicBezTo>
                    <a:pt x="513324" y="489315"/>
                    <a:pt x="476776" y="486932"/>
                    <a:pt x="492092" y="481061"/>
                  </a:cubicBezTo>
                  <a:cubicBezTo>
                    <a:pt x="507409" y="475146"/>
                    <a:pt x="516855" y="494038"/>
                    <a:pt x="542766" y="488124"/>
                  </a:cubicBezTo>
                  <a:cubicBezTo>
                    <a:pt x="568676" y="482253"/>
                    <a:pt x="541574" y="514034"/>
                    <a:pt x="578122" y="511695"/>
                  </a:cubicBezTo>
                  <a:cubicBezTo>
                    <a:pt x="614670" y="509355"/>
                    <a:pt x="644112" y="512886"/>
                    <a:pt x="642920" y="489315"/>
                  </a:cubicBezTo>
                  <a:cubicBezTo>
                    <a:pt x="641728" y="465745"/>
                    <a:pt x="638197" y="428049"/>
                    <a:pt x="653514" y="422134"/>
                  </a:cubicBezTo>
                  <a:cubicBezTo>
                    <a:pt x="668830" y="416263"/>
                    <a:pt x="662960" y="403286"/>
                    <a:pt x="682956" y="399755"/>
                  </a:cubicBezTo>
                  <a:cubicBezTo>
                    <a:pt x="702995" y="396223"/>
                    <a:pt x="692401" y="383246"/>
                    <a:pt x="718312" y="379715"/>
                  </a:cubicBezTo>
                  <a:cubicBezTo>
                    <a:pt x="744223" y="376184"/>
                    <a:pt x="783860" y="385630"/>
                    <a:pt x="786465" y="365590"/>
                  </a:cubicBezTo>
                  <a:cubicBezTo>
                    <a:pt x="789025" y="345550"/>
                    <a:pt x="786686" y="285475"/>
                    <a:pt x="778431" y="263052"/>
                  </a:cubicBezTo>
                  <a:cubicBezTo>
                    <a:pt x="770177" y="240673"/>
                    <a:pt x="764306" y="215910"/>
                    <a:pt x="770177" y="201785"/>
                  </a:cubicBezTo>
                  <a:cubicBezTo>
                    <a:pt x="776048" y="187660"/>
                    <a:pt x="810256" y="129880"/>
                    <a:pt x="826765" y="133456"/>
                  </a:cubicBezTo>
                  <a:cubicBezTo>
                    <a:pt x="843273" y="136987"/>
                    <a:pt x="844421" y="128733"/>
                    <a:pt x="855059" y="177066"/>
                  </a:cubicBezTo>
                  <a:cubicBezTo>
                    <a:pt x="865652" y="225400"/>
                    <a:pt x="885692" y="226548"/>
                    <a:pt x="885692" y="247779"/>
                  </a:cubicBezTo>
                  <a:cubicBezTo>
                    <a:pt x="885692" y="269011"/>
                    <a:pt x="889224" y="266627"/>
                    <a:pt x="895138" y="293730"/>
                  </a:cubicBezTo>
                  <a:cubicBezTo>
                    <a:pt x="901053" y="320832"/>
                    <a:pt x="915178" y="331425"/>
                    <a:pt x="947003" y="330278"/>
                  </a:cubicBezTo>
                  <a:cubicBezTo>
                    <a:pt x="978828" y="329086"/>
                    <a:pt x="1124933" y="312622"/>
                    <a:pt x="1142633" y="284328"/>
                  </a:cubicBezTo>
                  <a:cubicBezTo>
                    <a:pt x="1160289" y="256034"/>
                    <a:pt x="1186244" y="250163"/>
                    <a:pt x="1206284" y="237186"/>
                  </a:cubicBezTo>
                  <a:cubicBezTo>
                    <a:pt x="1226323" y="224208"/>
                    <a:pt x="1222792" y="215954"/>
                    <a:pt x="1235725" y="206552"/>
                  </a:cubicBezTo>
                  <a:cubicBezTo>
                    <a:pt x="1248702" y="197106"/>
                    <a:pt x="1245171" y="201829"/>
                    <a:pt x="1243980" y="178258"/>
                  </a:cubicBezTo>
                  <a:cubicBezTo>
                    <a:pt x="1242788" y="154687"/>
                    <a:pt x="1245171" y="147625"/>
                    <a:pt x="1254573" y="140562"/>
                  </a:cubicBezTo>
                  <a:cubicBezTo>
                    <a:pt x="1264019" y="133500"/>
                    <a:pt x="1287590" y="141754"/>
                    <a:pt x="1304055" y="114652"/>
                  </a:cubicBezTo>
                  <a:cubicBezTo>
                    <a:pt x="1320563" y="87550"/>
                    <a:pt x="1304055" y="81635"/>
                    <a:pt x="1322903" y="69894"/>
                  </a:cubicBezTo>
                  <a:cubicBezTo>
                    <a:pt x="1341751" y="58108"/>
                    <a:pt x="1360598" y="69894"/>
                    <a:pt x="1372384" y="40452"/>
                  </a:cubicBezTo>
                  <a:cubicBezTo>
                    <a:pt x="1384169" y="11010"/>
                    <a:pt x="1398647" y="20368"/>
                    <a:pt x="1415994" y="17631"/>
                  </a:cubicBezTo>
                  <a:close/>
                </a:path>
              </a:pathLst>
            </a:custGeom>
            <a:solidFill>
              <a:srgbClr val="88C500"/>
            </a:solidFill>
            <a:ln w="13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C1280C56-EEFD-4020-82DB-DCDC949B29C4}"/>
                </a:ext>
              </a:extLst>
            </p:cNvPr>
            <p:cNvSpPr/>
            <p:nvPr/>
          </p:nvSpPr>
          <p:spPr>
            <a:xfrm>
              <a:off x="8516425" y="4486651"/>
              <a:ext cx="922547" cy="930576"/>
            </a:xfrm>
            <a:custGeom>
              <a:avLst/>
              <a:gdLst>
                <a:gd name="connsiteX0" fmla="*/ 912975 w 922547"/>
                <a:gd name="connsiteY0" fmla="*/ 77185 h 930576"/>
                <a:gd name="connsiteX1" fmla="*/ 775080 w 922547"/>
                <a:gd name="connsiteY1" fmla="*/ 116073 h 930576"/>
                <a:gd name="connsiteX2" fmla="*/ 651355 w 922547"/>
                <a:gd name="connsiteY2" fmla="*/ 54188 h 930576"/>
                <a:gd name="connsiteX3" fmla="*/ 585938 w 922547"/>
                <a:gd name="connsiteY3" fmla="*/ 4707 h 930576"/>
                <a:gd name="connsiteX4" fmla="*/ 504632 w 922547"/>
                <a:gd name="connsiteY4" fmla="*/ 116691 h 930576"/>
                <a:gd name="connsiteX5" fmla="*/ 446279 w 922547"/>
                <a:gd name="connsiteY5" fmla="*/ 229204 h 930576"/>
                <a:gd name="connsiteX6" fmla="*/ 334912 w 922547"/>
                <a:gd name="connsiteY6" fmla="*/ 363568 h 930576"/>
                <a:gd name="connsiteX7" fmla="*/ 274793 w 922547"/>
                <a:gd name="connsiteY7" fmla="*/ 467871 h 930576"/>
                <a:gd name="connsiteX8" fmla="*/ 241202 w 922547"/>
                <a:gd name="connsiteY8" fmla="*/ 529756 h 930576"/>
                <a:gd name="connsiteX9" fmla="*/ 143961 w 922547"/>
                <a:gd name="connsiteY9" fmla="*/ 619891 h 930576"/>
                <a:gd name="connsiteX10" fmla="*/ 57358 w 922547"/>
                <a:gd name="connsiteY10" fmla="*/ 687073 h 930576"/>
                <a:gd name="connsiteX11" fmla="*/ 11408 w 922547"/>
                <a:gd name="connsiteY11" fmla="*/ 734435 h 930576"/>
                <a:gd name="connsiteX12" fmla="*/ 11408 w 922547"/>
                <a:gd name="connsiteY12" fmla="*/ 786874 h 930576"/>
                <a:gd name="connsiteX13" fmla="*/ 39701 w 922547"/>
                <a:gd name="connsiteY13" fmla="*/ 854983 h 930576"/>
                <a:gd name="connsiteX14" fmla="*/ 112180 w 922547"/>
                <a:gd name="connsiteY14" fmla="*/ 847920 h 930576"/>
                <a:gd name="connsiteX15" fmla="*/ 119242 w 922547"/>
                <a:gd name="connsiteY15" fmla="*/ 923930 h 930576"/>
                <a:gd name="connsiteX16" fmla="*/ 144005 w 922547"/>
                <a:gd name="connsiteY16" fmla="*/ 786874 h 930576"/>
                <a:gd name="connsiteX17" fmla="*/ 152833 w 922547"/>
                <a:gd name="connsiteY17" fmla="*/ 711791 h 930576"/>
                <a:gd name="connsiteX18" fmla="*/ 211187 w 922547"/>
                <a:gd name="connsiteY18" fmla="*/ 660544 h 930576"/>
                <a:gd name="connsiteX19" fmla="*/ 306619 w 922547"/>
                <a:gd name="connsiteY19" fmla="*/ 623422 h 930576"/>
                <a:gd name="connsiteX20" fmla="*/ 333147 w 922547"/>
                <a:gd name="connsiteY20" fmla="*/ 538584 h 930576"/>
                <a:gd name="connsiteX21" fmla="*/ 373800 w 922547"/>
                <a:gd name="connsiteY21" fmla="*/ 529756 h 930576"/>
                <a:gd name="connsiteX22" fmla="*/ 384394 w 922547"/>
                <a:gd name="connsiteY22" fmla="*/ 444918 h 930576"/>
                <a:gd name="connsiteX23" fmla="*/ 444513 w 922547"/>
                <a:gd name="connsiteY23" fmla="*/ 384799 h 930576"/>
                <a:gd name="connsiteX24" fmla="*/ 509929 w 922547"/>
                <a:gd name="connsiteY24" fmla="*/ 349443 h 930576"/>
                <a:gd name="connsiteX25" fmla="*/ 557645 w 922547"/>
                <a:gd name="connsiteY25" fmla="*/ 284027 h 930576"/>
                <a:gd name="connsiteX26" fmla="*/ 695539 w 922547"/>
                <a:gd name="connsiteY26" fmla="*/ 264561 h 930576"/>
                <a:gd name="connsiteX27" fmla="*/ 734427 w 922547"/>
                <a:gd name="connsiteY27" fmla="*/ 222142 h 930576"/>
                <a:gd name="connsiteX28" fmla="*/ 783908 w 922547"/>
                <a:gd name="connsiteY28" fmla="*/ 156726 h 930576"/>
                <a:gd name="connsiteX29" fmla="*/ 847558 w 922547"/>
                <a:gd name="connsiteY29" fmla="*/ 170851 h 930576"/>
                <a:gd name="connsiteX30" fmla="*/ 889977 w 922547"/>
                <a:gd name="connsiteY30" fmla="*/ 137260 h 930576"/>
                <a:gd name="connsiteX31" fmla="*/ 912975 w 922547"/>
                <a:gd name="connsiteY31" fmla="*/ 77141 h 930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22547" h="930576">
                  <a:moveTo>
                    <a:pt x="912975" y="77185"/>
                  </a:moveTo>
                  <a:cubicBezTo>
                    <a:pt x="880222" y="93164"/>
                    <a:pt x="842262" y="121369"/>
                    <a:pt x="775080" y="116073"/>
                  </a:cubicBezTo>
                  <a:cubicBezTo>
                    <a:pt x="707898" y="110776"/>
                    <a:pt x="670777" y="93076"/>
                    <a:pt x="651355" y="54188"/>
                  </a:cubicBezTo>
                  <a:cubicBezTo>
                    <a:pt x="631933" y="15300"/>
                    <a:pt x="619530" y="-11228"/>
                    <a:pt x="585938" y="4707"/>
                  </a:cubicBezTo>
                  <a:cubicBezTo>
                    <a:pt x="552348" y="20641"/>
                    <a:pt x="547051" y="76655"/>
                    <a:pt x="504632" y="116691"/>
                  </a:cubicBezTo>
                  <a:cubicBezTo>
                    <a:pt x="462213" y="156726"/>
                    <a:pt x="494038" y="190317"/>
                    <a:pt x="446279" y="229204"/>
                  </a:cubicBezTo>
                  <a:cubicBezTo>
                    <a:pt x="398563" y="268092"/>
                    <a:pt x="359675" y="331743"/>
                    <a:pt x="334912" y="363568"/>
                  </a:cubicBezTo>
                  <a:cubicBezTo>
                    <a:pt x="310149" y="395393"/>
                    <a:pt x="271262" y="425453"/>
                    <a:pt x="274793" y="467871"/>
                  </a:cubicBezTo>
                  <a:cubicBezTo>
                    <a:pt x="278324" y="510290"/>
                    <a:pt x="281856" y="503228"/>
                    <a:pt x="241202" y="529756"/>
                  </a:cubicBezTo>
                  <a:cubicBezTo>
                    <a:pt x="200549" y="556285"/>
                    <a:pt x="172255" y="595172"/>
                    <a:pt x="143961" y="619891"/>
                  </a:cubicBezTo>
                  <a:cubicBezTo>
                    <a:pt x="115667" y="644654"/>
                    <a:pt x="73249" y="662310"/>
                    <a:pt x="57358" y="687073"/>
                  </a:cubicBezTo>
                  <a:cubicBezTo>
                    <a:pt x="41467" y="711835"/>
                    <a:pt x="37892" y="726975"/>
                    <a:pt x="11408" y="734435"/>
                  </a:cubicBezTo>
                  <a:cubicBezTo>
                    <a:pt x="-15121" y="741895"/>
                    <a:pt x="13173" y="752356"/>
                    <a:pt x="11408" y="786874"/>
                  </a:cubicBezTo>
                  <a:cubicBezTo>
                    <a:pt x="9642" y="821392"/>
                    <a:pt x="814" y="863811"/>
                    <a:pt x="39701" y="854983"/>
                  </a:cubicBezTo>
                  <a:cubicBezTo>
                    <a:pt x="78589" y="846154"/>
                    <a:pt x="103352" y="831985"/>
                    <a:pt x="112180" y="847920"/>
                  </a:cubicBezTo>
                  <a:cubicBezTo>
                    <a:pt x="121008" y="863811"/>
                    <a:pt x="92714" y="955755"/>
                    <a:pt x="119242" y="923930"/>
                  </a:cubicBezTo>
                  <a:cubicBezTo>
                    <a:pt x="145771" y="892104"/>
                    <a:pt x="136899" y="837194"/>
                    <a:pt x="144005" y="786874"/>
                  </a:cubicBezTo>
                  <a:cubicBezTo>
                    <a:pt x="151068" y="736554"/>
                    <a:pt x="133412" y="729491"/>
                    <a:pt x="152833" y="711791"/>
                  </a:cubicBezTo>
                  <a:cubicBezTo>
                    <a:pt x="172299" y="694135"/>
                    <a:pt x="174065" y="669372"/>
                    <a:pt x="211187" y="660544"/>
                  </a:cubicBezTo>
                  <a:cubicBezTo>
                    <a:pt x="248309" y="651716"/>
                    <a:pt x="301321" y="653482"/>
                    <a:pt x="306619" y="623422"/>
                  </a:cubicBezTo>
                  <a:cubicBezTo>
                    <a:pt x="311915" y="593362"/>
                    <a:pt x="315447" y="549178"/>
                    <a:pt x="333147" y="538584"/>
                  </a:cubicBezTo>
                  <a:cubicBezTo>
                    <a:pt x="350803" y="527991"/>
                    <a:pt x="373800" y="559816"/>
                    <a:pt x="373800" y="529756"/>
                  </a:cubicBezTo>
                  <a:cubicBezTo>
                    <a:pt x="373800" y="499697"/>
                    <a:pt x="364972" y="467871"/>
                    <a:pt x="384394" y="444918"/>
                  </a:cubicBezTo>
                  <a:cubicBezTo>
                    <a:pt x="403859" y="421921"/>
                    <a:pt x="403859" y="404265"/>
                    <a:pt x="444513" y="384799"/>
                  </a:cubicBezTo>
                  <a:cubicBezTo>
                    <a:pt x="485166" y="365333"/>
                    <a:pt x="499291" y="377737"/>
                    <a:pt x="509929" y="349443"/>
                  </a:cubicBezTo>
                  <a:cubicBezTo>
                    <a:pt x="520523" y="321149"/>
                    <a:pt x="536457" y="291089"/>
                    <a:pt x="557645" y="284027"/>
                  </a:cubicBezTo>
                  <a:cubicBezTo>
                    <a:pt x="578876" y="276964"/>
                    <a:pt x="677839" y="278730"/>
                    <a:pt x="695539" y="264561"/>
                  </a:cubicBezTo>
                  <a:cubicBezTo>
                    <a:pt x="713195" y="250436"/>
                    <a:pt x="711430" y="241564"/>
                    <a:pt x="734427" y="222142"/>
                  </a:cubicBezTo>
                  <a:cubicBezTo>
                    <a:pt x="757424" y="202676"/>
                    <a:pt x="753849" y="165598"/>
                    <a:pt x="783908" y="156726"/>
                  </a:cubicBezTo>
                  <a:cubicBezTo>
                    <a:pt x="813968" y="147898"/>
                    <a:pt x="822796" y="181489"/>
                    <a:pt x="847558" y="170851"/>
                  </a:cubicBezTo>
                  <a:cubicBezTo>
                    <a:pt x="872321" y="160257"/>
                    <a:pt x="879384" y="160257"/>
                    <a:pt x="889977" y="137260"/>
                  </a:cubicBezTo>
                  <a:cubicBezTo>
                    <a:pt x="900571" y="114263"/>
                    <a:pt x="940651" y="63634"/>
                    <a:pt x="912975" y="77141"/>
                  </a:cubicBezTo>
                  <a:close/>
                </a:path>
              </a:pathLst>
            </a:custGeom>
            <a:solidFill>
              <a:srgbClr val="88C500"/>
            </a:solidFill>
            <a:ln w="13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F03A65B-2699-4AA9-9A69-837AA174C4B6}"/>
                </a:ext>
              </a:extLst>
            </p:cNvPr>
            <p:cNvSpPr/>
            <p:nvPr/>
          </p:nvSpPr>
          <p:spPr>
            <a:xfrm>
              <a:off x="9436284" y="5166425"/>
              <a:ext cx="259527" cy="196807"/>
            </a:xfrm>
            <a:custGeom>
              <a:avLst/>
              <a:gdLst>
                <a:gd name="connsiteX0" fmla="*/ 240832 w 259527"/>
                <a:gd name="connsiteY0" fmla="*/ 45965 h 196807"/>
                <a:gd name="connsiteX1" fmla="*/ 257473 w 259527"/>
                <a:gd name="connsiteY1" fmla="*/ 58899 h 196807"/>
                <a:gd name="connsiteX2" fmla="*/ 240832 w 259527"/>
                <a:gd name="connsiteY2" fmla="*/ 77349 h 196807"/>
                <a:gd name="connsiteX3" fmla="*/ 218674 w 259527"/>
                <a:gd name="connsiteY3" fmla="*/ 85648 h 196807"/>
                <a:gd name="connsiteX4" fmla="*/ 193734 w 259527"/>
                <a:gd name="connsiteY4" fmla="*/ 107011 h 196807"/>
                <a:gd name="connsiteX5" fmla="*/ 167868 w 259527"/>
                <a:gd name="connsiteY5" fmla="*/ 107011 h 196807"/>
                <a:gd name="connsiteX6" fmla="*/ 146636 w 259527"/>
                <a:gd name="connsiteY6" fmla="*/ 133672 h 196807"/>
                <a:gd name="connsiteX7" fmla="*/ 115252 w 259527"/>
                <a:gd name="connsiteY7" fmla="*/ 151240 h 196807"/>
                <a:gd name="connsiteX8" fmla="*/ 87533 w 259527"/>
                <a:gd name="connsiteY8" fmla="*/ 151240 h 196807"/>
                <a:gd name="connsiteX9" fmla="*/ 67228 w 259527"/>
                <a:gd name="connsiteY9" fmla="*/ 178033 h 196807"/>
                <a:gd name="connsiteX10" fmla="*/ 39508 w 259527"/>
                <a:gd name="connsiteY10" fmla="*/ 190966 h 196807"/>
                <a:gd name="connsiteX11" fmla="*/ 30282 w 259527"/>
                <a:gd name="connsiteY11" fmla="*/ 162319 h 196807"/>
                <a:gd name="connsiteX12" fmla="*/ 28208 w 259527"/>
                <a:gd name="connsiteY12" fmla="*/ 141088 h 196807"/>
                <a:gd name="connsiteX13" fmla="*/ 3224 w 259527"/>
                <a:gd name="connsiteY13" fmla="*/ 150313 h 196807"/>
                <a:gd name="connsiteX14" fmla="*/ 3224 w 259527"/>
                <a:gd name="connsiteY14" fmla="*/ 121357 h 196807"/>
                <a:gd name="connsiteX15" fmla="*/ 16422 w 259527"/>
                <a:gd name="connsiteY15" fmla="*/ 79203 h 196807"/>
                <a:gd name="connsiteX16" fmla="*/ 89386 w 259527"/>
                <a:gd name="connsiteY16" fmla="*/ 62562 h 196807"/>
                <a:gd name="connsiteX17" fmla="*/ 129775 w 259527"/>
                <a:gd name="connsiteY17" fmla="*/ 40404 h 196807"/>
                <a:gd name="connsiteX18" fmla="*/ 154052 w 259527"/>
                <a:gd name="connsiteY18" fmla="*/ 17318 h 196807"/>
                <a:gd name="connsiteX19" fmla="*/ 174357 w 259527"/>
                <a:gd name="connsiteY19" fmla="*/ 17318 h 196807"/>
                <a:gd name="connsiteX20" fmla="*/ 189143 w 259527"/>
                <a:gd name="connsiteY20" fmla="*/ 677 h 196807"/>
                <a:gd name="connsiteX21" fmla="*/ 209448 w 259527"/>
                <a:gd name="connsiteY21" fmla="*/ 18245 h 196807"/>
                <a:gd name="connsiteX22" fmla="*/ 240832 w 259527"/>
                <a:gd name="connsiteY22" fmla="*/ 45965 h 196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9527" h="196807">
                  <a:moveTo>
                    <a:pt x="240832" y="45965"/>
                  </a:moveTo>
                  <a:cubicBezTo>
                    <a:pt x="250764" y="48172"/>
                    <a:pt x="264844" y="53337"/>
                    <a:pt x="257473" y="58899"/>
                  </a:cubicBezTo>
                  <a:cubicBezTo>
                    <a:pt x="250102" y="64460"/>
                    <a:pt x="239905" y="67197"/>
                    <a:pt x="240832" y="77349"/>
                  </a:cubicBezTo>
                  <a:cubicBezTo>
                    <a:pt x="241759" y="87501"/>
                    <a:pt x="229753" y="78276"/>
                    <a:pt x="218674" y="85648"/>
                  </a:cubicBezTo>
                  <a:cubicBezTo>
                    <a:pt x="207594" y="93019"/>
                    <a:pt x="197442" y="100699"/>
                    <a:pt x="193734" y="107011"/>
                  </a:cubicBezTo>
                  <a:cubicBezTo>
                    <a:pt x="190027" y="113323"/>
                    <a:pt x="177093" y="97918"/>
                    <a:pt x="167868" y="107011"/>
                  </a:cubicBezTo>
                  <a:cubicBezTo>
                    <a:pt x="158643" y="116104"/>
                    <a:pt x="165087" y="131818"/>
                    <a:pt x="146636" y="133672"/>
                  </a:cubicBezTo>
                  <a:cubicBezTo>
                    <a:pt x="128186" y="135526"/>
                    <a:pt x="126332" y="145678"/>
                    <a:pt x="115252" y="151240"/>
                  </a:cubicBezTo>
                  <a:cubicBezTo>
                    <a:pt x="104173" y="156802"/>
                    <a:pt x="102320" y="142942"/>
                    <a:pt x="87533" y="151240"/>
                  </a:cubicBezTo>
                  <a:cubicBezTo>
                    <a:pt x="72745" y="159539"/>
                    <a:pt x="76453" y="166954"/>
                    <a:pt x="67228" y="178033"/>
                  </a:cubicBezTo>
                  <a:cubicBezTo>
                    <a:pt x="58003" y="189113"/>
                    <a:pt x="45070" y="205753"/>
                    <a:pt x="39508" y="190966"/>
                  </a:cubicBezTo>
                  <a:cubicBezTo>
                    <a:pt x="33946" y="176179"/>
                    <a:pt x="23794" y="172516"/>
                    <a:pt x="30282" y="162319"/>
                  </a:cubicBezTo>
                  <a:cubicBezTo>
                    <a:pt x="36727" y="152167"/>
                    <a:pt x="32578" y="136453"/>
                    <a:pt x="28208" y="141088"/>
                  </a:cubicBezTo>
                  <a:cubicBezTo>
                    <a:pt x="23838" y="145723"/>
                    <a:pt x="5741" y="158656"/>
                    <a:pt x="3224" y="150313"/>
                  </a:cubicBezTo>
                  <a:cubicBezTo>
                    <a:pt x="708" y="142015"/>
                    <a:pt x="-2558" y="135703"/>
                    <a:pt x="3224" y="121357"/>
                  </a:cubicBezTo>
                  <a:cubicBezTo>
                    <a:pt x="9007" y="107011"/>
                    <a:pt x="-9444" y="84721"/>
                    <a:pt x="16422" y="79203"/>
                  </a:cubicBezTo>
                  <a:cubicBezTo>
                    <a:pt x="42289" y="73641"/>
                    <a:pt x="72745" y="74568"/>
                    <a:pt x="89386" y="62562"/>
                  </a:cubicBezTo>
                  <a:cubicBezTo>
                    <a:pt x="106027" y="50556"/>
                    <a:pt x="112913" y="57927"/>
                    <a:pt x="129775" y="40404"/>
                  </a:cubicBezTo>
                  <a:cubicBezTo>
                    <a:pt x="146636" y="22836"/>
                    <a:pt x="141119" y="18245"/>
                    <a:pt x="154052" y="17318"/>
                  </a:cubicBezTo>
                  <a:cubicBezTo>
                    <a:pt x="166985" y="16391"/>
                    <a:pt x="163277" y="25617"/>
                    <a:pt x="174357" y="17318"/>
                  </a:cubicBezTo>
                  <a:cubicBezTo>
                    <a:pt x="185436" y="9020"/>
                    <a:pt x="177137" y="-2986"/>
                    <a:pt x="189143" y="677"/>
                  </a:cubicBezTo>
                  <a:cubicBezTo>
                    <a:pt x="201150" y="4385"/>
                    <a:pt x="194705" y="15464"/>
                    <a:pt x="209448" y="18245"/>
                  </a:cubicBezTo>
                  <a:cubicBezTo>
                    <a:pt x="224235" y="21026"/>
                    <a:pt x="229444" y="43449"/>
                    <a:pt x="240832" y="45965"/>
                  </a:cubicBezTo>
                  <a:close/>
                </a:path>
              </a:pathLst>
            </a:custGeom>
            <a:solidFill>
              <a:srgbClr val="88C500"/>
            </a:solidFill>
            <a:ln w="13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EAAE053-7257-4D61-9BD6-17ECF18586D0}"/>
                </a:ext>
              </a:extLst>
            </p:cNvPr>
            <p:cNvSpPr/>
            <p:nvPr/>
          </p:nvSpPr>
          <p:spPr>
            <a:xfrm>
              <a:off x="9186626" y="5414405"/>
              <a:ext cx="84444" cy="41240"/>
            </a:xfrm>
            <a:custGeom>
              <a:avLst/>
              <a:gdLst>
                <a:gd name="connsiteX0" fmla="*/ 72083 w 84444"/>
                <a:gd name="connsiteY0" fmla="*/ 40890 h 41240"/>
                <a:gd name="connsiteX1" fmla="*/ 37918 w 84444"/>
                <a:gd name="connsiteY1" fmla="*/ 34445 h 41240"/>
                <a:gd name="connsiteX2" fmla="*/ 1899 w 84444"/>
                <a:gd name="connsiteY2" fmla="*/ 33386 h 41240"/>
                <a:gd name="connsiteX3" fmla="*/ 36064 w 84444"/>
                <a:gd name="connsiteY3" fmla="*/ 19658 h 41240"/>
                <a:gd name="connsiteX4" fmla="*/ 48114 w 84444"/>
                <a:gd name="connsiteY4" fmla="*/ 2797 h 41240"/>
                <a:gd name="connsiteX5" fmla="*/ 68419 w 84444"/>
                <a:gd name="connsiteY5" fmla="*/ 20497 h 41240"/>
                <a:gd name="connsiteX6" fmla="*/ 72127 w 84444"/>
                <a:gd name="connsiteY6" fmla="*/ 40934 h 41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4444" h="41240">
                  <a:moveTo>
                    <a:pt x="72083" y="40890"/>
                  </a:moveTo>
                  <a:cubicBezTo>
                    <a:pt x="56678" y="37712"/>
                    <a:pt x="50851" y="29811"/>
                    <a:pt x="37918" y="34445"/>
                  </a:cubicBezTo>
                  <a:cubicBezTo>
                    <a:pt x="24985" y="39080"/>
                    <a:pt x="-8253" y="46187"/>
                    <a:pt x="1899" y="33386"/>
                  </a:cubicBezTo>
                  <a:cubicBezTo>
                    <a:pt x="12052" y="20585"/>
                    <a:pt x="34166" y="35372"/>
                    <a:pt x="36064" y="19658"/>
                  </a:cubicBezTo>
                  <a:cubicBezTo>
                    <a:pt x="37918" y="3944"/>
                    <a:pt x="37036" y="-4840"/>
                    <a:pt x="48114" y="2797"/>
                  </a:cubicBezTo>
                  <a:cubicBezTo>
                    <a:pt x="59194" y="10433"/>
                    <a:pt x="45334" y="17584"/>
                    <a:pt x="68419" y="20497"/>
                  </a:cubicBezTo>
                  <a:cubicBezTo>
                    <a:pt x="91505" y="23366"/>
                    <a:pt x="86825" y="43980"/>
                    <a:pt x="72127" y="40934"/>
                  </a:cubicBezTo>
                  <a:close/>
                </a:path>
              </a:pathLst>
            </a:custGeom>
            <a:solidFill>
              <a:srgbClr val="88C500"/>
            </a:solidFill>
            <a:ln w="13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16EF8B40-D35E-47B1-A29E-F2E57735AB46}"/>
                </a:ext>
              </a:extLst>
            </p:cNvPr>
            <p:cNvSpPr/>
            <p:nvPr/>
          </p:nvSpPr>
          <p:spPr>
            <a:xfrm>
              <a:off x="9029556" y="5530093"/>
              <a:ext cx="111037" cy="93739"/>
            </a:xfrm>
            <a:custGeom>
              <a:avLst/>
              <a:gdLst>
                <a:gd name="connsiteX0" fmla="*/ 109136 w 111037"/>
                <a:gd name="connsiteY0" fmla="*/ 14762 h 93739"/>
                <a:gd name="connsiteX1" fmla="*/ 65745 w 111037"/>
                <a:gd name="connsiteY1" fmla="*/ 3683 h 93739"/>
                <a:gd name="connsiteX2" fmla="*/ 34361 w 111037"/>
                <a:gd name="connsiteY2" fmla="*/ 9244 h 93739"/>
                <a:gd name="connsiteX3" fmla="*/ 1124 w 111037"/>
                <a:gd name="connsiteY3" fmla="*/ 26812 h 93739"/>
                <a:gd name="connsiteX4" fmla="*/ 32507 w 111037"/>
                <a:gd name="connsiteY4" fmla="*/ 57269 h 93739"/>
                <a:gd name="connsiteX5" fmla="*/ 47295 w 111037"/>
                <a:gd name="connsiteY5" fmla="*/ 92361 h 93739"/>
                <a:gd name="connsiteX6" fmla="*/ 109179 w 111037"/>
                <a:gd name="connsiteY6" fmla="*/ 60977 h 93739"/>
                <a:gd name="connsiteX7" fmla="*/ 92539 w 111037"/>
                <a:gd name="connsiteY7" fmla="*/ 46896 h 93739"/>
                <a:gd name="connsiteX8" fmla="*/ 109179 w 111037"/>
                <a:gd name="connsiteY8" fmla="*/ 14806 h 93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1037" h="93739">
                  <a:moveTo>
                    <a:pt x="109136" y="14762"/>
                  </a:moveTo>
                  <a:cubicBezTo>
                    <a:pt x="84196" y="14585"/>
                    <a:pt x="81415" y="13835"/>
                    <a:pt x="65745" y="3683"/>
                  </a:cubicBezTo>
                  <a:cubicBezTo>
                    <a:pt x="50032" y="-6470"/>
                    <a:pt x="57447" y="7390"/>
                    <a:pt x="34361" y="9244"/>
                  </a:cubicBezTo>
                  <a:cubicBezTo>
                    <a:pt x="11276" y="11098"/>
                    <a:pt x="-4438" y="19397"/>
                    <a:pt x="1124" y="26812"/>
                  </a:cubicBezTo>
                  <a:cubicBezTo>
                    <a:pt x="6685" y="34184"/>
                    <a:pt x="29771" y="45263"/>
                    <a:pt x="32507" y="57269"/>
                  </a:cubicBezTo>
                  <a:cubicBezTo>
                    <a:pt x="35288" y="69275"/>
                    <a:pt x="37142" y="100659"/>
                    <a:pt x="47295" y="92361"/>
                  </a:cubicBezTo>
                  <a:cubicBezTo>
                    <a:pt x="57447" y="84062"/>
                    <a:pt x="116551" y="73910"/>
                    <a:pt x="109179" y="60977"/>
                  </a:cubicBezTo>
                  <a:cubicBezTo>
                    <a:pt x="101808" y="48044"/>
                    <a:pt x="85167" y="60535"/>
                    <a:pt x="92539" y="46896"/>
                  </a:cubicBezTo>
                  <a:cubicBezTo>
                    <a:pt x="99910" y="33257"/>
                    <a:pt x="116595" y="14850"/>
                    <a:pt x="109179" y="14806"/>
                  </a:cubicBezTo>
                  <a:close/>
                </a:path>
              </a:pathLst>
            </a:custGeom>
            <a:solidFill>
              <a:srgbClr val="88C500"/>
            </a:solidFill>
            <a:ln w="13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0B8B6BBE-91DF-44B2-8730-AE5825D275EC}"/>
                </a:ext>
              </a:extLst>
            </p:cNvPr>
            <p:cNvSpPr/>
            <p:nvPr/>
          </p:nvSpPr>
          <p:spPr>
            <a:xfrm>
              <a:off x="9001147" y="5639854"/>
              <a:ext cx="52938" cy="44515"/>
            </a:xfrm>
            <a:custGeom>
              <a:avLst/>
              <a:gdLst>
                <a:gd name="connsiteX0" fmla="*/ 16556 w 52938"/>
                <a:gd name="connsiteY0" fmla="*/ 44485 h 44515"/>
                <a:gd name="connsiteX1" fmla="*/ 4550 w 52938"/>
                <a:gd name="connsiteY1" fmla="*/ 28771 h 44515"/>
                <a:gd name="connsiteX2" fmla="*/ 33197 w 52938"/>
                <a:gd name="connsiteY2" fmla="*/ 24137 h 44515"/>
                <a:gd name="connsiteX3" fmla="*/ 47057 w 52938"/>
                <a:gd name="connsiteY3" fmla="*/ 124 h 44515"/>
                <a:gd name="connsiteX4" fmla="*/ 47057 w 52938"/>
                <a:gd name="connsiteY4" fmla="*/ 22238 h 44515"/>
                <a:gd name="connsiteX5" fmla="*/ 16600 w 52938"/>
                <a:gd name="connsiteY5" fmla="*/ 44485 h 44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938" h="44515">
                  <a:moveTo>
                    <a:pt x="16556" y="44485"/>
                  </a:moveTo>
                  <a:cubicBezTo>
                    <a:pt x="-1233" y="43514"/>
                    <a:pt x="-3748" y="33406"/>
                    <a:pt x="4550" y="28771"/>
                  </a:cubicBezTo>
                  <a:cubicBezTo>
                    <a:pt x="12848" y="24137"/>
                    <a:pt x="23927" y="30625"/>
                    <a:pt x="33197" y="24137"/>
                  </a:cubicBezTo>
                  <a:cubicBezTo>
                    <a:pt x="42422" y="17692"/>
                    <a:pt x="39641" y="-1730"/>
                    <a:pt x="47057" y="124"/>
                  </a:cubicBezTo>
                  <a:cubicBezTo>
                    <a:pt x="54428" y="1978"/>
                    <a:pt x="55356" y="17559"/>
                    <a:pt x="47057" y="22238"/>
                  </a:cubicBezTo>
                  <a:cubicBezTo>
                    <a:pt x="38759" y="26917"/>
                    <a:pt x="33197" y="45368"/>
                    <a:pt x="16600" y="44485"/>
                  </a:cubicBezTo>
                  <a:close/>
                </a:path>
              </a:pathLst>
            </a:custGeom>
            <a:solidFill>
              <a:srgbClr val="88C500"/>
            </a:solidFill>
            <a:ln w="13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E6CCD392-3EEE-41A8-88DE-8F54F8A08304}"/>
                </a:ext>
              </a:extLst>
            </p:cNvPr>
            <p:cNvSpPr/>
            <p:nvPr/>
          </p:nvSpPr>
          <p:spPr>
            <a:xfrm>
              <a:off x="8878484" y="5623116"/>
              <a:ext cx="69518" cy="41261"/>
            </a:xfrm>
            <a:custGeom>
              <a:avLst/>
              <a:gdLst>
                <a:gd name="connsiteX0" fmla="*/ 59767 w 69518"/>
                <a:gd name="connsiteY0" fmla="*/ 38976 h 41261"/>
                <a:gd name="connsiteX1" fmla="*/ 27456 w 69518"/>
                <a:gd name="connsiteY1" fmla="*/ 38976 h 41261"/>
                <a:gd name="connsiteX2" fmla="*/ 27456 w 69518"/>
                <a:gd name="connsiteY2" fmla="*/ 16730 h 41261"/>
                <a:gd name="connsiteX3" fmla="*/ 3444 w 69518"/>
                <a:gd name="connsiteY3" fmla="*/ 707 h 41261"/>
                <a:gd name="connsiteX4" fmla="*/ 45907 w 69518"/>
                <a:gd name="connsiteY4" fmla="*/ 6710 h 41261"/>
                <a:gd name="connsiteX5" fmla="*/ 68065 w 69518"/>
                <a:gd name="connsiteY5" fmla="*/ 7637 h 41261"/>
                <a:gd name="connsiteX6" fmla="*/ 62503 w 69518"/>
                <a:gd name="connsiteY6" fmla="*/ 24278 h 41261"/>
                <a:gd name="connsiteX7" fmla="*/ 59723 w 69518"/>
                <a:gd name="connsiteY7" fmla="*/ 39021 h 41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9518" h="41261">
                  <a:moveTo>
                    <a:pt x="59767" y="38976"/>
                  </a:moveTo>
                  <a:cubicBezTo>
                    <a:pt x="43170" y="39992"/>
                    <a:pt x="32046" y="43567"/>
                    <a:pt x="27456" y="38976"/>
                  </a:cubicBezTo>
                  <a:cubicBezTo>
                    <a:pt x="22821" y="34386"/>
                    <a:pt x="41316" y="20305"/>
                    <a:pt x="27456" y="16730"/>
                  </a:cubicBezTo>
                  <a:cubicBezTo>
                    <a:pt x="13596" y="13154"/>
                    <a:pt x="-8562" y="4856"/>
                    <a:pt x="3444" y="707"/>
                  </a:cubicBezTo>
                  <a:cubicBezTo>
                    <a:pt x="15450" y="-3442"/>
                    <a:pt x="33901" y="12272"/>
                    <a:pt x="45907" y="6710"/>
                  </a:cubicBezTo>
                  <a:cubicBezTo>
                    <a:pt x="57913" y="1148"/>
                    <a:pt x="74554" y="-1589"/>
                    <a:pt x="68065" y="7637"/>
                  </a:cubicBezTo>
                  <a:cubicBezTo>
                    <a:pt x="61620" y="16862"/>
                    <a:pt x="56059" y="15935"/>
                    <a:pt x="62503" y="24278"/>
                  </a:cubicBezTo>
                  <a:cubicBezTo>
                    <a:pt x="68948" y="32576"/>
                    <a:pt x="71773" y="38270"/>
                    <a:pt x="59723" y="39021"/>
                  </a:cubicBezTo>
                  <a:close/>
                </a:path>
              </a:pathLst>
            </a:custGeom>
            <a:solidFill>
              <a:srgbClr val="88C500"/>
            </a:solidFill>
            <a:ln w="13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44A2009F-26BE-4E15-9283-17D36149E11B}"/>
                </a:ext>
              </a:extLst>
            </p:cNvPr>
            <p:cNvSpPr/>
            <p:nvPr/>
          </p:nvSpPr>
          <p:spPr>
            <a:xfrm>
              <a:off x="8970523" y="5716209"/>
              <a:ext cx="24930" cy="14305"/>
            </a:xfrm>
            <a:custGeom>
              <a:avLst/>
              <a:gdLst>
                <a:gd name="connsiteX0" fmla="*/ 19019 w 24930"/>
                <a:gd name="connsiteY0" fmla="*/ 12226 h 14305"/>
                <a:gd name="connsiteX1" fmla="*/ 612 w 24930"/>
                <a:gd name="connsiteY1" fmla="*/ 6311 h 14305"/>
                <a:gd name="connsiteX2" fmla="*/ 13060 w 24930"/>
                <a:gd name="connsiteY2" fmla="*/ 397 h 14305"/>
                <a:gd name="connsiteX3" fmla="*/ 18975 w 24930"/>
                <a:gd name="connsiteY3" fmla="*/ 12270 h 14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930" h="14305">
                  <a:moveTo>
                    <a:pt x="19019" y="12226"/>
                  </a:moveTo>
                  <a:cubicBezTo>
                    <a:pt x="9573" y="17523"/>
                    <a:pt x="-2919" y="11652"/>
                    <a:pt x="612" y="6311"/>
                  </a:cubicBezTo>
                  <a:cubicBezTo>
                    <a:pt x="4188" y="971"/>
                    <a:pt x="-580" y="2736"/>
                    <a:pt x="13060" y="397"/>
                  </a:cubicBezTo>
                  <a:cubicBezTo>
                    <a:pt x="26699" y="-1987"/>
                    <a:pt x="28465" y="6929"/>
                    <a:pt x="18975" y="12270"/>
                  </a:cubicBezTo>
                  <a:close/>
                </a:path>
              </a:pathLst>
            </a:custGeom>
            <a:solidFill>
              <a:srgbClr val="88C500"/>
            </a:solidFill>
            <a:ln w="13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400567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455847-E12B-4B7C-BE35-061F95DD77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6600" dirty="0"/>
              <a:t>まとめ</a:t>
            </a:r>
            <a:endParaRPr kumimoji="1" lang="ja-JP" altLang="en-US" sz="6600" dirty="0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B380188C-81F4-4BC4-999E-7C706513EFFD}"/>
              </a:ext>
            </a:extLst>
          </p:cNvPr>
          <p:cNvSpPr/>
          <p:nvPr/>
        </p:nvSpPr>
        <p:spPr>
          <a:xfrm>
            <a:off x="10107704" y="699800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76E6C2DF-D0AB-4AF3-9BFC-21692D5D8CC7}"/>
              </a:ext>
            </a:extLst>
          </p:cNvPr>
          <p:cNvSpPr/>
          <p:nvPr/>
        </p:nvSpPr>
        <p:spPr>
          <a:xfrm>
            <a:off x="10371592" y="438256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393D8672-37E1-4422-882B-32F0D397BD52}"/>
              </a:ext>
            </a:extLst>
          </p:cNvPr>
          <p:cNvSpPr/>
          <p:nvPr/>
        </p:nvSpPr>
        <p:spPr>
          <a:xfrm>
            <a:off x="9612404" y="123964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D19E0CAA-706B-4673-9BDA-40887E68A365}"/>
              </a:ext>
            </a:extLst>
          </p:cNvPr>
          <p:cNvSpPr/>
          <p:nvPr/>
        </p:nvSpPr>
        <p:spPr>
          <a:xfrm>
            <a:off x="9612404" y="177552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A67138BF-4596-40F3-B393-6332F0AC9DF7}"/>
              </a:ext>
            </a:extLst>
          </p:cNvPr>
          <p:cNvSpPr/>
          <p:nvPr/>
        </p:nvSpPr>
        <p:spPr>
          <a:xfrm>
            <a:off x="9858943" y="1501187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E0F0A7EB-896C-4DBE-AF7A-822081CB13DD}"/>
              </a:ext>
            </a:extLst>
          </p:cNvPr>
          <p:cNvSpPr/>
          <p:nvPr/>
        </p:nvSpPr>
        <p:spPr>
          <a:xfrm>
            <a:off x="9612404" y="96451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96519AA4-3C88-4981-B27D-64F36A176BF1}"/>
              </a:ext>
            </a:extLst>
          </p:cNvPr>
          <p:cNvSpPr/>
          <p:nvPr/>
        </p:nvSpPr>
        <p:spPr>
          <a:xfrm>
            <a:off x="9858942" y="96451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2F66FDD6-D328-40A8-B14B-B6563B02CA9C}"/>
              </a:ext>
            </a:extLst>
          </p:cNvPr>
          <p:cNvSpPr/>
          <p:nvPr/>
        </p:nvSpPr>
        <p:spPr>
          <a:xfrm>
            <a:off x="10618244" y="438256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7AC6A2E4-B289-4E7D-B29C-F107F61F4C4D}"/>
              </a:ext>
            </a:extLst>
          </p:cNvPr>
          <p:cNvSpPr/>
          <p:nvPr/>
        </p:nvSpPr>
        <p:spPr>
          <a:xfrm>
            <a:off x="10371592" y="699799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23799811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605E32A-EF6C-4C4E-88AF-8821EFBA8308}"/>
              </a:ext>
            </a:extLst>
          </p:cNvPr>
          <p:cNvSpPr txBox="1"/>
          <p:nvPr/>
        </p:nvSpPr>
        <p:spPr>
          <a:xfrm>
            <a:off x="963037" y="1213009"/>
            <a:ext cx="8968903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ja-JP" altLang="en-US" sz="4800" b="1" dirty="0">
                <a:solidFill>
                  <a:schemeClr val="bg1"/>
                </a:solidFill>
                <a:latin typeface="+mj-lt"/>
              </a:rPr>
              <a:t> 領域とは</a:t>
            </a:r>
            <a:endParaRPr lang="en-US" altLang="ja-JP" sz="4800" b="1" dirty="0">
              <a:solidFill>
                <a:schemeClr val="bg1"/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sz="48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ja-JP" altLang="en-US" sz="4800" b="1" dirty="0">
                <a:solidFill>
                  <a:schemeClr val="bg1"/>
                </a:solidFill>
                <a:latin typeface="+mj-lt"/>
              </a:rPr>
              <a:t>日本の東西南北の端はどこ</a:t>
            </a:r>
            <a:endParaRPr lang="en-US" altLang="ja-JP" sz="4800" b="1" dirty="0">
              <a:solidFill>
                <a:schemeClr val="bg1"/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sz="48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ja-JP" altLang="en-US" sz="4800" b="1" dirty="0">
                <a:solidFill>
                  <a:schemeClr val="bg1"/>
                </a:solidFill>
                <a:latin typeface="+mj-lt"/>
              </a:rPr>
              <a:t>日本の領域の特徴は</a:t>
            </a:r>
            <a:endParaRPr lang="en-US" altLang="ja-JP" sz="4800" b="1" dirty="0">
              <a:solidFill>
                <a:schemeClr val="bg1"/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ja-JP" altLang="en-US" sz="4800" b="1">
                <a:solidFill>
                  <a:schemeClr val="bg1"/>
                </a:solidFill>
                <a:latin typeface="+mj-lt"/>
              </a:rPr>
              <a:t> 日本</a:t>
            </a:r>
            <a:r>
              <a:rPr kumimoji="1" lang="ja-JP" altLang="en-US" sz="4800" b="1" dirty="0">
                <a:solidFill>
                  <a:schemeClr val="bg1"/>
                </a:solidFill>
                <a:latin typeface="+mj-lt"/>
              </a:rPr>
              <a:t>が抱える領土問題</a:t>
            </a:r>
          </a:p>
        </p:txBody>
      </p:sp>
    </p:spTree>
    <p:extLst>
      <p:ext uri="{BB962C8B-B14F-4D97-AF65-F5344CB8AC3E}">
        <p14:creationId xmlns:p14="http://schemas.microsoft.com/office/powerpoint/2010/main" val="3991129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マップ&#10;&#10;自動的に生成された説明">
            <a:extLst>
              <a:ext uri="{FF2B5EF4-FFF2-40B4-BE49-F238E27FC236}">
                <a16:creationId xmlns:a16="http://schemas.microsoft.com/office/drawing/2014/main" id="{076A4C6F-5C3F-48B9-971A-93ADBDE7A7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" y="567"/>
            <a:ext cx="12190992" cy="6857433"/>
          </a:xfrm>
          <a:prstGeom prst="rect">
            <a:avLst/>
          </a:prstGeom>
        </p:spPr>
      </p:pic>
      <p:pic>
        <p:nvPicPr>
          <p:cNvPr id="14" name="図 13" descr="背景パターン&#10;&#10;自動的に生成された説明">
            <a:extLst>
              <a:ext uri="{FF2B5EF4-FFF2-40B4-BE49-F238E27FC236}">
                <a16:creationId xmlns:a16="http://schemas.microsoft.com/office/drawing/2014/main" id="{AC4D6418-1B48-A1E0-D081-344C2292C66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889"/>
          <a:stretch/>
        </p:blipFill>
        <p:spPr>
          <a:xfrm>
            <a:off x="0" y="0"/>
            <a:ext cx="12191997" cy="1104899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B0C954F-BC6D-2713-4A01-DB6361D5AD72}"/>
              </a:ext>
            </a:extLst>
          </p:cNvPr>
          <p:cNvSpPr/>
          <p:nvPr/>
        </p:nvSpPr>
        <p:spPr>
          <a:xfrm>
            <a:off x="0" y="0"/>
            <a:ext cx="12192000" cy="11049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791E0C8-3EB7-4BFF-90DB-EB29797FC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0992" cy="1104899"/>
          </a:xfrm>
        </p:spPr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B507E"/>
                </a:solidFill>
              </a:rPr>
              <a:t>日本の領域にはどのような特徴があるのだろう</a:t>
            </a:r>
            <a:endParaRPr kumimoji="1" lang="ja-JP" altLang="en-US" dirty="0">
              <a:solidFill>
                <a:srgbClr val="0B507E"/>
              </a:solidFill>
            </a:endParaRPr>
          </a:p>
        </p:txBody>
      </p:sp>
      <p:sp>
        <p:nvSpPr>
          <p:cNvPr id="10" name="四角形: 角を丸くする 9">
            <a:hlinkClick r:id="rId5"/>
            <a:extLst>
              <a:ext uri="{FF2B5EF4-FFF2-40B4-BE49-F238E27FC236}">
                <a16:creationId xmlns:a16="http://schemas.microsoft.com/office/drawing/2014/main" id="{038A0766-5DFC-43D8-A326-5779B8C66BB3}"/>
              </a:ext>
            </a:extLst>
          </p:cNvPr>
          <p:cNvSpPr/>
          <p:nvPr/>
        </p:nvSpPr>
        <p:spPr>
          <a:xfrm>
            <a:off x="9372600" y="6134100"/>
            <a:ext cx="2692400" cy="609600"/>
          </a:xfrm>
          <a:prstGeom prst="roundRect">
            <a:avLst>
              <a:gd name="adj" fmla="val 0"/>
            </a:avLst>
          </a:prstGeom>
          <a:solidFill>
            <a:srgbClr val="BFCFEB"/>
          </a:solidFill>
          <a:ln>
            <a:noFill/>
          </a:ln>
          <a:effectLst>
            <a:outerShdw dist="50800" dir="2700000" algn="tl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44000" rtlCol="0" anchor="ctr"/>
          <a:lstStyle/>
          <a:p>
            <a:pPr algn="ctr"/>
            <a:r>
              <a:rPr kumimoji="1" lang="en-US" altLang="ja-JP" sz="2400" dirty="0">
                <a:solidFill>
                  <a:srgbClr val="5074FF"/>
                </a:solidFill>
              </a:rPr>
              <a:t>Google Earth</a:t>
            </a:r>
            <a:endParaRPr kumimoji="1" lang="ja-JP" altLang="en-US" sz="2400" dirty="0">
              <a:solidFill>
                <a:srgbClr val="5074FF"/>
              </a:solidFill>
            </a:endParaRPr>
          </a:p>
        </p:txBody>
      </p:sp>
      <p:pic>
        <p:nvPicPr>
          <p:cNvPr id="13" name="グラフィックス 12">
            <a:extLst>
              <a:ext uri="{FF2B5EF4-FFF2-40B4-BE49-F238E27FC236}">
                <a16:creationId xmlns:a16="http://schemas.microsoft.com/office/drawing/2014/main" id="{376499C4-5F40-4727-9123-8AE685E0FA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474200" y="6242050"/>
            <a:ext cx="3683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689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455847-E12B-4B7C-BE35-061F95DD77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6600" dirty="0"/>
              <a:t>領域とは何か</a:t>
            </a:r>
            <a:endParaRPr kumimoji="1" lang="ja-JP" altLang="en-US" sz="6600" dirty="0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072F2247-CED3-4421-ABD7-85EDC524D2A5}"/>
              </a:ext>
            </a:extLst>
          </p:cNvPr>
          <p:cNvSpPr/>
          <p:nvPr/>
        </p:nvSpPr>
        <p:spPr>
          <a:xfrm>
            <a:off x="10107704" y="699800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AE4E0093-B49C-4B1F-B075-D43A3FAEDE43}"/>
              </a:ext>
            </a:extLst>
          </p:cNvPr>
          <p:cNvSpPr/>
          <p:nvPr/>
        </p:nvSpPr>
        <p:spPr>
          <a:xfrm>
            <a:off x="10371592" y="438256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71540786-A16F-48A9-B3B3-0803421F7AD4}"/>
              </a:ext>
            </a:extLst>
          </p:cNvPr>
          <p:cNvSpPr/>
          <p:nvPr/>
        </p:nvSpPr>
        <p:spPr>
          <a:xfrm>
            <a:off x="9612404" y="123964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3A08F2D9-22FF-4556-9169-A0E4413D4435}"/>
              </a:ext>
            </a:extLst>
          </p:cNvPr>
          <p:cNvSpPr/>
          <p:nvPr/>
        </p:nvSpPr>
        <p:spPr>
          <a:xfrm>
            <a:off x="9612404" y="177552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C69AB57F-6FA3-4C46-9F0F-41EC6925D489}"/>
              </a:ext>
            </a:extLst>
          </p:cNvPr>
          <p:cNvSpPr/>
          <p:nvPr/>
        </p:nvSpPr>
        <p:spPr>
          <a:xfrm>
            <a:off x="9858943" y="1501187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194A29FE-3BAB-4976-95E6-9388FFAAE4E2}"/>
              </a:ext>
            </a:extLst>
          </p:cNvPr>
          <p:cNvSpPr/>
          <p:nvPr/>
        </p:nvSpPr>
        <p:spPr>
          <a:xfrm>
            <a:off x="9612404" y="96451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9904609F-B037-4EF9-B9F7-64C0E2E2B607}"/>
              </a:ext>
            </a:extLst>
          </p:cNvPr>
          <p:cNvSpPr/>
          <p:nvPr/>
        </p:nvSpPr>
        <p:spPr>
          <a:xfrm>
            <a:off x="9858942" y="96451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FB7E79AD-3448-46A9-B35C-6ABA44E22B1A}"/>
              </a:ext>
            </a:extLst>
          </p:cNvPr>
          <p:cNvSpPr/>
          <p:nvPr/>
        </p:nvSpPr>
        <p:spPr>
          <a:xfrm>
            <a:off x="10618244" y="438256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FC2554E3-66DF-4EE2-9D90-277771A76900}"/>
              </a:ext>
            </a:extLst>
          </p:cNvPr>
          <p:cNvSpPr/>
          <p:nvPr/>
        </p:nvSpPr>
        <p:spPr>
          <a:xfrm>
            <a:off x="10371592" y="699799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737869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 descr="背景パターン&#10;&#10;自動的に生成された説明">
            <a:extLst>
              <a:ext uri="{FF2B5EF4-FFF2-40B4-BE49-F238E27FC236}">
                <a16:creationId xmlns:a16="http://schemas.microsoft.com/office/drawing/2014/main" id="{58690B7C-D6F0-0209-8699-BBA96BC552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889"/>
          <a:stretch/>
        </p:blipFill>
        <p:spPr>
          <a:xfrm>
            <a:off x="0" y="0"/>
            <a:ext cx="12191997" cy="1104899"/>
          </a:xfrm>
          <a:prstGeom prst="rect">
            <a:avLst/>
          </a:prstGeom>
        </p:spPr>
      </p:pic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42DAD04-2699-8490-6A9C-E1E7E1A8A53A}"/>
              </a:ext>
            </a:extLst>
          </p:cNvPr>
          <p:cNvSpPr/>
          <p:nvPr/>
        </p:nvSpPr>
        <p:spPr>
          <a:xfrm>
            <a:off x="0" y="0"/>
            <a:ext cx="12192000" cy="11049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791E0C8-3EB7-4BFF-90DB-EB29797FC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>
                <a:solidFill>
                  <a:srgbClr val="0B507E"/>
                </a:solidFill>
              </a:rPr>
              <a:t>３つの領域</a:t>
            </a:r>
          </a:p>
        </p:txBody>
      </p:sp>
      <p:pic>
        <p:nvPicPr>
          <p:cNvPr id="13" name="グラフィックス 12">
            <a:extLst>
              <a:ext uri="{FF2B5EF4-FFF2-40B4-BE49-F238E27FC236}">
                <a16:creationId xmlns:a16="http://schemas.microsoft.com/office/drawing/2014/main" id="{376499C4-5F40-4727-9123-8AE685E0FA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690100" y="6254750"/>
            <a:ext cx="368300" cy="368300"/>
          </a:xfrm>
          <a:prstGeom prst="rect">
            <a:avLst/>
          </a:prstGeom>
        </p:spPr>
      </p:pic>
      <p:sp>
        <p:nvSpPr>
          <p:cNvPr id="8" name="楕円 7">
            <a:extLst>
              <a:ext uri="{FF2B5EF4-FFF2-40B4-BE49-F238E27FC236}">
                <a16:creationId xmlns:a16="http://schemas.microsoft.com/office/drawing/2014/main" id="{B13EDF59-09D6-4096-805D-3DC2848994EA}"/>
              </a:ext>
            </a:extLst>
          </p:cNvPr>
          <p:cNvSpPr/>
          <p:nvPr/>
        </p:nvSpPr>
        <p:spPr>
          <a:xfrm>
            <a:off x="4527550" y="2111375"/>
            <a:ext cx="3136900" cy="3136900"/>
          </a:xfrm>
          <a:prstGeom prst="ellipse">
            <a:avLst/>
          </a:prstGeom>
          <a:solidFill>
            <a:srgbClr val="019D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b"/>
          <a:lstStyle/>
          <a:p>
            <a:pPr algn="ctr"/>
            <a:r>
              <a:rPr kumimoji="1" lang="ja-JP" altLang="en-US" sz="4800" dirty="0"/>
              <a:t>領海</a:t>
            </a:r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E3E1FDA7-BF25-4009-86F3-AD6F12D79C63}"/>
              </a:ext>
            </a:extLst>
          </p:cNvPr>
          <p:cNvSpPr/>
          <p:nvPr/>
        </p:nvSpPr>
        <p:spPr>
          <a:xfrm>
            <a:off x="838200" y="2111375"/>
            <a:ext cx="3136900" cy="3136900"/>
          </a:xfrm>
          <a:prstGeom prst="ellipse">
            <a:avLst/>
          </a:prstGeom>
          <a:solidFill>
            <a:srgbClr val="019D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b"/>
          <a:lstStyle/>
          <a:p>
            <a:pPr algn="ctr"/>
            <a:r>
              <a:rPr kumimoji="1" lang="ja-JP" altLang="en-US" sz="4800" dirty="0"/>
              <a:t>領土</a:t>
            </a:r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5862620B-90B3-4316-91EC-38932FE35465}"/>
              </a:ext>
            </a:extLst>
          </p:cNvPr>
          <p:cNvSpPr/>
          <p:nvPr/>
        </p:nvSpPr>
        <p:spPr>
          <a:xfrm>
            <a:off x="8216900" y="2111375"/>
            <a:ext cx="3136900" cy="3136900"/>
          </a:xfrm>
          <a:prstGeom prst="ellipse">
            <a:avLst/>
          </a:prstGeom>
          <a:solidFill>
            <a:srgbClr val="019D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b"/>
          <a:lstStyle/>
          <a:p>
            <a:pPr algn="ctr"/>
            <a:r>
              <a:rPr kumimoji="1" lang="ja-JP" altLang="en-US" sz="4800" dirty="0"/>
              <a:t>領空</a:t>
            </a:r>
          </a:p>
        </p:txBody>
      </p:sp>
      <p:pic>
        <p:nvPicPr>
          <p:cNvPr id="14" name="グラフィックス 13">
            <a:extLst>
              <a:ext uri="{FF2B5EF4-FFF2-40B4-BE49-F238E27FC236}">
                <a16:creationId xmlns:a16="http://schemas.microsoft.com/office/drawing/2014/main" id="{6313E1F0-CB15-46B8-BB5C-C473AF733B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68475" y="2628899"/>
            <a:ext cx="1276350" cy="1276350"/>
          </a:xfrm>
          <a:prstGeom prst="rect">
            <a:avLst/>
          </a:prstGeom>
        </p:spPr>
      </p:pic>
      <p:pic>
        <p:nvPicPr>
          <p:cNvPr id="16" name="グラフィックス 15">
            <a:extLst>
              <a:ext uri="{FF2B5EF4-FFF2-40B4-BE49-F238E27FC236}">
                <a16:creationId xmlns:a16="http://schemas.microsoft.com/office/drawing/2014/main" id="{42EB2ABB-5AAC-4A75-8634-E4D1283C0A7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280525" y="2762249"/>
            <a:ext cx="1009650" cy="1009650"/>
          </a:xfrm>
          <a:prstGeom prst="rect">
            <a:avLst/>
          </a:prstGeom>
        </p:spPr>
      </p:pic>
      <p:pic>
        <p:nvPicPr>
          <p:cNvPr id="20" name="グラフィックス 19">
            <a:extLst>
              <a:ext uri="{FF2B5EF4-FFF2-40B4-BE49-F238E27FC236}">
                <a16:creationId xmlns:a16="http://schemas.microsoft.com/office/drawing/2014/main" id="{36FBDE33-D4E7-428B-96B4-487BC37F033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338762" y="2509837"/>
            <a:ext cx="1514475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861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B5B2A94-BF7D-40D9-91CF-F1905353CFC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6EBDF2"/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60" name="図 59" descr="背景パターン&#10;&#10;自動的に生成された説明">
            <a:extLst>
              <a:ext uri="{FF2B5EF4-FFF2-40B4-BE49-F238E27FC236}">
                <a16:creationId xmlns:a16="http://schemas.microsoft.com/office/drawing/2014/main" id="{5238DFE0-A4DC-32F5-5C8A-8F7B3B4A00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889"/>
          <a:stretch/>
        </p:blipFill>
        <p:spPr>
          <a:xfrm>
            <a:off x="0" y="0"/>
            <a:ext cx="12191997" cy="1104899"/>
          </a:xfrm>
          <a:prstGeom prst="rect">
            <a:avLst/>
          </a:prstGeom>
        </p:spPr>
      </p:pic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EB94D58F-7691-1A91-ADA3-6E3BC9C7994E}"/>
              </a:ext>
            </a:extLst>
          </p:cNvPr>
          <p:cNvSpPr/>
          <p:nvPr/>
        </p:nvSpPr>
        <p:spPr>
          <a:xfrm>
            <a:off x="0" y="0"/>
            <a:ext cx="12192000" cy="11049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6" name="図 45">
            <a:extLst>
              <a:ext uri="{FF2B5EF4-FFF2-40B4-BE49-F238E27FC236}">
                <a16:creationId xmlns:a16="http://schemas.microsoft.com/office/drawing/2014/main" id="{A48E4960-775D-4B89-A2A2-023324F112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09" y="1990771"/>
            <a:ext cx="271196" cy="830538"/>
          </a:xfrm>
          <a:prstGeom prst="rect">
            <a:avLst/>
          </a:prstGeom>
        </p:spPr>
      </p:pic>
      <p:pic>
        <p:nvPicPr>
          <p:cNvPr id="44" name="図 43" descr="アイコン, 四角形&#10;&#10;自動的に生成された説明">
            <a:extLst>
              <a:ext uri="{FF2B5EF4-FFF2-40B4-BE49-F238E27FC236}">
                <a16:creationId xmlns:a16="http://schemas.microsoft.com/office/drawing/2014/main" id="{F1C42B5D-6A32-4BC6-9303-6D9055757E2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" r="619" b="11106"/>
          <a:stretch/>
        </p:blipFill>
        <p:spPr>
          <a:xfrm>
            <a:off x="0" y="2690595"/>
            <a:ext cx="12192000" cy="4167403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4D381B1-320A-46B6-9AF9-B9AD8BCB6099}"/>
              </a:ext>
            </a:extLst>
          </p:cNvPr>
          <p:cNvSpPr txBox="1"/>
          <p:nvPr/>
        </p:nvSpPr>
        <p:spPr>
          <a:xfrm>
            <a:off x="504066" y="6152701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solidFill>
                  <a:schemeClr val="bg1"/>
                </a:solidFill>
              </a:rPr>
              <a:t>領土</a:t>
            </a: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98036CC1-D07A-4931-85A1-3885A11AACC5}"/>
              </a:ext>
            </a:extLst>
          </p:cNvPr>
          <p:cNvCxnSpPr>
            <a:cxnSpLocks/>
          </p:cNvCxnSpPr>
          <p:nvPr/>
        </p:nvCxnSpPr>
        <p:spPr>
          <a:xfrm>
            <a:off x="1318518" y="6384166"/>
            <a:ext cx="1080000" cy="0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E33BEDBB-8992-44DE-8AFC-43BCBCDB2454}"/>
              </a:ext>
            </a:extLst>
          </p:cNvPr>
          <p:cNvCxnSpPr>
            <a:cxnSpLocks/>
          </p:cNvCxnSpPr>
          <p:nvPr/>
        </p:nvCxnSpPr>
        <p:spPr>
          <a:xfrm>
            <a:off x="0" y="6384166"/>
            <a:ext cx="5588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723EF58-E4DA-407A-9B2E-9EC1D63A74B8}"/>
              </a:ext>
            </a:extLst>
          </p:cNvPr>
          <p:cNvSpPr txBox="1"/>
          <p:nvPr/>
        </p:nvSpPr>
        <p:spPr>
          <a:xfrm>
            <a:off x="1420428" y="1155094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領空</a:t>
            </a: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E73D37DD-7AD6-47D1-8649-3E521E6EA535}"/>
              </a:ext>
            </a:extLst>
          </p:cNvPr>
          <p:cNvCxnSpPr>
            <a:cxnSpLocks/>
          </p:cNvCxnSpPr>
          <p:nvPr/>
        </p:nvCxnSpPr>
        <p:spPr>
          <a:xfrm>
            <a:off x="2152650" y="1347824"/>
            <a:ext cx="1465363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958A46BF-2A30-419E-8297-384C90A8077A}"/>
              </a:ext>
            </a:extLst>
          </p:cNvPr>
          <p:cNvCxnSpPr>
            <a:cxnSpLocks/>
          </p:cNvCxnSpPr>
          <p:nvPr/>
        </p:nvCxnSpPr>
        <p:spPr>
          <a:xfrm flipV="1">
            <a:off x="3618013" y="2537460"/>
            <a:ext cx="0" cy="20925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C33AB285-3335-461A-9EF3-B0AEB1FCDBAB}"/>
              </a:ext>
            </a:extLst>
          </p:cNvPr>
          <p:cNvCxnSpPr>
            <a:cxnSpLocks/>
          </p:cNvCxnSpPr>
          <p:nvPr/>
        </p:nvCxnSpPr>
        <p:spPr>
          <a:xfrm flipV="1">
            <a:off x="2421673" y="1846288"/>
            <a:ext cx="0" cy="50117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E90EDA75-2FDC-4B17-AC68-DB9A5403B885}"/>
              </a:ext>
            </a:extLst>
          </p:cNvPr>
          <p:cNvCxnSpPr>
            <a:cxnSpLocks/>
          </p:cNvCxnSpPr>
          <p:nvPr/>
        </p:nvCxnSpPr>
        <p:spPr>
          <a:xfrm flipV="1">
            <a:off x="4862613" y="2230934"/>
            <a:ext cx="0" cy="188387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4C752E17-10E8-42FE-A54E-035504394585}"/>
              </a:ext>
            </a:extLst>
          </p:cNvPr>
          <p:cNvCxnSpPr>
            <a:cxnSpLocks/>
          </p:cNvCxnSpPr>
          <p:nvPr/>
        </p:nvCxnSpPr>
        <p:spPr>
          <a:xfrm flipV="1">
            <a:off x="9185561" y="1695941"/>
            <a:ext cx="0" cy="516205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821B2569-126A-468A-85F1-C4508A2C6DCA}"/>
              </a:ext>
            </a:extLst>
          </p:cNvPr>
          <p:cNvCxnSpPr>
            <a:cxnSpLocks/>
          </p:cNvCxnSpPr>
          <p:nvPr/>
        </p:nvCxnSpPr>
        <p:spPr>
          <a:xfrm flipV="1">
            <a:off x="9919852" y="6384133"/>
            <a:ext cx="0" cy="473867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AA9D8CEC-BD01-4A9A-9F7E-2E4DE3FF41C6}"/>
              </a:ext>
            </a:extLst>
          </p:cNvPr>
          <p:cNvCxnSpPr>
            <a:cxnSpLocks/>
          </p:cNvCxnSpPr>
          <p:nvPr/>
        </p:nvCxnSpPr>
        <p:spPr>
          <a:xfrm>
            <a:off x="6579336" y="1960405"/>
            <a:ext cx="2606225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7E3DFA59-82F4-4DCE-BD66-3B101A0F7DA0}"/>
              </a:ext>
            </a:extLst>
          </p:cNvPr>
          <p:cNvCxnSpPr>
            <a:cxnSpLocks/>
          </p:cNvCxnSpPr>
          <p:nvPr/>
        </p:nvCxnSpPr>
        <p:spPr>
          <a:xfrm flipV="1">
            <a:off x="2177885" y="2685832"/>
            <a:ext cx="0" cy="40246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DE13E17B-E38F-4E0E-8711-37E5AD5362C4}"/>
              </a:ext>
            </a:extLst>
          </p:cNvPr>
          <p:cNvCxnSpPr>
            <a:cxnSpLocks/>
          </p:cNvCxnSpPr>
          <p:nvPr/>
        </p:nvCxnSpPr>
        <p:spPr>
          <a:xfrm flipV="1">
            <a:off x="2168359" y="3088295"/>
            <a:ext cx="0" cy="683109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F216C25D-752D-4E83-8BAC-8D8610428462}"/>
              </a:ext>
            </a:extLst>
          </p:cNvPr>
          <p:cNvSpPr txBox="1"/>
          <p:nvPr/>
        </p:nvSpPr>
        <p:spPr>
          <a:xfrm>
            <a:off x="1278098" y="3803395"/>
            <a:ext cx="12089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</a:rPr>
              <a:t>海岸線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8B967A0D-BAB6-4D30-B628-7A91E26D0C9F}"/>
              </a:ext>
            </a:extLst>
          </p:cNvPr>
          <p:cNvSpPr txBox="1"/>
          <p:nvPr/>
        </p:nvSpPr>
        <p:spPr>
          <a:xfrm>
            <a:off x="2662287" y="3392009"/>
            <a:ext cx="914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領海</a:t>
            </a:r>
            <a:endParaRPr kumimoji="1" lang="ja-JP" altLang="en-US" sz="2400" b="1" dirty="0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F1079D6D-278F-4FEA-AC3B-F3CE3D4B1C9B}"/>
              </a:ext>
            </a:extLst>
          </p:cNvPr>
          <p:cNvSpPr txBox="1"/>
          <p:nvPr/>
        </p:nvSpPr>
        <p:spPr>
          <a:xfrm>
            <a:off x="3857518" y="3258629"/>
            <a:ext cx="909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接続水域</a:t>
            </a:r>
            <a:endParaRPr kumimoji="1" lang="ja-JP" altLang="en-US" sz="2400" b="1" dirty="0"/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78870A86-CF4B-4CF8-BD05-3510884BF07B}"/>
              </a:ext>
            </a:extLst>
          </p:cNvPr>
          <p:cNvSpPr txBox="1"/>
          <p:nvPr/>
        </p:nvSpPr>
        <p:spPr>
          <a:xfrm>
            <a:off x="5372333" y="3097368"/>
            <a:ext cx="33846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/>
              <a:t>排他的経済水域</a:t>
            </a:r>
            <a:r>
              <a:rPr kumimoji="1" lang="en-US" altLang="ja-JP" sz="2400" b="1" dirty="0"/>
              <a:t>(EEZ)</a:t>
            </a:r>
            <a:endParaRPr kumimoji="1" lang="ja-JP" altLang="en-US" sz="2400" b="1" dirty="0"/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FA17E105-73C6-4A7B-9994-53CC77DDFBFD}"/>
              </a:ext>
            </a:extLst>
          </p:cNvPr>
          <p:cNvSpPr txBox="1"/>
          <p:nvPr/>
        </p:nvSpPr>
        <p:spPr>
          <a:xfrm>
            <a:off x="10379462" y="4010440"/>
            <a:ext cx="947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公海</a:t>
            </a:r>
            <a:endParaRPr kumimoji="1" lang="ja-JP" altLang="en-US" sz="2400" b="1" dirty="0"/>
          </a:p>
        </p:txBody>
      </p:sp>
      <p:cxnSp>
        <p:nvCxnSpPr>
          <p:cNvPr id="80" name="直線矢印コネクタ 79">
            <a:extLst>
              <a:ext uri="{FF2B5EF4-FFF2-40B4-BE49-F238E27FC236}">
                <a16:creationId xmlns:a16="http://schemas.microsoft.com/office/drawing/2014/main" id="{7865E332-7462-4765-9B4D-64BBFE59A878}"/>
              </a:ext>
            </a:extLst>
          </p:cNvPr>
          <p:cNvCxnSpPr>
            <a:cxnSpLocks/>
          </p:cNvCxnSpPr>
          <p:nvPr/>
        </p:nvCxnSpPr>
        <p:spPr>
          <a:xfrm flipH="1">
            <a:off x="2440562" y="1960405"/>
            <a:ext cx="2677647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F9857D47-0212-47D2-9929-1FD722CE20F8}"/>
              </a:ext>
            </a:extLst>
          </p:cNvPr>
          <p:cNvSpPr txBox="1"/>
          <p:nvPr/>
        </p:nvSpPr>
        <p:spPr>
          <a:xfrm>
            <a:off x="5720827" y="5823771"/>
            <a:ext cx="1404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solidFill>
                  <a:schemeClr val="bg1"/>
                </a:solidFill>
              </a:rPr>
              <a:t>大陸棚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472EDAFB-421F-4300-88EF-77D9459F4DE6}"/>
              </a:ext>
            </a:extLst>
          </p:cNvPr>
          <p:cNvSpPr txBox="1"/>
          <p:nvPr/>
        </p:nvSpPr>
        <p:spPr>
          <a:xfrm>
            <a:off x="10444621" y="6314557"/>
            <a:ext cx="1404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solidFill>
                  <a:schemeClr val="bg1"/>
                </a:solidFill>
              </a:rPr>
              <a:t>深海底</a:t>
            </a:r>
            <a:endParaRPr kumimoji="1" lang="ja-JP" altLang="en-US" sz="2800" b="1" dirty="0">
              <a:solidFill>
                <a:schemeClr val="bg1"/>
              </a:solidFill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F2B2FBA8-ADAF-4C59-85FF-7898085AE6A5}"/>
              </a:ext>
            </a:extLst>
          </p:cNvPr>
          <p:cNvSpPr txBox="1"/>
          <p:nvPr/>
        </p:nvSpPr>
        <p:spPr>
          <a:xfrm>
            <a:off x="5130779" y="1769269"/>
            <a:ext cx="14942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200</a:t>
            </a:r>
            <a:r>
              <a:rPr lang="ja-JP" altLang="en-US" sz="2400" b="1" dirty="0"/>
              <a:t>海里</a:t>
            </a:r>
            <a:endParaRPr kumimoji="1" lang="ja-JP" altLang="en-US" sz="2400" b="1" dirty="0"/>
          </a:p>
        </p:txBody>
      </p:sp>
      <p:cxnSp>
        <p:nvCxnSpPr>
          <p:cNvPr id="96" name="直線矢印コネクタ 95">
            <a:extLst>
              <a:ext uri="{FF2B5EF4-FFF2-40B4-BE49-F238E27FC236}">
                <a16:creationId xmlns:a16="http://schemas.microsoft.com/office/drawing/2014/main" id="{863DC37F-FB98-4ADD-9117-5F4431C24B17}"/>
              </a:ext>
            </a:extLst>
          </p:cNvPr>
          <p:cNvCxnSpPr>
            <a:cxnSpLocks/>
          </p:cNvCxnSpPr>
          <p:nvPr/>
        </p:nvCxnSpPr>
        <p:spPr>
          <a:xfrm flipH="1">
            <a:off x="2421673" y="2334516"/>
            <a:ext cx="669270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854E61D4-4AA7-4504-8E2F-39D379FEA18B}"/>
              </a:ext>
            </a:extLst>
          </p:cNvPr>
          <p:cNvSpPr txBox="1"/>
          <p:nvPr/>
        </p:nvSpPr>
        <p:spPr>
          <a:xfrm>
            <a:off x="3070573" y="2115081"/>
            <a:ext cx="1437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24</a:t>
            </a:r>
            <a:r>
              <a:rPr lang="ja-JP" altLang="en-US" sz="2400" b="1" dirty="0"/>
              <a:t>海里</a:t>
            </a:r>
            <a:endParaRPr kumimoji="1" lang="ja-JP" altLang="en-US" sz="2400" b="1" dirty="0"/>
          </a:p>
        </p:txBody>
      </p:sp>
      <p:cxnSp>
        <p:nvCxnSpPr>
          <p:cNvPr id="103" name="直線コネクタ 102">
            <a:extLst>
              <a:ext uri="{FF2B5EF4-FFF2-40B4-BE49-F238E27FC236}">
                <a16:creationId xmlns:a16="http://schemas.microsoft.com/office/drawing/2014/main" id="{72902C30-2C29-446E-8BB1-CA1A247D5940}"/>
              </a:ext>
            </a:extLst>
          </p:cNvPr>
          <p:cNvCxnSpPr>
            <a:cxnSpLocks/>
          </p:cNvCxnSpPr>
          <p:nvPr/>
        </p:nvCxnSpPr>
        <p:spPr>
          <a:xfrm flipV="1">
            <a:off x="3618013" y="1243584"/>
            <a:ext cx="0" cy="88673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直線矢印コネクタ 109">
            <a:extLst>
              <a:ext uri="{FF2B5EF4-FFF2-40B4-BE49-F238E27FC236}">
                <a16:creationId xmlns:a16="http://schemas.microsoft.com/office/drawing/2014/main" id="{2253E911-7EB2-4468-AC9C-13CB5CA7632A}"/>
              </a:ext>
            </a:extLst>
          </p:cNvPr>
          <p:cNvCxnSpPr>
            <a:cxnSpLocks/>
          </p:cNvCxnSpPr>
          <p:nvPr/>
        </p:nvCxnSpPr>
        <p:spPr>
          <a:xfrm>
            <a:off x="4267200" y="2334516"/>
            <a:ext cx="595413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DFEE2A86-33EA-45E5-B694-A35B31696A42}"/>
              </a:ext>
            </a:extLst>
          </p:cNvPr>
          <p:cNvGrpSpPr/>
          <p:nvPr/>
        </p:nvGrpSpPr>
        <p:grpSpPr>
          <a:xfrm>
            <a:off x="2418868" y="2488898"/>
            <a:ext cx="1312639" cy="461665"/>
            <a:chOff x="2422527" y="2435560"/>
            <a:chExt cx="1091136" cy="461665"/>
          </a:xfrm>
        </p:grpSpPr>
        <p:cxnSp>
          <p:nvCxnSpPr>
            <p:cNvPr id="115" name="直線矢印コネクタ 114">
              <a:extLst>
                <a:ext uri="{FF2B5EF4-FFF2-40B4-BE49-F238E27FC236}">
                  <a16:creationId xmlns:a16="http://schemas.microsoft.com/office/drawing/2014/main" id="{28BC8B83-E658-477D-A776-4061895C6C30}"/>
                </a:ext>
              </a:extLst>
            </p:cNvPr>
            <p:cNvCxnSpPr>
              <a:cxnSpLocks/>
            </p:cNvCxnSpPr>
            <p:nvPr/>
          </p:nvCxnSpPr>
          <p:spPr>
            <a:xfrm>
              <a:off x="2981194" y="2859751"/>
              <a:ext cx="438129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6" name="直線矢印コネクタ 115">
              <a:extLst>
                <a:ext uri="{FF2B5EF4-FFF2-40B4-BE49-F238E27FC236}">
                  <a16:creationId xmlns:a16="http://schemas.microsoft.com/office/drawing/2014/main" id="{600D0D8B-E3A4-412C-B457-DDB1B26974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40562" y="2859751"/>
              <a:ext cx="636819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75997246-72EA-477C-870B-9EEFA3002C9D}"/>
                </a:ext>
              </a:extLst>
            </p:cNvPr>
            <p:cNvSpPr txBox="1"/>
            <p:nvPr/>
          </p:nvSpPr>
          <p:spPr>
            <a:xfrm>
              <a:off x="2422527" y="2435560"/>
              <a:ext cx="10911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b="1" dirty="0"/>
                <a:t>12</a:t>
              </a:r>
              <a:r>
                <a:rPr lang="ja-JP" altLang="en-US" sz="2400" b="1" dirty="0"/>
                <a:t>海里</a:t>
              </a:r>
              <a:endParaRPr kumimoji="1" lang="ja-JP" altLang="en-US" sz="2400" b="1" dirty="0"/>
            </a:p>
          </p:txBody>
        </p:sp>
      </p:grpSp>
      <p:cxnSp>
        <p:nvCxnSpPr>
          <p:cNvPr id="134" name="直線コネクタ 133">
            <a:extLst>
              <a:ext uri="{FF2B5EF4-FFF2-40B4-BE49-F238E27FC236}">
                <a16:creationId xmlns:a16="http://schemas.microsoft.com/office/drawing/2014/main" id="{B9E7AC15-62A6-4F08-BD6D-B71DB0C354D9}"/>
              </a:ext>
            </a:extLst>
          </p:cNvPr>
          <p:cNvCxnSpPr>
            <a:cxnSpLocks/>
          </p:cNvCxnSpPr>
          <p:nvPr/>
        </p:nvCxnSpPr>
        <p:spPr>
          <a:xfrm>
            <a:off x="9185561" y="4437299"/>
            <a:ext cx="3006439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線矢印コネクタ 135">
            <a:extLst>
              <a:ext uri="{FF2B5EF4-FFF2-40B4-BE49-F238E27FC236}">
                <a16:creationId xmlns:a16="http://schemas.microsoft.com/office/drawing/2014/main" id="{A47EDB21-6916-421B-ABEA-B007E3518768}"/>
              </a:ext>
            </a:extLst>
          </p:cNvPr>
          <p:cNvCxnSpPr>
            <a:cxnSpLocks/>
          </p:cNvCxnSpPr>
          <p:nvPr/>
        </p:nvCxnSpPr>
        <p:spPr>
          <a:xfrm flipH="1">
            <a:off x="3618013" y="4434051"/>
            <a:ext cx="5567549" cy="0"/>
          </a:xfrm>
          <a:prstGeom prst="straightConnector1">
            <a:avLst/>
          </a:prstGeom>
          <a:ln w="5715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9971127A-B3C2-42D0-B78E-601300A7FB68}"/>
              </a:ext>
            </a:extLst>
          </p:cNvPr>
          <p:cNvSpPr txBox="1"/>
          <p:nvPr/>
        </p:nvSpPr>
        <p:spPr>
          <a:xfrm>
            <a:off x="5155651" y="4509473"/>
            <a:ext cx="2969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（航行の自由など）</a:t>
            </a:r>
            <a:endParaRPr kumimoji="1" lang="ja-JP" altLang="en-US" sz="2400" b="1" dirty="0"/>
          </a:p>
        </p:txBody>
      </p: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9F59C04B-70C4-4C84-8300-47BC4038DC10}"/>
              </a:ext>
            </a:extLst>
          </p:cNvPr>
          <p:cNvGrpSpPr/>
          <p:nvPr/>
        </p:nvGrpSpPr>
        <p:grpSpPr>
          <a:xfrm>
            <a:off x="9181348" y="6489394"/>
            <a:ext cx="738504" cy="0"/>
            <a:chOff x="9181348" y="6925168"/>
            <a:chExt cx="738504" cy="0"/>
          </a:xfrm>
        </p:grpSpPr>
        <p:cxnSp>
          <p:nvCxnSpPr>
            <p:cNvPr id="142" name="直線矢印コネクタ 141">
              <a:extLst>
                <a:ext uri="{FF2B5EF4-FFF2-40B4-BE49-F238E27FC236}">
                  <a16:creationId xmlns:a16="http://schemas.microsoft.com/office/drawing/2014/main" id="{8DE8CA18-A606-4E73-AEEE-36ECDE2414D3}"/>
                </a:ext>
              </a:extLst>
            </p:cNvPr>
            <p:cNvCxnSpPr>
              <a:cxnSpLocks/>
            </p:cNvCxnSpPr>
            <p:nvPr/>
          </p:nvCxnSpPr>
          <p:spPr>
            <a:xfrm>
              <a:off x="9283033" y="6925168"/>
              <a:ext cx="636819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3" name="直線矢印コネクタ 142">
              <a:extLst>
                <a:ext uri="{FF2B5EF4-FFF2-40B4-BE49-F238E27FC236}">
                  <a16:creationId xmlns:a16="http://schemas.microsoft.com/office/drawing/2014/main" id="{EE7AF0DB-E10F-4FC2-B399-89039D70AFD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48" y="6925168"/>
              <a:ext cx="636819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46" name="直線コネクタ 145">
            <a:extLst>
              <a:ext uri="{FF2B5EF4-FFF2-40B4-BE49-F238E27FC236}">
                <a16:creationId xmlns:a16="http://schemas.microsoft.com/office/drawing/2014/main" id="{69993308-A87C-46F2-B474-659ED50530D8}"/>
              </a:ext>
            </a:extLst>
          </p:cNvPr>
          <p:cNvCxnSpPr>
            <a:cxnSpLocks/>
          </p:cNvCxnSpPr>
          <p:nvPr/>
        </p:nvCxnSpPr>
        <p:spPr>
          <a:xfrm flipV="1">
            <a:off x="9575957" y="5899151"/>
            <a:ext cx="0" cy="60413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71104981-4775-42AB-B51C-C36F8E74D044}"/>
              </a:ext>
            </a:extLst>
          </p:cNvPr>
          <p:cNvSpPr txBox="1"/>
          <p:nvPr/>
        </p:nvSpPr>
        <p:spPr>
          <a:xfrm>
            <a:off x="9353313" y="5179901"/>
            <a:ext cx="20827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大陸棚の</a:t>
            </a:r>
            <a:endParaRPr lang="en-US" altLang="ja-JP" sz="2400" b="1" dirty="0"/>
          </a:p>
          <a:p>
            <a:r>
              <a:rPr kumimoji="1" lang="ja-JP" altLang="en-US" sz="2400" b="1" dirty="0"/>
              <a:t>延長が可能</a:t>
            </a:r>
          </a:p>
        </p:txBody>
      </p: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71389A34-528A-4B25-BED9-2F3A7BE7E6DD}"/>
              </a:ext>
            </a:extLst>
          </p:cNvPr>
          <p:cNvCxnSpPr>
            <a:cxnSpLocks/>
          </p:cNvCxnSpPr>
          <p:nvPr/>
        </p:nvCxnSpPr>
        <p:spPr>
          <a:xfrm>
            <a:off x="0" y="1347824"/>
            <a:ext cx="145806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F1E31AD-D8D9-4A59-B1E1-0716BA4AC511}"/>
              </a:ext>
            </a:extLst>
          </p:cNvPr>
          <p:cNvSpPr txBox="1"/>
          <p:nvPr/>
        </p:nvSpPr>
        <p:spPr>
          <a:xfrm>
            <a:off x="44406" y="1534868"/>
            <a:ext cx="368933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700" b="1" dirty="0"/>
              <a:t>「領土」</a:t>
            </a:r>
            <a:r>
              <a:rPr kumimoji="1" lang="en-US" altLang="ja-JP" sz="1700" b="1" dirty="0"/>
              <a:t>+</a:t>
            </a:r>
            <a:r>
              <a:rPr kumimoji="1" lang="ja-JP" altLang="en-US" sz="1700" b="1" dirty="0"/>
              <a:t>「領海」の上空が領空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0B01277A-229B-4257-9480-8E81915099CC}"/>
              </a:ext>
            </a:extLst>
          </p:cNvPr>
          <p:cNvSpPr/>
          <p:nvPr/>
        </p:nvSpPr>
        <p:spPr>
          <a:xfrm>
            <a:off x="5114688" y="3468095"/>
            <a:ext cx="3660241" cy="860750"/>
          </a:xfrm>
          <a:prstGeom prst="roundRect">
            <a:avLst>
              <a:gd name="adj" fmla="val 8495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2B750B61-CF8A-458D-B2B3-34B2F395A046}"/>
              </a:ext>
            </a:extLst>
          </p:cNvPr>
          <p:cNvSpPr txBox="1"/>
          <p:nvPr/>
        </p:nvSpPr>
        <p:spPr>
          <a:xfrm>
            <a:off x="5114688" y="3501906"/>
            <a:ext cx="3680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/>
              <a:t>低潮線（</a:t>
            </a:r>
            <a:r>
              <a:rPr kumimoji="1" lang="ja-JP" altLang="en-US" sz="1600" b="1" dirty="0"/>
              <a:t>基線）からその外側</a:t>
            </a:r>
            <a:r>
              <a:rPr lang="en-US" altLang="ja-JP" sz="1600" b="1" dirty="0"/>
              <a:t>200</a:t>
            </a:r>
            <a:r>
              <a:rPr kumimoji="1" lang="ja-JP" altLang="en-US" sz="1600" b="1" dirty="0"/>
              <a:t>海里</a:t>
            </a:r>
            <a:endParaRPr kumimoji="1" lang="en-US" altLang="ja-JP" sz="1600" b="1" dirty="0"/>
          </a:p>
          <a:p>
            <a:r>
              <a:rPr kumimoji="1" lang="ja-JP" altLang="en-US" sz="1600" b="1" dirty="0"/>
              <a:t>の線までの海域（領海を除く）並びに</a:t>
            </a:r>
            <a:endParaRPr kumimoji="1" lang="en-US" altLang="ja-JP" sz="1600" b="1" dirty="0"/>
          </a:p>
          <a:p>
            <a:r>
              <a:rPr kumimoji="1" lang="ja-JP" altLang="en-US" sz="1600" b="1" dirty="0"/>
              <a:t>その海底及びその下</a:t>
            </a:r>
          </a:p>
        </p:txBody>
      </p:sp>
      <p:sp>
        <p:nvSpPr>
          <p:cNvPr id="61" name="タイトル 1">
            <a:extLst>
              <a:ext uri="{FF2B5EF4-FFF2-40B4-BE49-F238E27FC236}">
                <a16:creationId xmlns:a16="http://schemas.microsoft.com/office/drawing/2014/main" id="{140891A6-B127-44B7-93B9-44DAA9DE9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"/>
            <a:ext cx="11631168" cy="1104899"/>
          </a:xfrm>
        </p:spPr>
        <p:txBody>
          <a:bodyPr>
            <a:normAutofit/>
          </a:bodyPr>
          <a:lstStyle/>
          <a:p>
            <a:r>
              <a:rPr lang="ja-JP" altLang="en-US" dirty="0">
                <a:solidFill>
                  <a:srgbClr val="0B507E"/>
                </a:solidFill>
              </a:rPr>
              <a:t>領域とはどこまでを指すのだろう</a:t>
            </a:r>
            <a:endParaRPr kumimoji="1" lang="ja-JP" altLang="en-US" b="0" dirty="0">
              <a:solidFill>
                <a:srgbClr val="0B507E"/>
              </a:solidFill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13E8DFED-F05C-4746-A491-4992A5AA27FD}"/>
              </a:ext>
            </a:extLst>
          </p:cNvPr>
          <p:cNvGrpSpPr/>
          <p:nvPr/>
        </p:nvGrpSpPr>
        <p:grpSpPr>
          <a:xfrm>
            <a:off x="44505" y="4493658"/>
            <a:ext cx="2356687" cy="807346"/>
            <a:chOff x="142019" y="4823620"/>
            <a:chExt cx="2356687" cy="807346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A72A02EF-B094-45EA-B72E-56341451608C}"/>
                </a:ext>
              </a:extLst>
            </p:cNvPr>
            <p:cNvGrpSpPr/>
            <p:nvPr/>
          </p:nvGrpSpPr>
          <p:grpSpPr>
            <a:xfrm>
              <a:off x="142019" y="4823620"/>
              <a:ext cx="2245777" cy="807346"/>
              <a:chOff x="142019" y="4823620"/>
              <a:chExt cx="2245777" cy="807346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745CD58D-FE12-44D1-A177-278EF32E143B}"/>
                  </a:ext>
                </a:extLst>
              </p:cNvPr>
              <p:cNvGrpSpPr/>
              <p:nvPr/>
            </p:nvGrpSpPr>
            <p:grpSpPr>
              <a:xfrm>
                <a:off x="142019" y="4823620"/>
                <a:ext cx="2245777" cy="807346"/>
                <a:chOff x="906346" y="5177141"/>
                <a:chExt cx="2395974" cy="861341"/>
              </a:xfrm>
            </p:grpSpPr>
            <p:sp>
              <p:nvSpPr>
                <p:cNvPr id="73" name="四角形: 角を丸くする 72">
                  <a:extLst>
                    <a:ext uri="{FF2B5EF4-FFF2-40B4-BE49-F238E27FC236}">
                      <a16:creationId xmlns:a16="http://schemas.microsoft.com/office/drawing/2014/main" id="{3A2A59B1-A8CA-4C19-9DB3-84EB0CF8575A}"/>
                    </a:ext>
                  </a:extLst>
                </p:cNvPr>
                <p:cNvSpPr/>
                <p:nvPr/>
              </p:nvSpPr>
              <p:spPr>
                <a:xfrm>
                  <a:off x="906346" y="5177141"/>
                  <a:ext cx="2380503" cy="86134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>
                  <a:outerShdw dist="88900" dir="5400000" algn="ctr" rotWithShape="0">
                    <a:schemeClr val="tx1">
                      <a:alpha val="49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テキスト ボックス 73">
                  <a:extLst>
                    <a:ext uri="{FF2B5EF4-FFF2-40B4-BE49-F238E27FC236}">
                      <a16:creationId xmlns:a16="http://schemas.microsoft.com/office/drawing/2014/main" id="{C2A3BA30-1E41-4C2D-A4CD-AA3D470C3F1A}"/>
                    </a:ext>
                  </a:extLst>
                </p:cNvPr>
                <p:cNvSpPr txBox="1"/>
                <p:nvPr/>
              </p:nvSpPr>
              <p:spPr>
                <a:xfrm>
                  <a:off x="1049024" y="5300477"/>
                  <a:ext cx="2253296" cy="6895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ja-JP" altLang="en-US" sz="2000" b="1" dirty="0"/>
                    <a:t>　　　（</a:t>
                  </a:r>
                  <a:r>
                    <a:rPr kumimoji="1" lang="ja-JP" altLang="en-US" sz="2000" b="1" dirty="0"/>
                    <a:t>基線）</a:t>
                  </a:r>
                  <a:endParaRPr kumimoji="1" lang="en-US" altLang="ja-JP" sz="2000" b="1" dirty="0"/>
                </a:p>
                <a:p>
                  <a:r>
                    <a:rPr lang="ja-JP" altLang="en-US" sz="1600" dirty="0"/>
                    <a:t>潮が一番引いたとき</a:t>
                  </a:r>
                  <a:endParaRPr kumimoji="1" lang="ja-JP" altLang="en-US" sz="1600" dirty="0"/>
                </a:p>
              </p:txBody>
            </p:sp>
          </p:grpSp>
          <p:sp>
            <p:nvSpPr>
              <p:cNvPr id="67" name="テキスト ボックス 66">
                <a:extLst>
                  <a:ext uri="{FF2B5EF4-FFF2-40B4-BE49-F238E27FC236}">
                    <a16:creationId xmlns:a16="http://schemas.microsoft.com/office/drawing/2014/main" id="{C901CFF4-A3EE-491B-B608-C1405A9237D1}"/>
                  </a:ext>
                </a:extLst>
              </p:cNvPr>
              <p:cNvSpPr txBox="1"/>
              <p:nvPr/>
            </p:nvSpPr>
            <p:spPr>
              <a:xfrm>
                <a:off x="221214" y="4893813"/>
                <a:ext cx="11787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2400" b="1" dirty="0">
                    <a:solidFill>
                      <a:srgbClr val="000000"/>
                    </a:solidFill>
                  </a:rPr>
                  <a:t>低潮線</a:t>
                </a:r>
                <a:endParaRPr kumimoji="1" lang="ja-JP" altLang="en-US" sz="2400" b="1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5" name="二等辺三角形 74">
              <a:extLst>
                <a:ext uri="{FF2B5EF4-FFF2-40B4-BE49-F238E27FC236}">
                  <a16:creationId xmlns:a16="http://schemas.microsoft.com/office/drawing/2014/main" id="{4C6098C6-730F-45D0-B21B-78D8A537A51F}"/>
                </a:ext>
              </a:extLst>
            </p:cNvPr>
            <p:cNvSpPr/>
            <p:nvPr/>
          </p:nvSpPr>
          <p:spPr>
            <a:xfrm rot="5400000">
              <a:off x="2257390" y="5100660"/>
              <a:ext cx="259192" cy="223441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32191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455847-E12B-4B7C-BE35-061F95DD77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6600" dirty="0"/>
              <a:t>日本の領域と領土</a:t>
            </a:r>
            <a:endParaRPr kumimoji="1" lang="ja-JP" altLang="en-US" sz="6600" dirty="0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B5935968-A3BD-4B59-ADA9-0E7705E11D14}"/>
              </a:ext>
            </a:extLst>
          </p:cNvPr>
          <p:cNvSpPr/>
          <p:nvPr/>
        </p:nvSpPr>
        <p:spPr>
          <a:xfrm>
            <a:off x="10107704" y="699800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A0A8F434-C7BE-449A-A1BD-320A604EA2EC}"/>
              </a:ext>
            </a:extLst>
          </p:cNvPr>
          <p:cNvSpPr/>
          <p:nvPr/>
        </p:nvSpPr>
        <p:spPr>
          <a:xfrm>
            <a:off x="10371592" y="438256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4B943327-1522-4AE3-B43D-3A1B310367FA}"/>
              </a:ext>
            </a:extLst>
          </p:cNvPr>
          <p:cNvSpPr/>
          <p:nvPr/>
        </p:nvSpPr>
        <p:spPr>
          <a:xfrm>
            <a:off x="9612404" y="123964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69F92162-3BB3-4E64-8FB0-5ED65421C5D4}"/>
              </a:ext>
            </a:extLst>
          </p:cNvPr>
          <p:cNvSpPr/>
          <p:nvPr/>
        </p:nvSpPr>
        <p:spPr>
          <a:xfrm>
            <a:off x="9612404" y="177552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9B40D5B5-656E-4FD8-8BC0-AE9E6D02659A}"/>
              </a:ext>
            </a:extLst>
          </p:cNvPr>
          <p:cNvSpPr/>
          <p:nvPr/>
        </p:nvSpPr>
        <p:spPr>
          <a:xfrm>
            <a:off x="9858943" y="1501187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085B14D3-0109-467B-9FC1-FC4FE6C2120E}"/>
              </a:ext>
            </a:extLst>
          </p:cNvPr>
          <p:cNvSpPr/>
          <p:nvPr/>
        </p:nvSpPr>
        <p:spPr>
          <a:xfrm>
            <a:off x="9612404" y="96451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AB164703-58A2-453B-B12F-17137F5060D1}"/>
              </a:ext>
            </a:extLst>
          </p:cNvPr>
          <p:cNvSpPr/>
          <p:nvPr/>
        </p:nvSpPr>
        <p:spPr>
          <a:xfrm>
            <a:off x="9858942" y="96451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00CE939D-C292-41C5-A4A7-A751F73E0CC2}"/>
              </a:ext>
            </a:extLst>
          </p:cNvPr>
          <p:cNvSpPr/>
          <p:nvPr/>
        </p:nvSpPr>
        <p:spPr>
          <a:xfrm>
            <a:off x="10618244" y="438256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89F438E6-7CDA-413D-ADF1-371E0E8CF0C4}"/>
              </a:ext>
            </a:extLst>
          </p:cNvPr>
          <p:cNvSpPr/>
          <p:nvPr/>
        </p:nvSpPr>
        <p:spPr>
          <a:xfrm>
            <a:off x="10371592" y="699799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997644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D4409554-0B50-4A8A-9426-D741EBCFF7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047" t="11033" b="18367"/>
          <a:stretch/>
        </p:blipFill>
        <p:spPr>
          <a:xfrm>
            <a:off x="522514" y="0"/>
            <a:ext cx="9129486" cy="6858000"/>
          </a:xfrm>
          <a:prstGeom prst="rect">
            <a:avLst/>
          </a:prstGeom>
        </p:spPr>
      </p:pic>
      <p:pic>
        <p:nvPicPr>
          <p:cNvPr id="7" name="図 6" descr="背景パターン&#10;&#10;自動的に生成された説明">
            <a:extLst>
              <a:ext uri="{FF2B5EF4-FFF2-40B4-BE49-F238E27FC236}">
                <a16:creationId xmlns:a16="http://schemas.microsoft.com/office/drawing/2014/main" id="{907B6EEF-10B3-B275-CAB7-DF4F36FC8CF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889"/>
          <a:stretch/>
        </p:blipFill>
        <p:spPr>
          <a:xfrm>
            <a:off x="0" y="0"/>
            <a:ext cx="12191997" cy="1104899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A300CEF-3358-C11E-C5C5-8A483E4CC35F}"/>
              </a:ext>
            </a:extLst>
          </p:cNvPr>
          <p:cNvSpPr/>
          <p:nvPr/>
        </p:nvSpPr>
        <p:spPr>
          <a:xfrm>
            <a:off x="0" y="0"/>
            <a:ext cx="12192000" cy="11049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791E0C8-3EB7-4BFF-90DB-EB29797FC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"/>
            <a:ext cx="12191999" cy="1104899"/>
          </a:xfrm>
        </p:spPr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B507E"/>
                </a:solidFill>
              </a:rPr>
              <a:t>白地図に日本の東西南北の端を引いてみよう</a:t>
            </a:r>
            <a:endParaRPr kumimoji="1" lang="ja-JP" altLang="en-US" b="0" dirty="0">
              <a:solidFill>
                <a:srgbClr val="0B50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358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D4409554-0B50-4A8A-9426-D741EBCFF7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047" t="11033" b="18367"/>
          <a:stretch/>
        </p:blipFill>
        <p:spPr>
          <a:xfrm>
            <a:off x="522514" y="0"/>
            <a:ext cx="9129486" cy="6858000"/>
          </a:xfrm>
          <a:prstGeom prst="rect">
            <a:avLst/>
          </a:prstGeom>
        </p:spPr>
      </p:pic>
      <p:pic>
        <p:nvPicPr>
          <p:cNvPr id="9" name="図 8" descr="背景パターン&#10;&#10;自動的に生成された説明">
            <a:extLst>
              <a:ext uri="{FF2B5EF4-FFF2-40B4-BE49-F238E27FC236}">
                <a16:creationId xmlns:a16="http://schemas.microsoft.com/office/drawing/2014/main" id="{2CE24D8A-B4E2-646E-24CE-9A041247485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889"/>
          <a:stretch/>
        </p:blipFill>
        <p:spPr>
          <a:xfrm>
            <a:off x="0" y="0"/>
            <a:ext cx="12191997" cy="1104899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55137C2-3162-951C-3554-3C84A3BA4907}"/>
              </a:ext>
            </a:extLst>
          </p:cNvPr>
          <p:cNvSpPr/>
          <p:nvPr/>
        </p:nvSpPr>
        <p:spPr>
          <a:xfrm>
            <a:off x="0" y="0"/>
            <a:ext cx="12192000" cy="11049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791E0C8-3EB7-4BFF-90DB-EB29797FC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"/>
            <a:ext cx="12191999" cy="1104899"/>
          </a:xfrm>
        </p:spPr>
        <p:txBody>
          <a:bodyPr>
            <a:normAutofit/>
          </a:bodyPr>
          <a:lstStyle/>
          <a:p>
            <a:r>
              <a:rPr lang="ja-JP" altLang="en-US" dirty="0">
                <a:solidFill>
                  <a:srgbClr val="0B507E"/>
                </a:solidFill>
              </a:rPr>
              <a:t>日本の東西南北の端を確認してみよう</a:t>
            </a:r>
            <a:endParaRPr kumimoji="1" lang="ja-JP" altLang="en-US" b="0" dirty="0">
              <a:solidFill>
                <a:srgbClr val="0B50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529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33429C3B-8869-4F5F-898D-92DBA9EC6E8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9ED9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46" name="グラフィックス 45">
            <a:extLst>
              <a:ext uri="{FF2B5EF4-FFF2-40B4-BE49-F238E27FC236}">
                <a16:creationId xmlns:a16="http://schemas.microsoft.com/office/drawing/2014/main" id="{50E68106-FFE7-4BCB-8A60-CAB52FBB676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540" t="8546" b="23052"/>
          <a:stretch/>
        </p:blipFill>
        <p:spPr>
          <a:xfrm>
            <a:off x="0" y="-1"/>
            <a:ext cx="9519752" cy="6858001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alpha val="30000"/>
              </a:schemeClr>
            </a:outerShdw>
          </a:effectLst>
        </p:spPr>
      </p:pic>
      <p:pic>
        <p:nvPicPr>
          <p:cNvPr id="56" name="図 55" descr="背景パターン&#10;&#10;自動的に生成された説明">
            <a:extLst>
              <a:ext uri="{FF2B5EF4-FFF2-40B4-BE49-F238E27FC236}">
                <a16:creationId xmlns:a16="http://schemas.microsoft.com/office/drawing/2014/main" id="{CAEDFD8C-528E-388F-1762-D8A332BF1A6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889"/>
          <a:stretch/>
        </p:blipFill>
        <p:spPr>
          <a:xfrm>
            <a:off x="0" y="0"/>
            <a:ext cx="12191997" cy="1104899"/>
          </a:xfrm>
          <a:prstGeom prst="rect">
            <a:avLst/>
          </a:prstGeom>
        </p:spPr>
      </p:pic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DA7C786-40A7-EA92-1C0B-E6CFB8F5D1EC}"/>
              </a:ext>
            </a:extLst>
          </p:cNvPr>
          <p:cNvSpPr/>
          <p:nvPr/>
        </p:nvSpPr>
        <p:spPr>
          <a:xfrm>
            <a:off x="0" y="0"/>
            <a:ext cx="12192000" cy="11049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43EF904-C6FB-4D6C-BF78-FE18C39BA485}"/>
              </a:ext>
            </a:extLst>
          </p:cNvPr>
          <p:cNvSpPr txBox="1"/>
          <p:nvPr/>
        </p:nvSpPr>
        <p:spPr>
          <a:xfrm>
            <a:off x="6276599" y="4082853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八丈島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2EAE544F-313F-4805-8BED-7D3669F877CC}"/>
              </a:ext>
            </a:extLst>
          </p:cNvPr>
          <p:cNvSpPr txBox="1"/>
          <p:nvPr/>
        </p:nvSpPr>
        <p:spPr>
          <a:xfrm>
            <a:off x="5935410" y="4785651"/>
            <a:ext cx="922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小笠原</a:t>
            </a:r>
            <a:endParaRPr kumimoji="1" lang="en-US" altLang="ja-JP" sz="1200" dirty="0"/>
          </a:p>
          <a:p>
            <a:r>
              <a:rPr kumimoji="1" lang="ja-JP" altLang="en-US" sz="1200" dirty="0"/>
              <a:t>群島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1E4866E-DDA2-4769-A8A6-4621B1CE20ED}"/>
              </a:ext>
            </a:extLst>
          </p:cNvPr>
          <p:cNvSpPr txBox="1"/>
          <p:nvPr/>
        </p:nvSpPr>
        <p:spPr>
          <a:xfrm>
            <a:off x="6083128" y="5657486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南硫黄島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D76E2A7D-03CE-4DD3-9A96-E96CD003CA39}"/>
              </a:ext>
            </a:extLst>
          </p:cNvPr>
          <p:cNvSpPr txBox="1"/>
          <p:nvPr/>
        </p:nvSpPr>
        <p:spPr>
          <a:xfrm>
            <a:off x="3439289" y="5006893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尖閣諸島</a:t>
            </a:r>
            <a:endParaRPr kumimoji="1" lang="ja-JP" altLang="en-US" sz="1200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1E1BC7-10CE-4017-935A-15ABDF9B764A}"/>
              </a:ext>
            </a:extLst>
          </p:cNvPr>
          <p:cNvSpPr txBox="1"/>
          <p:nvPr/>
        </p:nvSpPr>
        <p:spPr>
          <a:xfrm>
            <a:off x="5023896" y="3051071"/>
            <a:ext cx="717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竹島</a:t>
            </a:r>
            <a:endParaRPr kumimoji="1" lang="ja-JP" altLang="en-US" sz="1200" dirty="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95B30B62-1591-4C57-B28E-9A2CE3ACE5E9}"/>
              </a:ext>
            </a:extLst>
          </p:cNvPr>
          <p:cNvSpPr txBox="1"/>
          <p:nvPr/>
        </p:nvSpPr>
        <p:spPr>
          <a:xfrm>
            <a:off x="3337593" y="3744541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東シナ海</a:t>
            </a:r>
            <a:endParaRPr kumimoji="1" lang="ja-JP" altLang="en-US" sz="1200" dirty="0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CDB3670C-ABCA-49C2-BAAB-8EF3AB634B1E}"/>
              </a:ext>
            </a:extLst>
          </p:cNvPr>
          <p:cNvSpPr txBox="1"/>
          <p:nvPr/>
        </p:nvSpPr>
        <p:spPr>
          <a:xfrm>
            <a:off x="4785133" y="2451064"/>
            <a:ext cx="717768" cy="28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日本海</a:t>
            </a:r>
            <a:endParaRPr kumimoji="1" lang="ja-JP" altLang="en-US" sz="1200" dirty="0"/>
          </a:p>
        </p:txBody>
      </p:sp>
      <p:cxnSp>
        <p:nvCxnSpPr>
          <p:cNvPr id="129" name="直線コネクタ 128">
            <a:extLst>
              <a:ext uri="{FF2B5EF4-FFF2-40B4-BE49-F238E27FC236}">
                <a16:creationId xmlns:a16="http://schemas.microsoft.com/office/drawing/2014/main" id="{0A7C4D60-54F3-4A50-ADF9-80B636C4C4F0}"/>
              </a:ext>
            </a:extLst>
          </p:cNvPr>
          <p:cNvCxnSpPr>
            <a:cxnSpLocks/>
          </p:cNvCxnSpPr>
          <p:nvPr/>
        </p:nvCxnSpPr>
        <p:spPr>
          <a:xfrm flipV="1">
            <a:off x="8473261" y="4327446"/>
            <a:ext cx="1861344" cy="1164395"/>
          </a:xfrm>
          <a:prstGeom prst="line">
            <a:avLst/>
          </a:prstGeom>
          <a:ln w="57150" cap="rnd">
            <a:solidFill>
              <a:srgbClr val="1F4E79"/>
            </a:solidFill>
            <a:round/>
            <a:headEnd type="triangle" w="med" len="med"/>
            <a:tailEnd type="none" w="med" len="med"/>
          </a:ln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コネクタ 132">
            <a:extLst>
              <a:ext uri="{FF2B5EF4-FFF2-40B4-BE49-F238E27FC236}">
                <a16:creationId xmlns:a16="http://schemas.microsoft.com/office/drawing/2014/main" id="{4BB5CF8D-75FE-42AA-A3E4-8FF273989057}"/>
              </a:ext>
            </a:extLst>
          </p:cNvPr>
          <p:cNvCxnSpPr>
            <a:cxnSpLocks/>
          </p:cNvCxnSpPr>
          <p:nvPr/>
        </p:nvCxnSpPr>
        <p:spPr>
          <a:xfrm flipV="1">
            <a:off x="5795783" y="6197886"/>
            <a:ext cx="4250425" cy="17880"/>
          </a:xfrm>
          <a:prstGeom prst="line">
            <a:avLst/>
          </a:prstGeom>
          <a:ln w="57150" cap="rnd">
            <a:solidFill>
              <a:srgbClr val="1F4E79"/>
            </a:solidFill>
            <a:round/>
            <a:headEnd type="triangle" w="med" len="med"/>
            <a:tailEnd type="none" w="med" len="med"/>
          </a:ln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B2BDF436-1579-43C2-BF5C-5C7ED7BBC515}"/>
              </a:ext>
            </a:extLst>
          </p:cNvPr>
          <p:cNvSpPr txBox="1"/>
          <p:nvPr/>
        </p:nvSpPr>
        <p:spPr>
          <a:xfrm>
            <a:off x="5334396" y="6318465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沖ノ鳥島</a:t>
            </a:r>
          </a:p>
        </p:txBody>
      </p: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3E38BFBA-5411-47AA-9DCF-CC1CA48FA4CE}"/>
              </a:ext>
            </a:extLst>
          </p:cNvPr>
          <p:cNvSpPr txBox="1"/>
          <p:nvPr/>
        </p:nvSpPr>
        <p:spPr>
          <a:xfrm>
            <a:off x="8103362" y="5716663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南鳥島</a:t>
            </a: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5DD91191-6FD5-411F-915B-447996C3F062}"/>
              </a:ext>
            </a:extLst>
          </p:cNvPr>
          <p:cNvSpPr txBox="1"/>
          <p:nvPr/>
        </p:nvSpPr>
        <p:spPr>
          <a:xfrm>
            <a:off x="3420618" y="5790604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与那国島</a:t>
            </a:r>
          </a:p>
        </p:txBody>
      </p:sp>
      <p:cxnSp>
        <p:nvCxnSpPr>
          <p:cNvPr id="154" name="直線コネクタ 153">
            <a:extLst>
              <a:ext uri="{FF2B5EF4-FFF2-40B4-BE49-F238E27FC236}">
                <a16:creationId xmlns:a16="http://schemas.microsoft.com/office/drawing/2014/main" id="{60359537-3891-49CE-B457-B710ABDAA3C5}"/>
              </a:ext>
            </a:extLst>
          </p:cNvPr>
          <p:cNvCxnSpPr>
            <a:cxnSpLocks/>
          </p:cNvCxnSpPr>
          <p:nvPr/>
        </p:nvCxnSpPr>
        <p:spPr>
          <a:xfrm flipH="1">
            <a:off x="3609213" y="5575515"/>
            <a:ext cx="119063" cy="24902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D0BEF498-0161-4F4C-BB27-CDE4FF861F4C}"/>
              </a:ext>
            </a:extLst>
          </p:cNvPr>
          <p:cNvSpPr txBox="1"/>
          <p:nvPr/>
        </p:nvSpPr>
        <p:spPr>
          <a:xfrm>
            <a:off x="7157821" y="1352742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択捉島</a:t>
            </a:r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A3C1A248-C221-47D7-8C59-AD0831154316}"/>
              </a:ext>
            </a:extLst>
          </p:cNvPr>
          <p:cNvSpPr txBox="1"/>
          <p:nvPr/>
        </p:nvSpPr>
        <p:spPr>
          <a:xfrm>
            <a:off x="4604797" y="5665171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沖大東島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52D16BD5-CA32-48D9-90A1-F84E46ED8EAF}"/>
              </a:ext>
            </a:extLst>
          </p:cNvPr>
          <p:cNvSpPr txBox="1"/>
          <p:nvPr/>
        </p:nvSpPr>
        <p:spPr>
          <a:xfrm>
            <a:off x="7347733" y="3309046"/>
            <a:ext cx="922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太平洋</a:t>
            </a:r>
            <a:endParaRPr kumimoji="1" lang="ja-JP" altLang="en-US" sz="1200" dirty="0"/>
          </a:p>
        </p:txBody>
      </p:sp>
      <p:sp>
        <p:nvSpPr>
          <p:cNvPr id="57" name="タイトル 1">
            <a:extLst>
              <a:ext uri="{FF2B5EF4-FFF2-40B4-BE49-F238E27FC236}">
                <a16:creationId xmlns:a16="http://schemas.microsoft.com/office/drawing/2014/main" id="{59AE5AF1-AA42-4D77-86B0-8DDAF44FA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1900" y="-9586"/>
            <a:ext cx="12250056" cy="1104899"/>
          </a:xfrm>
        </p:spPr>
        <p:txBody>
          <a:bodyPr>
            <a:normAutofit/>
          </a:bodyPr>
          <a:lstStyle/>
          <a:p>
            <a:r>
              <a:rPr lang="ja-JP" altLang="en-US" dirty="0">
                <a:solidFill>
                  <a:srgbClr val="0B507E"/>
                </a:solidFill>
              </a:rPr>
              <a:t>日本の東西南北の端を確認してみよう</a:t>
            </a:r>
            <a:endParaRPr kumimoji="1" lang="ja-JP" altLang="en-US" dirty="0">
              <a:solidFill>
                <a:srgbClr val="0B507E"/>
              </a:solidFill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8D59CC81-144E-4226-AE49-CE362A0658E3}"/>
              </a:ext>
            </a:extLst>
          </p:cNvPr>
          <p:cNvGrpSpPr/>
          <p:nvPr/>
        </p:nvGrpSpPr>
        <p:grpSpPr>
          <a:xfrm>
            <a:off x="9919173" y="4042969"/>
            <a:ext cx="1979513" cy="1776150"/>
            <a:chOff x="9919173" y="4042969"/>
            <a:chExt cx="1979513" cy="1776150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372B77EC-A199-417F-96D6-D5E6E1F79267}"/>
                </a:ext>
              </a:extLst>
            </p:cNvPr>
            <p:cNvGrpSpPr/>
            <p:nvPr/>
          </p:nvGrpSpPr>
          <p:grpSpPr>
            <a:xfrm>
              <a:off x="9919173" y="4042969"/>
              <a:ext cx="1884344" cy="1352638"/>
              <a:chOff x="9332684" y="4860363"/>
              <a:chExt cx="2201061" cy="1579987"/>
            </a:xfrm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grpSpPr>
          <p:sp>
            <p:nvSpPr>
              <p:cNvPr id="88" name="四角形: 角を丸くする 87">
                <a:extLst>
                  <a:ext uri="{FF2B5EF4-FFF2-40B4-BE49-F238E27FC236}">
                    <a16:creationId xmlns:a16="http://schemas.microsoft.com/office/drawing/2014/main" id="{74160FB5-0CB1-4C8B-8ED2-60C522F6D642}"/>
                  </a:ext>
                </a:extLst>
              </p:cNvPr>
              <p:cNvSpPr/>
              <p:nvPr/>
            </p:nvSpPr>
            <p:spPr>
              <a:xfrm>
                <a:off x="9332684" y="4860363"/>
                <a:ext cx="2195769" cy="1579987"/>
              </a:xfrm>
              <a:prstGeom prst="roundRect">
                <a:avLst/>
              </a:prstGeom>
              <a:solidFill>
                <a:srgbClr val="1F4E79"/>
              </a:solidFill>
              <a:ln>
                <a:solidFill>
                  <a:srgbClr val="1F4E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テキスト ボックス 88">
                <a:extLst>
                  <a:ext uri="{FF2B5EF4-FFF2-40B4-BE49-F238E27FC236}">
                    <a16:creationId xmlns:a16="http://schemas.microsoft.com/office/drawing/2014/main" id="{95CEBC90-6F10-42B1-A5E9-044E96AED8C3}"/>
                  </a:ext>
                </a:extLst>
              </p:cNvPr>
              <p:cNvSpPr txBox="1"/>
              <p:nvPr/>
            </p:nvSpPr>
            <p:spPr>
              <a:xfrm>
                <a:off x="9332686" y="4999926"/>
                <a:ext cx="2201059" cy="539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2400" dirty="0">
                    <a:solidFill>
                      <a:schemeClr val="bg1"/>
                    </a:solidFill>
                  </a:rPr>
                  <a:t>最東端</a:t>
                </a:r>
                <a:endParaRPr kumimoji="1" lang="en-US" altLang="ja-JP" sz="2400" dirty="0">
                  <a:solidFill>
                    <a:schemeClr val="bg1"/>
                  </a:solidFill>
                </a:endParaRPr>
              </a:p>
            </p:txBody>
          </p:sp>
        </p:grpSp>
        <p:graphicFrame>
          <p:nvGraphicFramePr>
            <p:cNvPr id="6" name="オブジェクト 5">
              <a:extLst>
                <a:ext uri="{FF2B5EF4-FFF2-40B4-BE49-F238E27FC236}">
                  <a16:creationId xmlns:a16="http://schemas.microsoft.com/office/drawing/2014/main" id="{CC9F158F-2A2C-49C8-96EC-1EA7B6F74B2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06067735"/>
                </p:ext>
              </p:extLst>
            </p:nvPr>
          </p:nvGraphicFramePr>
          <p:xfrm>
            <a:off x="10041311" y="4445931"/>
            <a:ext cx="1857375" cy="1373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ocument" r:id="rId6" imgW="1856586" imgH="1373427" progId="Word.Document.12">
                    <p:embed/>
                  </p:oleObj>
                </mc:Choice>
                <mc:Fallback>
                  <p:oleObj name="Document" r:id="rId6" imgW="1856586" imgH="1373427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0041311" y="4445931"/>
                          <a:ext cx="1857375" cy="13731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8393BF7-873D-400C-80E3-F881EDDE2D3F}"/>
              </a:ext>
            </a:extLst>
          </p:cNvPr>
          <p:cNvGrpSpPr/>
          <p:nvPr/>
        </p:nvGrpSpPr>
        <p:grpSpPr>
          <a:xfrm>
            <a:off x="9728872" y="5501234"/>
            <a:ext cx="3408064" cy="1989053"/>
            <a:chOff x="9728872" y="5501234"/>
            <a:chExt cx="3408064" cy="1989053"/>
          </a:xfrm>
        </p:grpSpPr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F21B6C99-CC75-4B22-82E8-5111E53C03F6}"/>
                </a:ext>
              </a:extLst>
            </p:cNvPr>
            <p:cNvGrpSpPr/>
            <p:nvPr/>
          </p:nvGrpSpPr>
          <p:grpSpPr>
            <a:xfrm>
              <a:off x="9728872" y="5501234"/>
              <a:ext cx="2085230" cy="1302132"/>
              <a:chOff x="9332686" y="4860363"/>
              <a:chExt cx="2201059" cy="1579988"/>
            </a:xfrm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grpSpPr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A5249DAD-2CC9-4264-826C-7E2F185BAED4}"/>
                  </a:ext>
                </a:extLst>
              </p:cNvPr>
              <p:cNvSpPr/>
              <p:nvPr/>
            </p:nvSpPr>
            <p:spPr>
              <a:xfrm>
                <a:off x="9332686" y="4860363"/>
                <a:ext cx="2195769" cy="1579988"/>
              </a:xfrm>
              <a:prstGeom prst="roundRect">
                <a:avLst/>
              </a:prstGeom>
              <a:solidFill>
                <a:srgbClr val="1F4E79"/>
              </a:solidFill>
              <a:ln>
                <a:solidFill>
                  <a:srgbClr val="1F4E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テキスト ボックス 65">
                <a:extLst>
                  <a:ext uri="{FF2B5EF4-FFF2-40B4-BE49-F238E27FC236}">
                    <a16:creationId xmlns:a16="http://schemas.microsoft.com/office/drawing/2014/main" id="{728A36CE-B594-45E6-9193-F7354BEE4E64}"/>
                  </a:ext>
                </a:extLst>
              </p:cNvPr>
              <p:cNvSpPr txBox="1"/>
              <p:nvPr/>
            </p:nvSpPr>
            <p:spPr>
              <a:xfrm>
                <a:off x="9332686" y="4974651"/>
                <a:ext cx="2201059" cy="5601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2400" dirty="0">
                    <a:solidFill>
                      <a:schemeClr val="bg1"/>
                    </a:solidFill>
                  </a:rPr>
                  <a:t>最南端</a:t>
                </a:r>
                <a:endParaRPr kumimoji="1" lang="en-US" altLang="ja-JP" sz="2400" dirty="0">
                  <a:solidFill>
                    <a:schemeClr val="bg1"/>
                  </a:solidFill>
                </a:endParaRPr>
              </a:p>
            </p:txBody>
          </p:sp>
        </p:grpSp>
        <p:graphicFrame>
          <p:nvGraphicFramePr>
            <p:cNvPr id="7" name="オブジェクト 6">
              <a:extLst>
                <a:ext uri="{FF2B5EF4-FFF2-40B4-BE49-F238E27FC236}">
                  <a16:creationId xmlns:a16="http://schemas.microsoft.com/office/drawing/2014/main" id="{5B2F97AB-6880-4BAA-BEF3-C6D8671933B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65621583"/>
                </p:ext>
              </p:extLst>
            </p:nvPr>
          </p:nvGraphicFramePr>
          <p:xfrm>
            <a:off x="9871448" y="5855162"/>
            <a:ext cx="3265488" cy="1635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ocument" r:id="rId8" imgW="3265505" imgH="1635204" progId="Word.Document.12">
                    <p:embed/>
                  </p:oleObj>
                </mc:Choice>
                <mc:Fallback>
                  <p:oleObj name="Document" r:id="rId8" imgW="3265505" imgH="1635204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9871448" y="5855162"/>
                          <a:ext cx="3265488" cy="16351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279977C3-2B1A-4C1B-B6B3-6CBEFB5C3BC3}"/>
              </a:ext>
            </a:extLst>
          </p:cNvPr>
          <p:cNvCxnSpPr>
            <a:cxnSpLocks/>
          </p:cNvCxnSpPr>
          <p:nvPr/>
        </p:nvCxnSpPr>
        <p:spPr>
          <a:xfrm>
            <a:off x="7536659" y="1764664"/>
            <a:ext cx="1478310" cy="481782"/>
          </a:xfrm>
          <a:prstGeom prst="line">
            <a:avLst/>
          </a:prstGeom>
          <a:ln w="57150" cap="rnd">
            <a:solidFill>
              <a:srgbClr val="1F4E79"/>
            </a:solidFill>
            <a:round/>
            <a:headEnd type="triangle" w="med" len="med"/>
            <a:tailEnd type="none" w="med" len="med"/>
          </a:ln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5A95B53-056C-4545-A58C-333363A8A90A}"/>
              </a:ext>
            </a:extLst>
          </p:cNvPr>
          <p:cNvGrpSpPr/>
          <p:nvPr/>
        </p:nvGrpSpPr>
        <p:grpSpPr>
          <a:xfrm>
            <a:off x="8713528" y="1485570"/>
            <a:ext cx="2960133" cy="1673209"/>
            <a:chOff x="8713528" y="1485570"/>
            <a:chExt cx="2960133" cy="1673209"/>
          </a:xfrm>
        </p:grpSpPr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798B55AD-491A-4B81-BBD2-B153BABE42C0}"/>
                </a:ext>
              </a:extLst>
            </p:cNvPr>
            <p:cNvGrpSpPr/>
            <p:nvPr/>
          </p:nvGrpSpPr>
          <p:grpSpPr>
            <a:xfrm>
              <a:off x="8713528" y="1485570"/>
              <a:ext cx="1884344" cy="1352638"/>
              <a:chOff x="9332684" y="4860363"/>
              <a:chExt cx="2201061" cy="1579987"/>
            </a:xfrm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grpSpPr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A84B22FF-1652-41AB-81A3-3EF46B245114}"/>
                  </a:ext>
                </a:extLst>
              </p:cNvPr>
              <p:cNvSpPr/>
              <p:nvPr/>
            </p:nvSpPr>
            <p:spPr>
              <a:xfrm>
                <a:off x="9332684" y="4860363"/>
                <a:ext cx="2195769" cy="1579987"/>
              </a:xfrm>
              <a:prstGeom prst="roundRect">
                <a:avLst/>
              </a:prstGeom>
              <a:solidFill>
                <a:srgbClr val="1F4E79"/>
              </a:solidFill>
              <a:ln>
                <a:solidFill>
                  <a:srgbClr val="1F4E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テキスト ボックス 91">
                <a:extLst>
                  <a:ext uri="{FF2B5EF4-FFF2-40B4-BE49-F238E27FC236}">
                    <a16:creationId xmlns:a16="http://schemas.microsoft.com/office/drawing/2014/main" id="{057E288C-8144-4C06-8AD5-F8913ACA5CE9}"/>
                  </a:ext>
                </a:extLst>
              </p:cNvPr>
              <p:cNvSpPr txBox="1"/>
              <p:nvPr/>
            </p:nvSpPr>
            <p:spPr>
              <a:xfrm>
                <a:off x="9332686" y="5014761"/>
                <a:ext cx="2201059" cy="539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2400" dirty="0">
                    <a:solidFill>
                      <a:schemeClr val="bg1"/>
                    </a:solidFill>
                  </a:rPr>
                  <a:t>最北端</a:t>
                </a:r>
                <a:endParaRPr kumimoji="1" lang="en-US" altLang="ja-JP" sz="2400" dirty="0">
                  <a:solidFill>
                    <a:schemeClr val="bg1"/>
                  </a:solidFill>
                </a:endParaRPr>
              </a:p>
            </p:txBody>
          </p:sp>
        </p:grpSp>
        <p:graphicFrame>
          <p:nvGraphicFramePr>
            <p:cNvPr id="5" name="オブジェクト 4">
              <a:extLst>
                <a:ext uri="{FF2B5EF4-FFF2-40B4-BE49-F238E27FC236}">
                  <a16:creationId xmlns:a16="http://schemas.microsoft.com/office/drawing/2014/main" id="{D1B86402-CE8E-4753-B6CD-2128A410CFA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37830029"/>
                </p:ext>
              </p:extLst>
            </p:nvPr>
          </p:nvGraphicFramePr>
          <p:xfrm>
            <a:off x="8995548" y="1877666"/>
            <a:ext cx="2678113" cy="1281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ocument" r:id="rId10" imgW="2677757" imgH="1280759" progId="Word.Document.12">
                    <p:embed/>
                  </p:oleObj>
                </mc:Choice>
                <mc:Fallback>
                  <p:oleObj name="Document" r:id="rId10" imgW="2677757" imgH="1280759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8995548" y="1877666"/>
                          <a:ext cx="2678113" cy="12811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F766A7ED-7532-4D36-95B2-4CD56D7C69F1}"/>
              </a:ext>
            </a:extLst>
          </p:cNvPr>
          <p:cNvGrpSpPr/>
          <p:nvPr/>
        </p:nvGrpSpPr>
        <p:grpSpPr>
          <a:xfrm>
            <a:off x="1043535" y="4164837"/>
            <a:ext cx="2640291" cy="1685101"/>
            <a:chOff x="1043535" y="4164837"/>
            <a:chExt cx="2640291" cy="1685101"/>
          </a:xfrm>
        </p:grpSpPr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C169B1D7-6F7D-483C-99FC-64825407A8F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14886" y="4819886"/>
              <a:ext cx="1321708" cy="697355"/>
            </a:xfrm>
            <a:prstGeom prst="line">
              <a:avLst/>
            </a:prstGeom>
            <a:ln w="57150" cap="rnd">
              <a:solidFill>
                <a:srgbClr val="1F4E79"/>
              </a:solidFill>
              <a:round/>
              <a:headEnd type="triangle" w="med" len="med"/>
              <a:tailEnd type="none" w="med" len="med"/>
            </a:ln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B8FB775B-7733-4701-8567-05BBF115715C}"/>
                </a:ext>
              </a:extLst>
            </p:cNvPr>
            <p:cNvGrpSpPr/>
            <p:nvPr/>
          </p:nvGrpSpPr>
          <p:grpSpPr>
            <a:xfrm>
              <a:off x="1043535" y="4164837"/>
              <a:ext cx="2085230" cy="1302132"/>
              <a:chOff x="9332686" y="4860363"/>
              <a:chExt cx="2201059" cy="1579988"/>
            </a:xfrm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grpSpPr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D44DEF6F-94F4-44C0-95B4-C34D95BB055A}"/>
                  </a:ext>
                </a:extLst>
              </p:cNvPr>
              <p:cNvSpPr/>
              <p:nvPr/>
            </p:nvSpPr>
            <p:spPr>
              <a:xfrm>
                <a:off x="9332686" y="4860363"/>
                <a:ext cx="2195769" cy="1579988"/>
              </a:xfrm>
              <a:prstGeom prst="roundRect">
                <a:avLst/>
              </a:prstGeom>
              <a:solidFill>
                <a:srgbClr val="1F4E79"/>
              </a:solidFill>
              <a:ln>
                <a:solidFill>
                  <a:srgbClr val="1F4E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テキスト ボックス 60">
                <a:extLst>
                  <a:ext uri="{FF2B5EF4-FFF2-40B4-BE49-F238E27FC236}">
                    <a16:creationId xmlns:a16="http://schemas.microsoft.com/office/drawing/2014/main" id="{158AD65C-EB3F-4889-BC07-B00D3FE63075}"/>
                  </a:ext>
                </a:extLst>
              </p:cNvPr>
              <p:cNvSpPr txBox="1"/>
              <p:nvPr/>
            </p:nvSpPr>
            <p:spPr>
              <a:xfrm>
                <a:off x="9332686" y="5082521"/>
                <a:ext cx="2201059" cy="5601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2400" dirty="0">
                    <a:solidFill>
                      <a:schemeClr val="bg1"/>
                    </a:solidFill>
                  </a:rPr>
                  <a:t>最西端</a:t>
                </a:r>
                <a:endParaRPr kumimoji="1" lang="en-US" altLang="ja-JP" sz="2400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08A4A19A-9851-4852-AEF9-56C97D44A2F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64763" y="5600915"/>
              <a:ext cx="119063" cy="24902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5EB521E7-64A0-4A3B-997F-B815A2C668D7}"/>
                </a:ext>
              </a:extLst>
            </p:cNvPr>
            <p:cNvGrpSpPr/>
            <p:nvPr/>
          </p:nvGrpSpPr>
          <p:grpSpPr>
            <a:xfrm>
              <a:off x="1043535" y="4164837"/>
              <a:ext cx="2584786" cy="1445567"/>
              <a:chOff x="1087985" y="4139437"/>
              <a:chExt cx="2584786" cy="1445567"/>
            </a:xfrm>
          </p:grpSpPr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918E6052-DC37-4F46-BC93-1E5B36577565}"/>
                  </a:ext>
                </a:extLst>
              </p:cNvPr>
              <p:cNvGrpSpPr/>
              <p:nvPr/>
            </p:nvGrpSpPr>
            <p:grpSpPr>
              <a:xfrm>
                <a:off x="1087985" y="4139437"/>
                <a:ext cx="2085230" cy="1302132"/>
                <a:chOff x="9332686" y="4860363"/>
                <a:chExt cx="2201059" cy="1579988"/>
              </a:xfrm>
              <a:effectLst>
                <a:outerShdw blurRad="50800" dist="50800" dir="5400000" algn="ctr" rotWithShape="0">
                  <a:schemeClr val="tx1">
                    <a:alpha val="20000"/>
                  </a:schemeClr>
                </a:outerShdw>
              </a:effectLst>
            </p:grpSpPr>
            <p:sp>
              <p:nvSpPr>
                <p:cNvPr id="58" name="四角形: 角を丸くする 57">
                  <a:extLst>
                    <a:ext uri="{FF2B5EF4-FFF2-40B4-BE49-F238E27FC236}">
                      <a16:creationId xmlns:a16="http://schemas.microsoft.com/office/drawing/2014/main" id="{5E60BAE4-69C1-44F5-9462-AF0CAFF13A94}"/>
                    </a:ext>
                  </a:extLst>
                </p:cNvPr>
                <p:cNvSpPr/>
                <p:nvPr/>
              </p:nvSpPr>
              <p:spPr>
                <a:xfrm>
                  <a:off x="9332686" y="4860363"/>
                  <a:ext cx="2195769" cy="1579988"/>
                </a:xfrm>
                <a:prstGeom prst="roundRect">
                  <a:avLst/>
                </a:prstGeom>
                <a:solidFill>
                  <a:srgbClr val="1F4E79"/>
                </a:solidFill>
                <a:ln>
                  <a:solidFill>
                    <a:srgbClr val="1F4E7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テキスト ボックス 58">
                  <a:extLst>
                    <a:ext uri="{FF2B5EF4-FFF2-40B4-BE49-F238E27FC236}">
                      <a16:creationId xmlns:a16="http://schemas.microsoft.com/office/drawing/2014/main" id="{D634A3AF-2123-44B9-B2B7-7278870FFAD1}"/>
                    </a:ext>
                  </a:extLst>
                </p:cNvPr>
                <p:cNvSpPr txBox="1"/>
                <p:nvPr/>
              </p:nvSpPr>
              <p:spPr>
                <a:xfrm>
                  <a:off x="9332686" y="5022422"/>
                  <a:ext cx="2201059" cy="5601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2400" dirty="0">
                      <a:solidFill>
                        <a:schemeClr val="bg1"/>
                      </a:solidFill>
                    </a:rPr>
                    <a:t>最西端</a:t>
                  </a:r>
                  <a:endParaRPr kumimoji="1" lang="en-US" altLang="ja-JP" sz="2400" dirty="0">
                    <a:solidFill>
                      <a:schemeClr val="bg1"/>
                    </a:solidFill>
                  </a:endParaRPr>
                </a:p>
              </p:txBody>
            </p:sp>
          </p:grpSp>
          <p:graphicFrame>
            <p:nvGraphicFramePr>
              <p:cNvPr id="55" name="オブジェクト 54">
                <a:extLst>
                  <a:ext uri="{FF2B5EF4-FFF2-40B4-BE49-F238E27FC236}">
                    <a16:creationId xmlns:a16="http://schemas.microsoft.com/office/drawing/2014/main" id="{C521EC29-63DE-4DB7-9F87-E2239F7D773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08971" y="4543604"/>
              <a:ext cx="2463800" cy="1041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Document" r:id="rId12" imgW="2511834" imgH="1146265" progId="Word.Document.12">
                      <p:embed/>
                    </p:oleObj>
                  </mc:Choice>
                  <mc:Fallback>
                    <p:oleObj name="Document" r:id="rId12" imgW="2511834" imgH="1146265" progId="Word.Document.12">
                      <p:embed/>
                      <p:pic>
                        <p:nvPicPr>
                          <p:cNvPr id="57" name="オブジェクト 56">
                            <a:extLst>
                              <a:ext uri="{FF2B5EF4-FFF2-40B4-BE49-F238E27FC236}">
                                <a16:creationId xmlns:a16="http://schemas.microsoft.com/office/drawing/2014/main" id="{E735960C-C8FB-4687-BC06-995A5D60AF94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3"/>
                          <a:stretch>
                            <a:fillRect/>
                          </a:stretch>
                        </p:blipFill>
                        <p:spPr>
                          <a:xfrm>
                            <a:off x="1208971" y="4543604"/>
                            <a:ext cx="2463800" cy="10414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1910725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5469</TotalTime>
  <Words>723</Words>
  <Application>Microsoft Office PowerPoint</Application>
  <PresentationFormat>ワイド画面</PresentationFormat>
  <Paragraphs>154</Paragraphs>
  <Slides>14</Slides>
  <Notes>14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0" baseType="lpstr">
      <vt:lpstr>メイリオ</vt:lpstr>
      <vt:lpstr>游ゴシック</vt:lpstr>
      <vt:lpstr>Arial</vt:lpstr>
      <vt:lpstr>Wingdings</vt:lpstr>
      <vt:lpstr>Office テーマ</vt:lpstr>
      <vt:lpstr>Document</vt:lpstr>
      <vt:lpstr>日本の領域と北方領土</vt:lpstr>
      <vt:lpstr>日本の領域にはどのような特徴があるのだろう</vt:lpstr>
      <vt:lpstr>領域とは何か</vt:lpstr>
      <vt:lpstr>３つの領域</vt:lpstr>
      <vt:lpstr>領域とはどこまでを指すのだろう</vt:lpstr>
      <vt:lpstr>日本の領域と領土</vt:lpstr>
      <vt:lpstr>白地図に日本の東西南北の端を引いてみよう</vt:lpstr>
      <vt:lpstr>日本の東西南北の端を確認してみよう</vt:lpstr>
      <vt:lpstr>日本の東西南北の端を確認してみよう</vt:lpstr>
      <vt:lpstr>日本の領海・排他的経済水域</vt:lpstr>
      <vt:lpstr>日本の国土面積と排他的経済水域</vt:lpstr>
      <vt:lpstr>領土をめぐる問題</vt:lpstr>
      <vt:lpstr>まとめ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日本の領域と北方領土の位置</dc:title>
  <dc:creator>エレファンキューブ支倉</dc:creator>
  <cp:lastModifiedBy>エレファンキューブ宮崎</cp:lastModifiedBy>
  <cp:revision>617</cp:revision>
  <dcterms:created xsi:type="dcterms:W3CDTF">2021-09-03T02:25:41Z</dcterms:created>
  <dcterms:modified xsi:type="dcterms:W3CDTF">2022-06-01T06:00:12Z</dcterms:modified>
</cp:coreProperties>
</file>