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0" r:id="rId2"/>
    <p:sldId id="263" r:id="rId3"/>
    <p:sldId id="261" r:id="rId4"/>
    <p:sldId id="262" r:id="rId5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7967" autoAdjust="0"/>
  </p:normalViewPr>
  <p:slideViewPr>
    <p:cSldViewPr snapToGrid="0">
      <p:cViewPr>
        <p:scale>
          <a:sx n="100" d="100"/>
          <a:sy n="100" d="100"/>
        </p:scale>
        <p:origin x="878" y="-292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04829-3C40-4DD9-B455-5EF35B13BB6A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94D19-6C3C-45E0-BB22-FF19328089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93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F94D19-6C3C-45E0-BB22-FF193280890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8973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F94D19-6C3C-45E0-BB22-FF193280890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4662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F94D19-6C3C-45E0-BB22-FF193280890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0722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54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8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3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68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7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92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81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73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50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74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5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2336C-562E-4592-848A-9F1039F29C6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36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W1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7791883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7791883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92427E4-E697-4A40-8D08-2D1D3A329442}"/>
              </a:ext>
            </a:extLst>
          </p:cNvPr>
          <p:cNvSpPr txBox="1"/>
          <p:nvPr/>
        </p:nvSpPr>
        <p:spPr>
          <a:xfrm>
            <a:off x="63931" y="688004"/>
            <a:ext cx="673013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A</a:t>
            </a:r>
            <a:r>
              <a:rPr kumimoji="1" lang="ja-JP" altLang="en-US" sz="1600" dirty="0"/>
              <a:t>：</a:t>
            </a:r>
          </a:p>
          <a:p>
            <a:endParaRPr kumimoji="1" lang="en-US" altLang="ja-JP" sz="1600" dirty="0"/>
          </a:p>
          <a:p>
            <a:endParaRPr kumimoji="1" lang="en-US" altLang="ja-JP" sz="1600" dirty="0"/>
          </a:p>
          <a:p>
            <a:endParaRPr kumimoji="1" lang="en-US" altLang="ja-JP" sz="1600" dirty="0"/>
          </a:p>
          <a:p>
            <a:r>
              <a:rPr kumimoji="1" lang="ja-JP" altLang="en-US" sz="1600" dirty="0"/>
              <a:t>低潮線（基線）から</a:t>
            </a:r>
            <a:r>
              <a:rPr kumimoji="1" lang="en-US" altLang="ja-JP" sz="1600" dirty="0"/>
              <a:t>12</a:t>
            </a:r>
            <a:r>
              <a:rPr kumimoji="1" lang="ja-JP" altLang="en-US" sz="1600" dirty="0"/>
              <a:t>海里（約</a:t>
            </a:r>
            <a:r>
              <a:rPr kumimoji="1" lang="en-US" altLang="ja-JP" sz="1600" dirty="0"/>
              <a:t>22</a:t>
            </a:r>
            <a:r>
              <a:rPr kumimoji="1" lang="ja-JP" altLang="en-US" sz="1600" dirty="0"/>
              <a:t>ｋｍ）までの海域で、</a:t>
            </a:r>
            <a:endParaRPr kumimoji="1" lang="en-US" altLang="ja-JP" sz="1600" dirty="0"/>
          </a:p>
          <a:p>
            <a:r>
              <a:rPr kumimoji="1" lang="ja-JP" altLang="en-US" sz="1600" dirty="0"/>
              <a:t>その海底及びその下にもその国の主権が及びます。</a:t>
            </a:r>
          </a:p>
          <a:p>
            <a:r>
              <a:rPr kumimoji="1" lang="ja-JP" altLang="en-US" sz="1600" dirty="0"/>
              <a:t>ただし、外国の船も平和や安全を害さない限り通航することができます。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8A24384-95EC-4603-A564-0C47B689E07C}"/>
              </a:ext>
            </a:extLst>
          </p:cNvPr>
          <p:cNvSpPr/>
          <p:nvPr/>
        </p:nvSpPr>
        <p:spPr>
          <a:xfrm>
            <a:off x="127861" y="947053"/>
            <a:ext cx="6602278" cy="5459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2B8CED1-504D-4AB2-95B4-E648737F1642}"/>
              </a:ext>
            </a:extLst>
          </p:cNvPr>
          <p:cNvSpPr txBox="1"/>
          <p:nvPr/>
        </p:nvSpPr>
        <p:spPr>
          <a:xfrm>
            <a:off x="63930" y="3123097"/>
            <a:ext cx="673013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B</a:t>
            </a:r>
            <a:r>
              <a:rPr kumimoji="1" lang="ja-JP" altLang="en-US" sz="1600" dirty="0"/>
              <a:t>：</a:t>
            </a:r>
          </a:p>
          <a:p>
            <a:endParaRPr kumimoji="1" lang="en-US" altLang="ja-JP" sz="1600" dirty="0"/>
          </a:p>
          <a:p>
            <a:endParaRPr kumimoji="1" lang="en-US" altLang="ja-JP" sz="1600" dirty="0"/>
          </a:p>
          <a:p>
            <a:endParaRPr kumimoji="1" lang="en-US" altLang="ja-JP" sz="1600" dirty="0"/>
          </a:p>
          <a:p>
            <a:r>
              <a:rPr kumimoji="1" lang="ja-JP" altLang="en-US" sz="1600" dirty="0"/>
              <a:t>低潮線（基線）からその外側</a:t>
            </a:r>
            <a:r>
              <a:rPr kumimoji="1" lang="en-US" altLang="ja-JP" sz="1600" dirty="0"/>
              <a:t>200</a:t>
            </a:r>
            <a:r>
              <a:rPr kumimoji="1" lang="ja-JP" altLang="en-US" sz="1600" dirty="0"/>
              <a:t>海里（約</a:t>
            </a:r>
            <a:r>
              <a:rPr kumimoji="1" lang="en-US" altLang="ja-JP" sz="1600" dirty="0"/>
              <a:t>370</a:t>
            </a:r>
            <a:r>
              <a:rPr kumimoji="1" lang="ja-JP" altLang="en-US" sz="1600" dirty="0"/>
              <a:t>ｋｍ）までの海域（</a:t>
            </a:r>
            <a:r>
              <a:rPr kumimoji="1" lang="en-US" altLang="ja-JP" sz="1600" dirty="0"/>
              <a:t>A</a:t>
            </a:r>
            <a:r>
              <a:rPr kumimoji="1" lang="ja-JP" altLang="en-US" sz="1600" dirty="0"/>
              <a:t>を除く）とその海底及びその下で、同水域では天然資源の開発や、</a:t>
            </a:r>
            <a:endParaRPr kumimoji="1" lang="en-US" altLang="ja-JP" sz="1600" dirty="0"/>
          </a:p>
          <a:p>
            <a:r>
              <a:rPr kumimoji="1" lang="ja-JP" altLang="en-US" sz="1600" dirty="0"/>
              <a:t>人工島などの構築物の設置と利用、海洋の調査や環境保護などの</a:t>
            </a:r>
            <a:endParaRPr kumimoji="1" lang="en-US" altLang="ja-JP" sz="1600" dirty="0"/>
          </a:p>
          <a:p>
            <a:r>
              <a:rPr kumimoji="1" lang="ja-JP" altLang="en-US" sz="1600" dirty="0"/>
              <a:t>管轄権が認められています。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11D54D6-410E-43EA-B167-B39A660F790A}"/>
              </a:ext>
            </a:extLst>
          </p:cNvPr>
          <p:cNvSpPr/>
          <p:nvPr/>
        </p:nvSpPr>
        <p:spPr>
          <a:xfrm>
            <a:off x="127860" y="3382146"/>
            <a:ext cx="6602278" cy="5459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101EF1E-1AC4-41BE-B4BD-F4803FC7BC09}"/>
              </a:ext>
            </a:extLst>
          </p:cNvPr>
          <p:cNvSpPr txBox="1"/>
          <p:nvPr/>
        </p:nvSpPr>
        <p:spPr>
          <a:xfrm>
            <a:off x="63930" y="5804412"/>
            <a:ext cx="67301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C</a:t>
            </a:r>
            <a:r>
              <a:rPr kumimoji="1" lang="ja-JP" altLang="en-US" sz="1600" dirty="0"/>
              <a:t>：</a:t>
            </a:r>
          </a:p>
          <a:p>
            <a:endParaRPr kumimoji="1" lang="en-US" altLang="ja-JP" sz="1600" dirty="0"/>
          </a:p>
          <a:p>
            <a:endParaRPr kumimoji="1" lang="en-US" altLang="ja-JP" sz="1600" dirty="0"/>
          </a:p>
          <a:p>
            <a:endParaRPr kumimoji="1" lang="en-US" altLang="ja-JP" sz="1600" dirty="0"/>
          </a:p>
          <a:p>
            <a:r>
              <a:rPr kumimoji="1" lang="ja-JP" altLang="en-US" sz="1600" dirty="0"/>
              <a:t>領土・</a:t>
            </a:r>
            <a:r>
              <a:rPr kumimoji="1" lang="en-US" altLang="ja-JP" sz="1600" dirty="0"/>
              <a:t>A</a:t>
            </a:r>
            <a:r>
              <a:rPr kumimoji="1" lang="ja-JP" altLang="en-US" sz="1600" dirty="0"/>
              <a:t>の上空で、その国の主権が及びます。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C1C0823-B2DA-4AE1-8031-80DE8CCC0C59}"/>
              </a:ext>
            </a:extLst>
          </p:cNvPr>
          <p:cNvSpPr/>
          <p:nvPr/>
        </p:nvSpPr>
        <p:spPr>
          <a:xfrm>
            <a:off x="127860" y="6063461"/>
            <a:ext cx="6602278" cy="5459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FDF0C50-C7A1-4638-9249-8BD2FA76C00E}"/>
              </a:ext>
            </a:extLst>
          </p:cNvPr>
          <p:cNvSpPr txBox="1"/>
          <p:nvPr/>
        </p:nvSpPr>
        <p:spPr>
          <a:xfrm>
            <a:off x="2972761" y="1040626"/>
            <a:ext cx="912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領海　　　　　　　　　　　　　　　　</a:t>
            </a:r>
            <a:r>
              <a:rPr kumimoji="1" lang="zh-TW" altLang="en-US" sz="2400" dirty="0"/>
              <a:t>　</a:t>
            </a:r>
            <a:endParaRPr kumimoji="1" lang="ja-JP" altLang="en-US" sz="240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A5D2BFA-EDD9-45E0-9646-03B33DD0E866}"/>
              </a:ext>
            </a:extLst>
          </p:cNvPr>
          <p:cNvSpPr txBox="1"/>
          <p:nvPr/>
        </p:nvSpPr>
        <p:spPr>
          <a:xfrm>
            <a:off x="2268433" y="3455984"/>
            <a:ext cx="2321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排他的経済水域　　　　　　　　　　　　　　　　</a:t>
            </a:r>
            <a:r>
              <a:rPr kumimoji="1" lang="zh-TW" altLang="en-US" sz="2400" dirty="0"/>
              <a:t>　</a:t>
            </a:r>
            <a:endParaRPr kumimoji="1" lang="ja-JP" altLang="en-US" sz="24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552C4FA-615A-4898-BADE-1365FC24D2F0}"/>
              </a:ext>
            </a:extLst>
          </p:cNvPr>
          <p:cNvSpPr txBox="1"/>
          <p:nvPr/>
        </p:nvSpPr>
        <p:spPr>
          <a:xfrm>
            <a:off x="2972759" y="6176126"/>
            <a:ext cx="912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領空　　　　　　　　　　　　　　　　</a:t>
            </a:r>
            <a:r>
              <a:rPr kumimoji="1" lang="zh-TW" altLang="en-US" sz="2400" dirty="0"/>
              <a:t>　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953138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グラフィックス 4">
            <a:extLst>
              <a:ext uri="{FF2B5EF4-FFF2-40B4-BE49-F238E27FC236}">
                <a16:creationId xmlns:a16="http://schemas.microsoft.com/office/drawing/2014/main" id="{0CED113E-CD7B-4DD0-9EDC-9424BC882E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1141" t="8920" r="12867" b="10782"/>
          <a:stretch/>
        </p:blipFill>
        <p:spPr>
          <a:xfrm>
            <a:off x="0" y="365124"/>
            <a:ext cx="6858000" cy="8786329"/>
          </a:xfrm>
          <a:prstGeom prst="rect">
            <a:avLst/>
          </a:prstGeom>
        </p:spPr>
      </p:pic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日本の東西南北の端を引いてみよう。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W2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915145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2144FCF-84B0-70CF-BC45-39322FF6B6D4}"/>
              </a:ext>
            </a:extLst>
          </p:cNvPr>
          <p:cNvCxnSpPr>
            <a:cxnSpLocks/>
          </p:cNvCxnSpPr>
          <p:nvPr/>
        </p:nvCxnSpPr>
        <p:spPr>
          <a:xfrm flipH="1">
            <a:off x="467571" y="7640545"/>
            <a:ext cx="104069" cy="324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47881B09-35D2-D4C8-EE6E-B57E4745E817}"/>
              </a:ext>
            </a:extLst>
          </p:cNvPr>
          <p:cNvCxnSpPr>
            <a:cxnSpLocks/>
          </p:cNvCxnSpPr>
          <p:nvPr/>
        </p:nvCxnSpPr>
        <p:spPr>
          <a:xfrm rot="-1080000" flipH="1">
            <a:off x="6725593" y="7578745"/>
            <a:ext cx="104069" cy="324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5E82376C-A5FB-292A-D3D6-42BC14F08611}"/>
              </a:ext>
            </a:extLst>
          </p:cNvPr>
          <p:cNvCxnSpPr>
            <a:cxnSpLocks/>
          </p:cNvCxnSpPr>
          <p:nvPr/>
        </p:nvCxnSpPr>
        <p:spPr>
          <a:xfrm rot="4260000" flipH="1">
            <a:off x="3161131" y="8452497"/>
            <a:ext cx="104069" cy="324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22226079-D4F3-6400-09D6-2F590AB125B8}"/>
              </a:ext>
            </a:extLst>
          </p:cNvPr>
          <p:cNvCxnSpPr>
            <a:cxnSpLocks/>
          </p:cNvCxnSpPr>
          <p:nvPr/>
        </p:nvCxnSpPr>
        <p:spPr>
          <a:xfrm rot="-3180000" flipH="1">
            <a:off x="5759520" y="2510535"/>
            <a:ext cx="104069" cy="324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592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7500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ja-JP" altLang="en-US" sz="2000" dirty="0"/>
              <a:t>日本の領土の最東端、最西端、最南端、最北端の島の名前を書いてみよう。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W3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915145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>
            <a:cxnSpLocks/>
          </p:cNvCxnSpPr>
          <p:nvPr/>
        </p:nvCxnSpPr>
        <p:spPr>
          <a:xfrm>
            <a:off x="0" y="733425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80EFB01E-C9F1-4774-8118-4EAE9C5F3E3C}"/>
              </a:ext>
            </a:extLst>
          </p:cNvPr>
          <p:cNvGrpSpPr/>
          <p:nvPr/>
        </p:nvGrpSpPr>
        <p:grpSpPr>
          <a:xfrm>
            <a:off x="257175" y="1446598"/>
            <a:ext cx="5800725" cy="971760"/>
            <a:chOff x="257175" y="1446598"/>
            <a:chExt cx="5800725" cy="971760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D92427E4-E697-4A40-8D08-2D1D3A329442}"/>
                </a:ext>
              </a:extLst>
            </p:cNvPr>
            <p:cNvSpPr txBox="1"/>
            <p:nvPr/>
          </p:nvSpPr>
          <p:spPr>
            <a:xfrm>
              <a:off x="257175" y="1768701"/>
              <a:ext cx="11271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TW" altLang="en-US" sz="2400" dirty="0"/>
                <a:t>最東端</a:t>
              </a:r>
              <a:r>
                <a:rPr kumimoji="1" lang="ja-JP" altLang="en-US" sz="2400" dirty="0"/>
                <a:t>　　　　　　　　　　　　　　　　</a:t>
              </a:r>
              <a:r>
                <a:rPr kumimoji="1" lang="zh-TW" altLang="en-US" sz="2400" dirty="0"/>
                <a:t>　</a:t>
              </a:r>
              <a:endParaRPr kumimoji="1" lang="ja-JP" altLang="en-US" sz="2400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78A24384-95EC-4603-A564-0C47B689E07C}"/>
                </a:ext>
              </a:extLst>
            </p:cNvPr>
            <p:cNvSpPr/>
            <p:nvPr/>
          </p:nvSpPr>
          <p:spPr>
            <a:xfrm>
              <a:off x="1384299" y="1446598"/>
              <a:ext cx="4673601" cy="971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0E7176E-8C41-4245-BF00-F507D8F02CCF}"/>
              </a:ext>
            </a:extLst>
          </p:cNvPr>
          <p:cNvGrpSpPr/>
          <p:nvPr/>
        </p:nvGrpSpPr>
        <p:grpSpPr>
          <a:xfrm>
            <a:off x="257175" y="3410254"/>
            <a:ext cx="5800725" cy="971760"/>
            <a:chOff x="257175" y="3425587"/>
            <a:chExt cx="5800725" cy="971760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6AE2AB95-310E-477F-8031-11F9EDDF2FB7}"/>
                </a:ext>
              </a:extLst>
            </p:cNvPr>
            <p:cNvSpPr txBox="1"/>
            <p:nvPr/>
          </p:nvSpPr>
          <p:spPr>
            <a:xfrm>
              <a:off x="257175" y="3747690"/>
              <a:ext cx="11271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TW" altLang="en-US" sz="2400" dirty="0"/>
                <a:t>最</a:t>
              </a:r>
              <a:r>
                <a:rPr kumimoji="1" lang="ja-JP" altLang="en-US" sz="2400" dirty="0"/>
                <a:t>西</a:t>
              </a:r>
              <a:r>
                <a:rPr kumimoji="1" lang="zh-TW" altLang="en-US" sz="2400" dirty="0"/>
                <a:t>端</a:t>
              </a:r>
              <a:endParaRPr kumimoji="1" lang="ja-JP" altLang="en-US" sz="2400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E629A283-0814-4969-B4C3-F353B0DB63CB}"/>
                </a:ext>
              </a:extLst>
            </p:cNvPr>
            <p:cNvSpPr/>
            <p:nvPr/>
          </p:nvSpPr>
          <p:spPr>
            <a:xfrm>
              <a:off x="1384299" y="3425587"/>
              <a:ext cx="4673601" cy="971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2C6D253-CE5B-48A5-A1D7-00EB4C7B73B3}"/>
              </a:ext>
            </a:extLst>
          </p:cNvPr>
          <p:cNvGrpSpPr/>
          <p:nvPr/>
        </p:nvGrpSpPr>
        <p:grpSpPr>
          <a:xfrm>
            <a:off x="257175" y="5373910"/>
            <a:ext cx="5800725" cy="971760"/>
            <a:chOff x="257175" y="5497798"/>
            <a:chExt cx="5800725" cy="971760"/>
          </a:xfrm>
        </p:grpSpPr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BA7800B4-2929-43FB-BA71-EA1518732CB2}"/>
                </a:ext>
              </a:extLst>
            </p:cNvPr>
            <p:cNvSpPr txBox="1"/>
            <p:nvPr/>
          </p:nvSpPr>
          <p:spPr>
            <a:xfrm>
              <a:off x="257175" y="5807201"/>
              <a:ext cx="11271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TW" altLang="en-US" sz="2400" dirty="0"/>
                <a:t>最</a:t>
              </a:r>
              <a:r>
                <a:rPr kumimoji="1" lang="ja-JP" altLang="en-US" sz="2400" dirty="0"/>
                <a:t>南</a:t>
              </a:r>
              <a:r>
                <a:rPr kumimoji="1" lang="zh-TW" altLang="en-US" sz="2400" dirty="0"/>
                <a:t>端</a:t>
              </a:r>
              <a:r>
                <a:rPr kumimoji="1" lang="ja-JP" altLang="en-US" sz="2400" dirty="0"/>
                <a:t>　　　　　　　　　　　　　　　　</a:t>
              </a:r>
              <a:r>
                <a:rPr kumimoji="1" lang="zh-TW" altLang="en-US" sz="2400" dirty="0"/>
                <a:t>　</a:t>
              </a:r>
              <a:endParaRPr kumimoji="1" lang="ja-JP" altLang="en-US" sz="2400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CE5197C9-04EC-4DCC-8C84-FA945A87232B}"/>
                </a:ext>
              </a:extLst>
            </p:cNvPr>
            <p:cNvSpPr/>
            <p:nvPr/>
          </p:nvSpPr>
          <p:spPr>
            <a:xfrm>
              <a:off x="1384299" y="5497798"/>
              <a:ext cx="4673601" cy="971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95088E30-97D1-4F2B-AB92-C172FE4106BC}"/>
              </a:ext>
            </a:extLst>
          </p:cNvPr>
          <p:cNvGrpSpPr/>
          <p:nvPr/>
        </p:nvGrpSpPr>
        <p:grpSpPr>
          <a:xfrm>
            <a:off x="257175" y="7337566"/>
            <a:ext cx="5800725" cy="971760"/>
            <a:chOff x="257175" y="7337566"/>
            <a:chExt cx="5800725" cy="971760"/>
          </a:xfrm>
        </p:grpSpPr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B11E4968-4CF7-4ED6-B0DF-8BA89418F0EA}"/>
                </a:ext>
              </a:extLst>
            </p:cNvPr>
            <p:cNvSpPr txBox="1"/>
            <p:nvPr/>
          </p:nvSpPr>
          <p:spPr>
            <a:xfrm>
              <a:off x="257175" y="7672369"/>
              <a:ext cx="11271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TW" altLang="en-US" sz="2400" dirty="0"/>
                <a:t>最</a:t>
              </a:r>
              <a:r>
                <a:rPr kumimoji="1" lang="ja-JP" altLang="en-US" sz="2400" dirty="0"/>
                <a:t>北</a:t>
              </a:r>
              <a:r>
                <a:rPr kumimoji="1" lang="zh-TW" altLang="en-US" sz="2400" dirty="0"/>
                <a:t>端</a:t>
              </a:r>
              <a:r>
                <a:rPr kumimoji="1" lang="ja-JP" altLang="en-US" sz="2400" dirty="0"/>
                <a:t>　　　　　　　　　　　　　　　　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D460FF75-8693-4C16-8864-A4DA69CD6F79}"/>
                </a:ext>
              </a:extLst>
            </p:cNvPr>
            <p:cNvSpPr/>
            <p:nvPr/>
          </p:nvSpPr>
          <p:spPr>
            <a:xfrm>
              <a:off x="1384299" y="7337566"/>
              <a:ext cx="4673601" cy="971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D20D3D4-1D93-444F-88BE-F7D4D3CF7197}"/>
              </a:ext>
            </a:extLst>
          </p:cNvPr>
          <p:cNvSpPr txBox="1"/>
          <p:nvPr/>
        </p:nvSpPr>
        <p:spPr>
          <a:xfrm>
            <a:off x="1617486" y="1728805"/>
            <a:ext cx="1127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南鳥　　　　　　　　　　　　　　　　</a:t>
            </a:r>
            <a:r>
              <a:rPr kumimoji="1" lang="zh-TW" altLang="en-US" sz="2400" dirty="0"/>
              <a:t>　</a:t>
            </a:r>
            <a:endParaRPr kumimoji="1" lang="ja-JP" altLang="en-US" sz="24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8BFD5A1-E846-4FCA-A87E-D0DF3695B053}"/>
              </a:ext>
            </a:extLst>
          </p:cNvPr>
          <p:cNvSpPr txBox="1"/>
          <p:nvPr/>
        </p:nvSpPr>
        <p:spPr>
          <a:xfrm>
            <a:off x="6057900" y="1768701"/>
            <a:ext cx="522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島　　　　　　　　　　　　　　　　</a:t>
            </a:r>
            <a:r>
              <a:rPr kumimoji="1" lang="zh-TW" altLang="en-US" sz="2400" dirty="0"/>
              <a:t>　</a:t>
            </a:r>
            <a:endParaRPr kumimoji="1" lang="ja-JP" altLang="en-US" sz="24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2C4F528-C1A7-481A-BA86-73C2BF35A0EA}"/>
              </a:ext>
            </a:extLst>
          </p:cNvPr>
          <p:cNvSpPr txBox="1"/>
          <p:nvPr/>
        </p:nvSpPr>
        <p:spPr>
          <a:xfrm>
            <a:off x="6057899" y="3661179"/>
            <a:ext cx="522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島　　　　　　　　　　　　　　　　</a:t>
            </a:r>
            <a:r>
              <a:rPr kumimoji="1" lang="zh-TW" altLang="en-US" sz="2400" dirty="0"/>
              <a:t>　</a:t>
            </a:r>
            <a:endParaRPr kumimoji="1" lang="ja-JP" altLang="en-US" sz="24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24018C9-6D2A-4ECA-83DE-431F075997C2}"/>
              </a:ext>
            </a:extLst>
          </p:cNvPr>
          <p:cNvSpPr txBox="1"/>
          <p:nvPr/>
        </p:nvSpPr>
        <p:spPr>
          <a:xfrm>
            <a:off x="6057898" y="5628957"/>
            <a:ext cx="522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島　　　　　　　　　　　　　　　　</a:t>
            </a:r>
            <a:r>
              <a:rPr kumimoji="1" lang="zh-TW" altLang="en-US" sz="2400" dirty="0"/>
              <a:t>　</a:t>
            </a:r>
            <a:endParaRPr kumimoji="1" lang="ja-JP" altLang="en-US" sz="240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17CBF95-3056-42A6-9607-1E2997A4280E}"/>
              </a:ext>
            </a:extLst>
          </p:cNvPr>
          <p:cNvSpPr txBox="1"/>
          <p:nvPr/>
        </p:nvSpPr>
        <p:spPr>
          <a:xfrm>
            <a:off x="6057897" y="7672369"/>
            <a:ext cx="522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島　　　　　　　　　　　　　　　　</a:t>
            </a:r>
            <a:r>
              <a:rPr kumimoji="1" lang="zh-TW" altLang="en-US" sz="2400" dirty="0"/>
              <a:t>　</a:t>
            </a:r>
            <a:endParaRPr kumimoji="1" lang="ja-JP" altLang="en-US" sz="2400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2FF5E99-7C93-443F-B23F-4F6869ECF19A}"/>
              </a:ext>
            </a:extLst>
          </p:cNvPr>
          <p:cNvSpPr txBox="1"/>
          <p:nvPr/>
        </p:nvSpPr>
        <p:spPr>
          <a:xfrm>
            <a:off x="1617486" y="3661179"/>
            <a:ext cx="1127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与那国　　　　　　　　　　　　　　　　</a:t>
            </a:r>
            <a:r>
              <a:rPr kumimoji="1" lang="zh-TW" altLang="en-US" sz="2400" dirty="0"/>
              <a:t>　</a:t>
            </a:r>
            <a:endParaRPr kumimoji="1" lang="ja-JP" altLang="en-US" sz="24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A4B7E8B-B2AF-44B5-94F0-B1BC5C1A2556}"/>
              </a:ext>
            </a:extLst>
          </p:cNvPr>
          <p:cNvSpPr txBox="1"/>
          <p:nvPr/>
        </p:nvSpPr>
        <p:spPr>
          <a:xfrm>
            <a:off x="1617486" y="5680335"/>
            <a:ext cx="1127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沖ノ鳥　　　　　　　　　　　　　　　　</a:t>
            </a:r>
            <a:r>
              <a:rPr kumimoji="1" lang="zh-TW" altLang="en-US" sz="2400" dirty="0"/>
              <a:t>　</a:t>
            </a:r>
            <a:endParaRPr kumimoji="1" lang="ja-JP" altLang="en-US" sz="24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FFE0DD87-43BE-47AC-A79F-09803B131CEB}"/>
              </a:ext>
            </a:extLst>
          </p:cNvPr>
          <p:cNvSpPr txBox="1"/>
          <p:nvPr/>
        </p:nvSpPr>
        <p:spPr>
          <a:xfrm>
            <a:off x="1617486" y="7592613"/>
            <a:ext cx="1127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択捉　　　　　　　　　　　　　　　　</a:t>
            </a:r>
            <a:r>
              <a:rPr kumimoji="1" lang="zh-TW" altLang="en-US" sz="2400" dirty="0"/>
              <a:t>　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71946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本時の学習を振り返ってみよう。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W4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915145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EE798376-F761-4582-ADF0-C34F44C01722}"/>
              </a:ext>
            </a:extLst>
          </p:cNvPr>
          <p:cNvSpPr/>
          <p:nvPr/>
        </p:nvSpPr>
        <p:spPr>
          <a:xfrm>
            <a:off x="127861" y="557943"/>
            <a:ext cx="6602278" cy="84000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B0C0293-442D-4BBD-A0AF-F671CEC0155C}"/>
              </a:ext>
            </a:extLst>
          </p:cNvPr>
          <p:cNvSpPr txBox="1"/>
          <p:nvPr/>
        </p:nvSpPr>
        <p:spPr>
          <a:xfrm>
            <a:off x="326095" y="803273"/>
            <a:ext cx="6205809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ja-JP" altLang="en-US" dirty="0"/>
              <a:t>領域は領土、領海、領空からなる。</a:t>
            </a:r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ja-JP" altLang="en-US" dirty="0"/>
              <a:t>領海は低潮線（基線）から</a:t>
            </a:r>
            <a:r>
              <a:rPr lang="en-US" altLang="ja-JP" dirty="0"/>
              <a:t>12</a:t>
            </a:r>
            <a:r>
              <a:rPr lang="ja-JP" altLang="en-US" dirty="0"/>
              <a:t>海里（約</a:t>
            </a:r>
            <a:r>
              <a:rPr lang="en-US" altLang="ja-JP" dirty="0"/>
              <a:t>22</a:t>
            </a:r>
            <a:r>
              <a:rPr lang="ja-JP" altLang="en-US" dirty="0"/>
              <a:t>ｋｍ）までの海域で、その海底及びその下にもその国の主権が及ぶ。ただし、外国の船も平和や安全を害さない限り通航することができる。</a:t>
            </a:r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ja-JP" altLang="en-US" dirty="0"/>
              <a:t>排他的経済水域（</a:t>
            </a:r>
            <a:r>
              <a:rPr lang="en-US" altLang="ja-JP" dirty="0"/>
              <a:t>EEZ</a:t>
            </a:r>
            <a:r>
              <a:rPr lang="ja-JP" altLang="en-US" dirty="0"/>
              <a:t>）は、低潮線（基線）からその外側</a:t>
            </a:r>
            <a:r>
              <a:rPr lang="en-US" altLang="ja-JP" dirty="0"/>
              <a:t>200</a:t>
            </a:r>
            <a:r>
              <a:rPr lang="ja-JP" altLang="en-US" dirty="0"/>
              <a:t>海里（約</a:t>
            </a:r>
            <a:r>
              <a:rPr lang="en-US" altLang="ja-JP" dirty="0"/>
              <a:t>370km</a:t>
            </a:r>
            <a:r>
              <a:rPr lang="ja-JP" altLang="en-US" dirty="0"/>
              <a:t>）までの海域（領海を除く）とその海底及びその下で、同水域では天然資源の開発や、人工島などの構築物の設置と利用、海洋の調査や環境保護などの管轄権が認められている。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ja-JP" altLang="en-US" dirty="0"/>
              <a:t>領空は領土・領海の上空で、その国の主権が及ぶ。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ja-JP" altLang="en-US" dirty="0"/>
              <a:t>日本の最東端は南鳥島、最西端は与那国島、最南端は沖ノ鳥島、最北端は択捉島である。</a:t>
            </a:r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ja-JP" altLang="en-US" dirty="0"/>
              <a:t>北方領土は</a:t>
            </a:r>
            <a:r>
              <a:rPr lang="ja-JP" altLang="ja-JP" sz="1800" kern="100" dirty="0">
                <a:effectLst/>
                <a:latin typeface="游明朝" panose="02020400000000000000" pitchFamily="18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日本固有の領土であるが、ロシアが</a:t>
            </a:r>
            <a:r>
              <a:rPr lang="ja-JP" altLang="en-US" sz="1800" kern="100" dirty="0">
                <a:effectLst/>
                <a:latin typeface="游明朝" panose="02020400000000000000" pitchFamily="18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不法</a:t>
            </a:r>
            <a:r>
              <a:rPr lang="ja-JP" altLang="ja-JP" sz="1800" kern="100" dirty="0">
                <a:effectLst/>
                <a:latin typeface="游明朝" panose="02020400000000000000" pitchFamily="18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占拠している。</a:t>
            </a:r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ja-JP" altLang="en-US" dirty="0"/>
              <a:t>竹島は</a:t>
            </a:r>
            <a:r>
              <a:rPr lang="ja-JP" altLang="ja-JP" sz="1800" kern="100" dirty="0">
                <a:effectLst/>
                <a:latin typeface="游明朝" panose="02020400000000000000" pitchFamily="18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日本固有の領土であるが、</a:t>
            </a:r>
            <a:r>
              <a:rPr lang="ja-JP" altLang="en-US" dirty="0"/>
              <a:t>韓国が不法占拠している。</a:t>
            </a:r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ja-JP" altLang="en-US" dirty="0"/>
              <a:t>尖閣諸島は</a:t>
            </a:r>
            <a:r>
              <a:rPr lang="ja-JP" altLang="ja-JP" sz="1800" kern="100" dirty="0">
                <a:effectLst/>
                <a:latin typeface="游明朝" panose="02020400000000000000" pitchFamily="18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日本固有の領土である</a:t>
            </a:r>
            <a:r>
              <a:rPr lang="ja-JP" altLang="en-US" sz="1800" kern="100" dirty="0">
                <a:effectLst/>
                <a:latin typeface="游明朝" panose="02020400000000000000" pitchFamily="18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。尖閣諸島をめぐる</a:t>
            </a:r>
            <a:r>
              <a:rPr lang="ja-JP" altLang="en-US" dirty="0"/>
              <a:t>領土問題は存在しない。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80801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1982</TotalTime>
  <Words>435</Words>
  <Application>Microsoft Office PowerPoint</Application>
  <PresentationFormat>A4 210 x 297 mm</PresentationFormat>
  <Paragraphs>57</Paragraphs>
  <Slides>4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游ゴシック</vt:lpstr>
      <vt:lpstr>游明朝</vt:lpstr>
      <vt:lpstr>Arial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エレファンキューブ支倉</dc:creator>
  <cp:lastModifiedBy>岸添 亮</cp:lastModifiedBy>
  <cp:revision>66</cp:revision>
  <cp:lastPrinted>2022-05-31T09:06:59Z</cp:lastPrinted>
  <dcterms:created xsi:type="dcterms:W3CDTF">2021-09-06T07:54:38Z</dcterms:created>
  <dcterms:modified xsi:type="dcterms:W3CDTF">2022-05-31T09:09:09Z</dcterms:modified>
</cp:coreProperties>
</file>