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67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982580"/>
            <a:ext cx="673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北方領土の近海は、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508BDC3-784F-4B59-9092-E106E8AE315A}"/>
              </a:ext>
            </a:extLst>
          </p:cNvPr>
          <p:cNvSpPr/>
          <p:nvPr/>
        </p:nvSpPr>
        <p:spPr>
          <a:xfrm>
            <a:off x="3301581" y="729014"/>
            <a:ext cx="3302419" cy="89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543A09-FAB1-4BBE-83A2-BF6EA18E4B5F}"/>
              </a:ext>
            </a:extLst>
          </p:cNvPr>
          <p:cNvSpPr txBox="1"/>
          <p:nvPr/>
        </p:nvSpPr>
        <p:spPr>
          <a:xfrm>
            <a:off x="127860" y="1850869"/>
            <a:ext cx="460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であり、漁業資源の宝庫。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6D3E818F-6758-4E89-8E0E-F85FAF1D737B}"/>
              </a:ext>
            </a:extLst>
          </p:cNvPr>
          <p:cNvSpPr txBox="1">
            <a:spLocks/>
          </p:cNvSpPr>
          <p:nvPr/>
        </p:nvSpPr>
        <p:spPr>
          <a:xfrm>
            <a:off x="127860" y="269048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北方領土の近海では何が獲れるか調べてみよう。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F71D97C-BF80-413F-8C49-751B8C8DD9D9}"/>
              </a:ext>
            </a:extLst>
          </p:cNvPr>
          <p:cNvSpPr/>
          <p:nvPr/>
        </p:nvSpPr>
        <p:spPr>
          <a:xfrm>
            <a:off x="127860" y="3128631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57BCCBE-2221-4095-8E2D-DDD2425D417D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北方領土の自然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704C164-829D-7A51-B8DA-D3D9298D3979}"/>
              </a:ext>
            </a:extLst>
          </p:cNvPr>
          <p:cNvSpPr txBox="1">
            <a:spLocks/>
          </p:cNvSpPr>
          <p:nvPr/>
        </p:nvSpPr>
        <p:spPr>
          <a:xfrm>
            <a:off x="127859" y="6069878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北方領土の近海が漁業資源の宝庫なのはなぜだろう。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03C7DC-E50B-A01B-4713-B45175028B8A}"/>
              </a:ext>
            </a:extLst>
          </p:cNvPr>
          <p:cNvSpPr/>
          <p:nvPr/>
        </p:nvSpPr>
        <p:spPr>
          <a:xfrm>
            <a:off x="127860" y="6508795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43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-13947" y="869535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99590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6" name="テキスト ボックス 25">
            <a:extLst>
              <a:ext uri="{FF2B5EF4-FFF2-40B4-BE49-F238E27FC236}">
                <a16:creationId xmlns:a16="http://schemas.microsoft.com/office/drawing/2014/main" id="{9E60B165-80D4-477F-B663-A0E708B8F8DC}"/>
              </a:ext>
            </a:extLst>
          </p:cNvPr>
          <p:cNvSpPr txBox="1"/>
          <p:nvPr/>
        </p:nvSpPr>
        <p:spPr>
          <a:xfrm>
            <a:off x="127861" y="92037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＜人口＞</a:t>
            </a:r>
            <a:endParaRPr kumimoji="1" lang="en-US" altLang="ja-JP" sz="2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8118CB-410F-4A28-A91B-96171A31FC91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北方領土の暮らし</a:t>
            </a:r>
          </a:p>
        </p:txBody>
      </p:sp>
      <p:sp>
        <p:nvSpPr>
          <p:cNvPr id="23" name="テキスト ボックス 15">
            <a:extLst>
              <a:ext uri="{FF2B5EF4-FFF2-40B4-BE49-F238E27FC236}">
                <a16:creationId xmlns:a16="http://schemas.microsoft.com/office/drawing/2014/main" id="{53A2F47A-A831-4D2A-8724-2649DBD36678}"/>
              </a:ext>
            </a:extLst>
          </p:cNvPr>
          <p:cNvSpPr txBox="1"/>
          <p:nvPr/>
        </p:nvSpPr>
        <p:spPr>
          <a:xfrm>
            <a:off x="235467" y="1302494"/>
            <a:ext cx="6447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1945</a:t>
            </a:r>
            <a:r>
              <a:rPr kumimoji="1" lang="ja-JP" altLang="en-US" sz="2000" dirty="0"/>
              <a:t>（昭和</a:t>
            </a:r>
            <a:r>
              <a:rPr kumimoji="1" lang="en-US" altLang="ja-JP" sz="2000" dirty="0"/>
              <a:t>20</a:t>
            </a:r>
            <a:r>
              <a:rPr kumimoji="1" lang="ja-JP" altLang="en-US" sz="2000" dirty="0"/>
              <a:t>）年、北方領土に住んでいた</a:t>
            </a:r>
            <a:endParaRPr kumimoji="1" lang="en-US" altLang="ja-JP" sz="2000" dirty="0"/>
          </a:p>
          <a:p>
            <a:r>
              <a:rPr kumimoji="1" lang="ja-JP" altLang="en-US" sz="2000" dirty="0"/>
              <a:t>　 日本人の数は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A243B0-6D60-4A40-AB5E-9CCF5EFB51E2}"/>
              </a:ext>
            </a:extLst>
          </p:cNvPr>
          <p:cNvSpPr/>
          <p:nvPr/>
        </p:nvSpPr>
        <p:spPr>
          <a:xfrm>
            <a:off x="702803" y="198926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301920A-D468-40C8-B2E5-76B3E8210A0F}"/>
              </a:ext>
            </a:extLst>
          </p:cNvPr>
          <p:cNvSpPr txBox="1"/>
          <p:nvPr/>
        </p:nvSpPr>
        <p:spPr>
          <a:xfrm>
            <a:off x="3511406" y="2177792"/>
            <a:ext cx="76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26" name="テキスト ボックス 15">
            <a:extLst>
              <a:ext uri="{FF2B5EF4-FFF2-40B4-BE49-F238E27FC236}">
                <a16:creationId xmlns:a16="http://schemas.microsoft.com/office/drawing/2014/main" id="{BDADF7C2-B4F7-4739-92EE-B03D557ED831}"/>
              </a:ext>
            </a:extLst>
          </p:cNvPr>
          <p:cNvSpPr txBox="1"/>
          <p:nvPr/>
        </p:nvSpPr>
        <p:spPr>
          <a:xfrm>
            <a:off x="276554" y="5437453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/>
              <a:t>現在、北方領土に住んでいる日本人の数は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89C8E88-7B95-45BC-9F9B-84728BE43029}"/>
              </a:ext>
            </a:extLst>
          </p:cNvPr>
          <p:cNvSpPr/>
          <p:nvPr/>
        </p:nvSpPr>
        <p:spPr>
          <a:xfrm>
            <a:off x="688858" y="5860558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F260485-C7CF-4A7D-88A0-8BD160A90CCC}"/>
              </a:ext>
            </a:extLst>
          </p:cNvPr>
          <p:cNvSpPr txBox="1"/>
          <p:nvPr/>
        </p:nvSpPr>
        <p:spPr>
          <a:xfrm>
            <a:off x="3459244" y="611707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9" name="テキスト ボックス 25">
            <a:extLst>
              <a:ext uri="{FF2B5EF4-FFF2-40B4-BE49-F238E27FC236}">
                <a16:creationId xmlns:a16="http://schemas.microsoft.com/office/drawing/2014/main" id="{2E55DCE6-7B84-40F2-9209-6D8D219E0E83}"/>
              </a:ext>
            </a:extLst>
          </p:cNvPr>
          <p:cNvSpPr txBox="1"/>
          <p:nvPr/>
        </p:nvSpPr>
        <p:spPr>
          <a:xfrm>
            <a:off x="205219" y="6721788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＜暮らし＞</a:t>
            </a:r>
            <a:endParaRPr kumimoji="1" lang="en-US" altLang="ja-JP" sz="2000" dirty="0"/>
          </a:p>
        </p:txBody>
      </p:sp>
      <p:sp>
        <p:nvSpPr>
          <p:cNvPr id="40" name="テキスト ボックス 15">
            <a:extLst>
              <a:ext uri="{FF2B5EF4-FFF2-40B4-BE49-F238E27FC236}">
                <a16:creationId xmlns:a16="http://schemas.microsoft.com/office/drawing/2014/main" id="{736BB43C-49F3-4344-8AF4-DF455C20A509}"/>
              </a:ext>
            </a:extLst>
          </p:cNvPr>
          <p:cNvSpPr txBox="1"/>
          <p:nvPr/>
        </p:nvSpPr>
        <p:spPr>
          <a:xfrm>
            <a:off x="351401" y="7051067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北方領土は日本固有の領土であるにも関わらず、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FC2312-264A-4CA1-BC39-F8D82BCA370A}"/>
              </a:ext>
            </a:extLst>
          </p:cNvPr>
          <p:cNvSpPr/>
          <p:nvPr/>
        </p:nvSpPr>
        <p:spPr>
          <a:xfrm>
            <a:off x="689484" y="748051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501657-C146-40E9-87E4-63C0E607A44C}"/>
              </a:ext>
            </a:extLst>
          </p:cNvPr>
          <p:cNvSpPr txBox="1"/>
          <p:nvPr/>
        </p:nvSpPr>
        <p:spPr>
          <a:xfrm>
            <a:off x="3492930" y="7718551"/>
            <a:ext cx="2726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人が空港、病院、</a:t>
            </a:r>
          </a:p>
        </p:txBody>
      </p:sp>
      <p:sp>
        <p:nvSpPr>
          <p:cNvPr id="43" name="テキスト ボックス 15">
            <a:extLst>
              <a:ext uri="{FF2B5EF4-FFF2-40B4-BE49-F238E27FC236}">
                <a16:creationId xmlns:a16="http://schemas.microsoft.com/office/drawing/2014/main" id="{8AA7CE72-AB15-4FD5-8DDA-1A97C93669BC}"/>
              </a:ext>
            </a:extLst>
          </p:cNvPr>
          <p:cNvSpPr txBox="1"/>
          <p:nvPr/>
        </p:nvSpPr>
        <p:spPr>
          <a:xfrm>
            <a:off x="351401" y="831439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学校などの開発・整備を進めている。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086C11B5-C76D-461C-247B-1C97E77B8117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2" name="テキスト ボックス 15">
            <a:extLst>
              <a:ext uri="{FF2B5EF4-FFF2-40B4-BE49-F238E27FC236}">
                <a16:creationId xmlns:a16="http://schemas.microsoft.com/office/drawing/2014/main" id="{88E2270C-7B1A-839A-B860-D27F9FD5D850}"/>
              </a:ext>
            </a:extLst>
          </p:cNvPr>
          <p:cNvSpPr txBox="1"/>
          <p:nvPr/>
        </p:nvSpPr>
        <p:spPr>
          <a:xfrm>
            <a:off x="230001" y="283091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　 </a:t>
            </a:r>
            <a:r>
              <a:rPr kumimoji="1" lang="en-US" altLang="ja-JP" sz="2000" dirty="0"/>
              <a:t>【</a:t>
            </a:r>
            <a:r>
              <a:rPr kumimoji="1" lang="ja-JP" altLang="en-US" sz="2000" dirty="0"/>
              <a:t>発展</a:t>
            </a:r>
            <a:r>
              <a:rPr kumimoji="1" lang="en-US" altLang="ja-JP" sz="2000" dirty="0"/>
              <a:t>】</a:t>
            </a:r>
            <a:r>
              <a:rPr kumimoji="1" lang="ja-JP" altLang="en-US" sz="2000" dirty="0"/>
              <a:t>島別の人口も調べてみよう</a:t>
            </a:r>
            <a:endParaRPr kumimoji="1" lang="en-US" altLang="ja-JP" sz="2000" dirty="0"/>
          </a:p>
        </p:txBody>
      </p:sp>
      <p:sp>
        <p:nvSpPr>
          <p:cNvPr id="3" name="テキスト ボックス 15">
            <a:extLst>
              <a:ext uri="{FF2B5EF4-FFF2-40B4-BE49-F238E27FC236}">
                <a16:creationId xmlns:a16="http://schemas.microsoft.com/office/drawing/2014/main" id="{59FCD8F4-1FCD-2D69-B40D-0D639D209044}"/>
              </a:ext>
            </a:extLst>
          </p:cNvPr>
          <p:cNvSpPr txBox="1"/>
          <p:nvPr/>
        </p:nvSpPr>
        <p:spPr>
          <a:xfrm>
            <a:off x="1129135" y="3227140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択捉島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4549E7-D824-3530-3C7B-1912FD68F457}"/>
              </a:ext>
            </a:extLst>
          </p:cNvPr>
          <p:cNvSpPr/>
          <p:nvPr/>
        </p:nvSpPr>
        <p:spPr>
          <a:xfrm>
            <a:off x="816721" y="3529295"/>
            <a:ext cx="1681716" cy="638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15">
            <a:extLst>
              <a:ext uri="{FF2B5EF4-FFF2-40B4-BE49-F238E27FC236}">
                <a16:creationId xmlns:a16="http://schemas.microsoft.com/office/drawing/2014/main" id="{2CFA1BF8-B598-7FE1-6FBA-B77F6CC5DB59}"/>
              </a:ext>
            </a:extLst>
          </p:cNvPr>
          <p:cNvSpPr txBox="1"/>
          <p:nvPr/>
        </p:nvSpPr>
        <p:spPr>
          <a:xfrm>
            <a:off x="4090170" y="3187927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国後島</a:t>
            </a:r>
          </a:p>
        </p:txBody>
      </p:sp>
      <p:sp>
        <p:nvSpPr>
          <p:cNvPr id="9" name="テキスト ボックス 15">
            <a:extLst>
              <a:ext uri="{FF2B5EF4-FFF2-40B4-BE49-F238E27FC236}">
                <a16:creationId xmlns:a16="http://schemas.microsoft.com/office/drawing/2014/main" id="{A2DBA144-CF83-5A1F-4706-0F45B513863F}"/>
              </a:ext>
            </a:extLst>
          </p:cNvPr>
          <p:cNvSpPr txBox="1"/>
          <p:nvPr/>
        </p:nvSpPr>
        <p:spPr>
          <a:xfrm>
            <a:off x="1129134" y="4288724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ja-JP" altLang="en-US" sz="2000" dirty="0"/>
              <a:t>色丹島</a:t>
            </a:r>
          </a:p>
        </p:txBody>
      </p:sp>
      <p:sp>
        <p:nvSpPr>
          <p:cNvPr id="10" name="テキスト ボックス 15">
            <a:extLst>
              <a:ext uri="{FF2B5EF4-FFF2-40B4-BE49-F238E27FC236}">
                <a16:creationId xmlns:a16="http://schemas.microsoft.com/office/drawing/2014/main" id="{140B8B8F-71AE-DF6B-222B-D9BE5DAE1701}"/>
              </a:ext>
            </a:extLst>
          </p:cNvPr>
          <p:cNvSpPr txBox="1"/>
          <p:nvPr/>
        </p:nvSpPr>
        <p:spPr>
          <a:xfrm>
            <a:off x="4011847" y="4288724"/>
            <a:ext cx="135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歯舞群島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96988D4-3498-53A5-2B9D-DB5C830BC751}"/>
              </a:ext>
            </a:extLst>
          </p:cNvPr>
          <p:cNvSpPr/>
          <p:nvPr/>
        </p:nvSpPr>
        <p:spPr>
          <a:xfrm>
            <a:off x="3792786" y="4595032"/>
            <a:ext cx="1681716" cy="651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B710DCD-544B-3896-F85F-5514999BF5DC}"/>
              </a:ext>
            </a:extLst>
          </p:cNvPr>
          <p:cNvSpPr/>
          <p:nvPr/>
        </p:nvSpPr>
        <p:spPr>
          <a:xfrm>
            <a:off x="829526" y="4597400"/>
            <a:ext cx="1681716" cy="64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358B7F-5C7B-8AC5-D6A8-659823177428}"/>
              </a:ext>
            </a:extLst>
          </p:cNvPr>
          <p:cNvSpPr/>
          <p:nvPr/>
        </p:nvSpPr>
        <p:spPr>
          <a:xfrm>
            <a:off x="3792786" y="3516255"/>
            <a:ext cx="1681716" cy="638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874D6E3-ED37-1B40-3183-09509DD15FAA}"/>
              </a:ext>
            </a:extLst>
          </p:cNvPr>
          <p:cNvSpPr txBox="1"/>
          <p:nvPr/>
        </p:nvSpPr>
        <p:spPr>
          <a:xfrm>
            <a:off x="5548745" y="3755145"/>
            <a:ext cx="67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3025C07-824D-23AD-D5A7-5AA012D3B17E}"/>
              </a:ext>
            </a:extLst>
          </p:cNvPr>
          <p:cNvSpPr txBox="1"/>
          <p:nvPr/>
        </p:nvSpPr>
        <p:spPr>
          <a:xfrm>
            <a:off x="2521145" y="4721244"/>
            <a:ext cx="65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44374C-7081-5893-7914-9EE43EFE968B}"/>
              </a:ext>
            </a:extLst>
          </p:cNvPr>
          <p:cNvSpPr txBox="1"/>
          <p:nvPr/>
        </p:nvSpPr>
        <p:spPr>
          <a:xfrm>
            <a:off x="5548745" y="4722167"/>
            <a:ext cx="757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53CAB2-A4EA-D02E-3D8D-B3378E44B544}"/>
              </a:ext>
            </a:extLst>
          </p:cNvPr>
          <p:cNvSpPr txBox="1"/>
          <p:nvPr/>
        </p:nvSpPr>
        <p:spPr>
          <a:xfrm>
            <a:off x="2509285" y="3755144"/>
            <a:ext cx="66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406488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北海道東部と北方領土の共通点、相違点を書いてみよう。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59829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59829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1A89406-F5CC-4C52-B814-38AF627CAA8A}"/>
              </a:ext>
            </a:extLst>
          </p:cNvPr>
          <p:cNvSpPr txBox="1"/>
          <p:nvPr/>
        </p:nvSpPr>
        <p:spPr>
          <a:xfrm>
            <a:off x="0" y="4605371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＜北海道東部と北方領土の相違点＞</a:t>
            </a:r>
            <a:endParaRPr kumimoji="1" lang="en-US" altLang="ja-JP" sz="2000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ACBDD2D-FF7A-458C-B0C9-C2ABD6C22BCA}"/>
              </a:ext>
            </a:extLst>
          </p:cNvPr>
          <p:cNvSpPr/>
          <p:nvPr/>
        </p:nvSpPr>
        <p:spPr>
          <a:xfrm>
            <a:off x="127861" y="980115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3598013-2FDC-4F8B-9F39-C32BB9FD50CD}"/>
              </a:ext>
            </a:extLst>
          </p:cNvPr>
          <p:cNvSpPr txBox="1"/>
          <p:nvPr/>
        </p:nvSpPr>
        <p:spPr>
          <a:xfrm>
            <a:off x="0" y="52865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＜北海道東部と北方領土の共通点＞</a:t>
            </a:r>
            <a:endParaRPr kumimoji="1" lang="en-US" altLang="ja-JP" sz="20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5F3B613-957E-4149-AD83-FB31E012C470}"/>
              </a:ext>
            </a:extLst>
          </p:cNvPr>
          <p:cNvSpPr/>
          <p:nvPr/>
        </p:nvSpPr>
        <p:spPr>
          <a:xfrm>
            <a:off x="127861" y="5126089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66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</TotalTime>
  <Words>199</Words>
  <Application>Microsoft Office PowerPoint</Application>
  <PresentationFormat>A4 210 x 297 mm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109</cp:revision>
  <cp:lastPrinted>2021-09-06T08:18:46Z</cp:lastPrinted>
  <dcterms:created xsi:type="dcterms:W3CDTF">2021-09-06T07:54:38Z</dcterms:created>
  <dcterms:modified xsi:type="dcterms:W3CDTF">2022-10-24T05:54:04Z</dcterms:modified>
</cp:coreProperties>
</file>