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69" r:id="rId2"/>
    <p:sldId id="268" r:id="rId3"/>
  </p:sldIdLst>
  <p:sldSz cx="6858000" cy="9906000" type="A4"/>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42" d="100"/>
          <a:sy n="42" d="100"/>
        </p:scale>
        <p:origin x="63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D086F386-25BD-4F86-98A3-FFF23C25879E}" type="datetimeFigureOut">
              <a:rPr kumimoji="1" lang="ja-JP" altLang="en-US" smtClean="0"/>
              <a:t>2022/10/24</a:t>
            </a:fld>
            <a:endParaRPr kumimoji="1" lang="ja-JP" altLang="en-US"/>
          </a:p>
        </p:txBody>
      </p:sp>
      <p:sp>
        <p:nvSpPr>
          <p:cNvPr id="4" name="スライド イメージ プレースホルダー 3"/>
          <p:cNvSpPr>
            <a:spLocks noGrp="1" noRot="1" noChangeAspect="1"/>
          </p:cNvSpPr>
          <p:nvPr>
            <p:ph type="sldImg" idx="2"/>
          </p:nvPr>
        </p:nvSpPr>
        <p:spPr>
          <a:xfrm>
            <a:off x="2216150" y="1233488"/>
            <a:ext cx="23034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26815B2F-8361-42C2-8B2E-C139732C2F92}" type="slidenum">
              <a:rPr kumimoji="1" lang="ja-JP" altLang="en-US" smtClean="0"/>
              <a:t>‹#›</a:t>
            </a:fld>
            <a:endParaRPr kumimoji="1" lang="ja-JP" altLang="en-US"/>
          </a:p>
        </p:txBody>
      </p:sp>
    </p:spTree>
    <p:extLst>
      <p:ext uri="{BB962C8B-B14F-4D97-AF65-F5344CB8AC3E}">
        <p14:creationId xmlns:p14="http://schemas.microsoft.com/office/powerpoint/2010/main" val="387517823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629546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3940189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318338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591680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591794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1409926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2844811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2466730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1026505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2072743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4A2336C-562E-4592-848A-9F1039F29C61}" type="datetimeFigureOut">
              <a:rPr kumimoji="1" lang="ja-JP" altLang="en-US" smtClean="0"/>
              <a:t>2022/10/24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1947250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84A2336C-562E-4592-848A-9F1039F29C61}" type="datetimeFigureOut">
              <a:rPr kumimoji="1" lang="ja-JP" altLang="en-US" smtClean="0"/>
              <a:t>2022/10/24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6663686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54330843-18CC-4D1F-A90E-4EEDE8F4FB74}"/>
              </a:ext>
            </a:extLst>
          </p:cNvPr>
          <p:cNvSpPr txBox="1">
            <a:spLocks/>
          </p:cNvSpPr>
          <p:nvPr/>
        </p:nvSpPr>
        <p:spPr>
          <a:xfrm>
            <a:off x="702805" y="2"/>
            <a:ext cx="6155195" cy="438148"/>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2000" dirty="0"/>
              <a:t>適切なものを以下の空欄に書いてみよう。</a:t>
            </a:r>
          </a:p>
        </p:txBody>
      </p:sp>
      <p:sp>
        <p:nvSpPr>
          <p:cNvPr id="8" name="正方形/長方形 7">
            <a:extLst>
              <a:ext uri="{FF2B5EF4-FFF2-40B4-BE49-F238E27FC236}">
                <a16:creationId xmlns:a16="http://schemas.microsoft.com/office/drawing/2014/main" id="{4C32B813-7B58-4DC6-9B6C-B48956C17366}"/>
              </a:ext>
            </a:extLst>
          </p:cNvPr>
          <p:cNvSpPr/>
          <p:nvPr/>
        </p:nvSpPr>
        <p:spPr>
          <a:xfrm>
            <a:off x="0" y="0"/>
            <a:ext cx="702805" cy="365125"/>
          </a:xfrm>
          <a:prstGeom prst="rect">
            <a:avLst/>
          </a:prstGeom>
          <a:ln/>
        </p:spPr>
        <p:style>
          <a:lnRef idx="2">
            <a:schemeClr val="dk1"/>
          </a:lnRef>
          <a:fillRef idx="1">
            <a:schemeClr val="lt1"/>
          </a:fillRef>
          <a:effectRef idx="0">
            <a:schemeClr val="dk1"/>
          </a:effectRef>
          <a:fontRef idx="minor">
            <a:schemeClr val="dk1"/>
          </a:fontRef>
        </p:style>
        <p:txBody>
          <a:bodyPr tIns="144000" rtlCol="0" anchor="ctr"/>
          <a:lstStyle/>
          <a:p>
            <a:pPr algn="ctr"/>
            <a:r>
              <a:rPr kumimoji="1" lang="en-US" altLang="ja-JP" sz="2000" b="1" dirty="0">
                <a:solidFill>
                  <a:schemeClr val="tx1">
                    <a:lumMod val="75000"/>
                    <a:lumOff val="25000"/>
                  </a:schemeClr>
                </a:solidFill>
              </a:rPr>
              <a:t>W1</a:t>
            </a:r>
          </a:p>
        </p:txBody>
      </p:sp>
      <p:cxnSp>
        <p:nvCxnSpPr>
          <p:cNvPr id="15" name="直線コネクタ 14">
            <a:extLst>
              <a:ext uri="{FF2B5EF4-FFF2-40B4-BE49-F238E27FC236}">
                <a16:creationId xmlns:a16="http://schemas.microsoft.com/office/drawing/2014/main" id="{97ECFED8-0EE9-4543-A1B3-BF28C8B1816E}"/>
              </a:ext>
            </a:extLst>
          </p:cNvPr>
          <p:cNvCxnSpPr/>
          <p:nvPr/>
        </p:nvCxnSpPr>
        <p:spPr>
          <a:xfrm>
            <a:off x="514350" y="365125"/>
            <a:ext cx="6343650" cy="0"/>
          </a:xfrm>
          <a:prstGeom prst="line">
            <a:avLst/>
          </a:prstGeom>
        </p:spPr>
        <p:style>
          <a:lnRef idx="1">
            <a:schemeClr val="dk1"/>
          </a:lnRef>
          <a:fillRef idx="0">
            <a:schemeClr val="dk1"/>
          </a:fillRef>
          <a:effectRef idx="0">
            <a:schemeClr val="dk1"/>
          </a:effectRef>
          <a:fontRef idx="minor">
            <a:schemeClr val="tx1"/>
          </a:fontRef>
        </p:style>
      </p:cxnSp>
      <p:sp>
        <p:nvSpPr>
          <p:cNvPr id="82" name="テキスト ボックス 81">
            <a:extLst>
              <a:ext uri="{FF2B5EF4-FFF2-40B4-BE49-F238E27FC236}">
                <a16:creationId xmlns:a16="http://schemas.microsoft.com/office/drawing/2014/main" id="{025E515F-E7C1-B6DB-4CFE-5D9C2641A240}"/>
              </a:ext>
            </a:extLst>
          </p:cNvPr>
          <p:cNvSpPr txBox="1"/>
          <p:nvPr/>
        </p:nvSpPr>
        <p:spPr>
          <a:xfrm>
            <a:off x="5029559" y="1477413"/>
            <a:ext cx="576000" cy="338554"/>
          </a:xfrm>
          <a:prstGeom prst="rect">
            <a:avLst/>
          </a:prstGeom>
          <a:noFill/>
        </p:spPr>
        <p:txBody>
          <a:bodyPr wrap="square" rtlCol="0">
            <a:spAutoFit/>
          </a:bodyPr>
          <a:lstStyle/>
          <a:p>
            <a:r>
              <a:rPr kumimoji="1" lang="ja-JP" altLang="en-US" sz="1600" dirty="0"/>
              <a:t>、</a:t>
            </a:r>
            <a:endParaRPr kumimoji="1" lang="en-US" altLang="ja-JP" sz="1600" dirty="0"/>
          </a:p>
        </p:txBody>
      </p:sp>
      <p:sp>
        <p:nvSpPr>
          <p:cNvPr id="12" name="テキスト ボックス 11">
            <a:extLst>
              <a:ext uri="{FF2B5EF4-FFF2-40B4-BE49-F238E27FC236}">
                <a16:creationId xmlns:a16="http://schemas.microsoft.com/office/drawing/2014/main" id="{D92427E4-E697-4A40-8D08-2D1D3A329442}"/>
              </a:ext>
            </a:extLst>
          </p:cNvPr>
          <p:cNvSpPr txBox="1"/>
          <p:nvPr/>
        </p:nvSpPr>
        <p:spPr>
          <a:xfrm>
            <a:off x="63931" y="775977"/>
            <a:ext cx="6730139" cy="338554"/>
          </a:xfrm>
          <a:prstGeom prst="rect">
            <a:avLst/>
          </a:prstGeom>
          <a:noFill/>
        </p:spPr>
        <p:txBody>
          <a:bodyPr wrap="square" rtlCol="0">
            <a:spAutoFit/>
          </a:bodyPr>
          <a:lstStyle/>
          <a:p>
            <a:r>
              <a:rPr kumimoji="1" lang="en-US" altLang="ja-JP" sz="1600" dirty="0"/>
              <a:t>1</a:t>
            </a:r>
            <a:r>
              <a:rPr kumimoji="1" lang="ja-JP" altLang="en-US" sz="1600" dirty="0"/>
              <a:t>．国家が成立する３つの要素は、</a:t>
            </a:r>
            <a:endParaRPr kumimoji="1" lang="en-US" altLang="ja-JP" sz="1600" dirty="0"/>
          </a:p>
        </p:txBody>
      </p:sp>
      <p:grpSp>
        <p:nvGrpSpPr>
          <p:cNvPr id="48" name="グループ化 47">
            <a:extLst>
              <a:ext uri="{FF2B5EF4-FFF2-40B4-BE49-F238E27FC236}">
                <a16:creationId xmlns:a16="http://schemas.microsoft.com/office/drawing/2014/main" id="{B293FE66-570F-4F83-1D14-E1336F186EFA}"/>
              </a:ext>
            </a:extLst>
          </p:cNvPr>
          <p:cNvGrpSpPr/>
          <p:nvPr/>
        </p:nvGrpSpPr>
        <p:grpSpPr>
          <a:xfrm>
            <a:off x="745290" y="1231826"/>
            <a:ext cx="4154088" cy="620784"/>
            <a:chOff x="514349" y="4330208"/>
            <a:chExt cx="7548504" cy="487317"/>
          </a:xfrm>
        </p:grpSpPr>
        <p:sp>
          <p:nvSpPr>
            <p:cNvPr id="49" name="正方形/長方形 48">
              <a:extLst>
                <a:ext uri="{FF2B5EF4-FFF2-40B4-BE49-F238E27FC236}">
                  <a16:creationId xmlns:a16="http://schemas.microsoft.com/office/drawing/2014/main" id="{F6618D6C-08AD-4991-5D6B-37312504D772}"/>
                </a:ext>
              </a:extLst>
            </p:cNvPr>
            <p:cNvSpPr/>
            <p:nvPr/>
          </p:nvSpPr>
          <p:spPr>
            <a:xfrm>
              <a:off x="514349" y="4330208"/>
              <a:ext cx="7548504" cy="4873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1" name="テキスト ボックス 50">
              <a:extLst>
                <a:ext uri="{FF2B5EF4-FFF2-40B4-BE49-F238E27FC236}">
                  <a16:creationId xmlns:a16="http://schemas.microsoft.com/office/drawing/2014/main" id="{15D8F3A1-EBCD-D89C-9F38-B3E76E4EE75C}"/>
                </a:ext>
              </a:extLst>
            </p:cNvPr>
            <p:cNvSpPr txBox="1"/>
            <p:nvPr/>
          </p:nvSpPr>
          <p:spPr>
            <a:xfrm>
              <a:off x="3558599" y="4434192"/>
              <a:ext cx="1459998" cy="314087"/>
            </a:xfrm>
            <a:prstGeom prst="rect">
              <a:avLst/>
            </a:prstGeom>
            <a:noFill/>
          </p:spPr>
          <p:txBody>
            <a:bodyPr wrap="square">
              <a:spAutoFit/>
            </a:bodyPr>
            <a:lstStyle/>
            <a:p>
              <a:r>
                <a:rPr lang="ja-JP" altLang="en-US" sz="2000" dirty="0"/>
                <a:t>国民</a:t>
              </a:r>
            </a:p>
          </p:txBody>
        </p:sp>
      </p:grpSp>
      <p:sp>
        <p:nvSpPr>
          <p:cNvPr id="54" name="テキスト ボックス 53">
            <a:extLst>
              <a:ext uri="{FF2B5EF4-FFF2-40B4-BE49-F238E27FC236}">
                <a16:creationId xmlns:a16="http://schemas.microsoft.com/office/drawing/2014/main" id="{902ECDB3-E0FD-9120-20E8-5871BAFC7035}"/>
              </a:ext>
            </a:extLst>
          </p:cNvPr>
          <p:cNvSpPr txBox="1"/>
          <p:nvPr/>
        </p:nvSpPr>
        <p:spPr>
          <a:xfrm>
            <a:off x="5031831" y="6679493"/>
            <a:ext cx="576000" cy="338554"/>
          </a:xfrm>
          <a:prstGeom prst="rect">
            <a:avLst/>
          </a:prstGeom>
          <a:noFill/>
        </p:spPr>
        <p:txBody>
          <a:bodyPr wrap="square" rtlCol="0">
            <a:spAutoFit/>
          </a:bodyPr>
          <a:lstStyle/>
          <a:p>
            <a:r>
              <a:rPr kumimoji="1" lang="ja-JP" altLang="en-US" sz="1600" dirty="0"/>
              <a:t>、</a:t>
            </a:r>
            <a:endParaRPr kumimoji="1" lang="en-US" altLang="ja-JP" sz="1600" dirty="0"/>
          </a:p>
        </p:txBody>
      </p:sp>
      <p:grpSp>
        <p:nvGrpSpPr>
          <p:cNvPr id="55" name="グループ化 54">
            <a:extLst>
              <a:ext uri="{FF2B5EF4-FFF2-40B4-BE49-F238E27FC236}">
                <a16:creationId xmlns:a16="http://schemas.microsoft.com/office/drawing/2014/main" id="{D8ECEE9D-9BBC-8160-4345-7D224CD37D42}"/>
              </a:ext>
            </a:extLst>
          </p:cNvPr>
          <p:cNvGrpSpPr/>
          <p:nvPr/>
        </p:nvGrpSpPr>
        <p:grpSpPr>
          <a:xfrm>
            <a:off x="747562" y="6433906"/>
            <a:ext cx="4154088" cy="620784"/>
            <a:chOff x="514349" y="4330208"/>
            <a:chExt cx="7548504" cy="487317"/>
          </a:xfrm>
        </p:grpSpPr>
        <p:sp>
          <p:nvSpPr>
            <p:cNvPr id="56" name="正方形/長方形 55">
              <a:extLst>
                <a:ext uri="{FF2B5EF4-FFF2-40B4-BE49-F238E27FC236}">
                  <a16:creationId xmlns:a16="http://schemas.microsoft.com/office/drawing/2014/main" id="{8425C0B5-1E96-32F4-C016-F03CEA13D6AF}"/>
                </a:ext>
              </a:extLst>
            </p:cNvPr>
            <p:cNvSpPr/>
            <p:nvPr/>
          </p:nvSpPr>
          <p:spPr>
            <a:xfrm>
              <a:off x="514349" y="4330208"/>
              <a:ext cx="7548504" cy="4873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7" name="テキスト ボックス 56">
              <a:extLst>
                <a:ext uri="{FF2B5EF4-FFF2-40B4-BE49-F238E27FC236}">
                  <a16:creationId xmlns:a16="http://schemas.microsoft.com/office/drawing/2014/main" id="{01663260-64D0-DA69-877F-8F2B1EC35E3B}"/>
                </a:ext>
              </a:extLst>
            </p:cNvPr>
            <p:cNvSpPr txBox="1"/>
            <p:nvPr/>
          </p:nvSpPr>
          <p:spPr>
            <a:xfrm>
              <a:off x="3558599" y="4434192"/>
              <a:ext cx="1459998" cy="314087"/>
            </a:xfrm>
            <a:prstGeom prst="rect">
              <a:avLst/>
            </a:prstGeom>
            <a:noFill/>
          </p:spPr>
          <p:txBody>
            <a:bodyPr wrap="square">
              <a:spAutoFit/>
            </a:bodyPr>
            <a:lstStyle/>
            <a:p>
              <a:r>
                <a:rPr lang="ja-JP" altLang="en-US" sz="2000" dirty="0"/>
                <a:t>領土</a:t>
              </a:r>
              <a:endParaRPr lang="en-US" altLang="ja-JP" sz="2000" dirty="0"/>
            </a:p>
          </p:txBody>
        </p:sp>
      </p:grpSp>
      <p:sp>
        <p:nvSpPr>
          <p:cNvPr id="58" name="テキスト ボックス 57">
            <a:extLst>
              <a:ext uri="{FF2B5EF4-FFF2-40B4-BE49-F238E27FC236}">
                <a16:creationId xmlns:a16="http://schemas.microsoft.com/office/drawing/2014/main" id="{5C9BFE1D-50E7-A0FB-6DB8-90ADFDC76453}"/>
              </a:ext>
            </a:extLst>
          </p:cNvPr>
          <p:cNvSpPr txBox="1"/>
          <p:nvPr/>
        </p:nvSpPr>
        <p:spPr>
          <a:xfrm>
            <a:off x="5031831" y="7463443"/>
            <a:ext cx="576000" cy="338554"/>
          </a:xfrm>
          <a:prstGeom prst="rect">
            <a:avLst/>
          </a:prstGeom>
          <a:noFill/>
        </p:spPr>
        <p:txBody>
          <a:bodyPr wrap="square" rtlCol="0">
            <a:spAutoFit/>
          </a:bodyPr>
          <a:lstStyle/>
          <a:p>
            <a:r>
              <a:rPr kumimoji="1" lang="ja-JP" altLang="en-US" sz="1600" dirty="0"/>
              <a:t>、</a:t>
            </a:r>
            <a:endParaRPr kumimoji="1" lang="en-US" altLang="ja-JP" sz="1600" dirty="0"/>
          </a:p>
        </p:txBody>
      </p:sp>
      <p:grpSp>
        <p:nvGrpSpPr>
          <p:cNvPr id="59" name="グループ化 58">
            <a:extLst>
              <a:ext uri="{FF2B5EF4-FFF2-40B4-BE49-F238E27FC236}">
                <a16:creationId xmlns:a16="http://schemas.microsoft.com/office/drawing/2014/main" id="{31D75C88-B898-60A6-598E-27EA715DC204}"/>
              </a:ext>
            </a:extLst>
          </p:cNvPr>
          <p:cNvGrpSpPr/>
          <p:nvPr/>
        </p:nvGrpSpPr>
        <p:grpSpPr>
          <a:xfrm>
            <a:off x="747562" y="7217856"/>
            <a:ext cx="4154088" cy="620784"/>
            <a:chOff x="514349" y="4330208"/>
            <a:chExt cx="7548504" cy="487317"/>
          </a:xfrm>
        </p:grpSpPr>
        <p:sp>
          <p:nvSpPr>
            <p:cNvPr id="63" name="正方形/長方形 62">
              <a:extLst>
                <a:ext uri="{FF2B5EF4-FFF2-40B4-BE49-F238E27FC236}">
                  <a16:creationId xmlns:a16="http://schemas.microsoft.com/office/drawing/2014/main" id="{B701F294-0A69-FDC7-EDF1-A7EE8165C702}"/>
                </a:ext>
              </a:extLst>
            </p:cNvPr>
            <p:cNvSpPr/>
            <p:nvPr/>
          </p:nvSpPr>
          <p:spPr>
            <a:xfrm>
              <a:off x="514349" y="4330208"/>
              <a:ext cx="7548504" cy="4873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テキスト ボックス 63">
              <a:extLst>
                <a:ext uri="{FF2B5EF4-FFF2-40B4-BE49-F238E27FC236}">
                  <a16:creationId xmlns:a16="http://schemas.microsoft.com/office/drawing/2014/main" id="{880E178A-617B-64AC-0FEA-5460853E6BD0}"/>
                </a:ext>
              </a:extLst>
            </p:cNvPr>
            <p:cNvSpPr txBox="1"/>
            <p:nvPr/>
          </p:nvSpPr>
          <p:spPr>
            <a:xfrm>
              <a:off x="3558601" y="4428834"/>
              <a:ext cx="1459998" cy="314088"/>
            </a:xfrm>
            <a:prstGeom prst="rect">
              <a:avLst/>
            </a:prstGeom>
            <a:noFill/>
          </p:spPr>
          <p:txBody>
            <a:bodyPr wrap="square">
              <a:spAutoFit/>
            </a:bodyPr>
            <a:lstStyle/>
            <a:p>
              <a:r>
                <a:rPr lang="ja-JP" altLang="en-US" sz="2000" dirty="0"/>
                <a:t>領海</a:t>
              </a:r>
            </a:p>
          </p:txBody>
        </p:sp>
      </p:grpSp>
      <p:sp>
        <p:nvSpPr>
          <p:cNvPr id="65" name="テキスト ボックス 64">
            <a:extLst>
              <a:ext uri="{FF2B5EF4-FFF2-40B4-BE49-F238E27FC236}">
                <a16:creationId xmlns:a16="http://schemas.microsoft.com/office/drawing/2014/main" id="{797261AF-029A-FA60-C713-4C399168653F}"/>
              </a:ext>
            </a:extLst>
          </p:cNvPr>
          <p:cNvSpPr txBox="1"/>
          <p:nvPr/>
        </p:nvSpPr>
        <p:spPr>
          <a:xfrm>
            <a:off x="4981031" y="8225121"/>
            <a:ext cx="1371663" cy="338554"/>
          </a:xfrm>
          <a:prstGeom prst="rect">
            <a:avLst/>
          </a:prstGeom>
          <a:noFill/>
        </p:spPr>
        <p:txBody>
          <a:bodyPr wrap="square" rtlCol="0">
            <a:spAutoFit/>
          </a:bodyPr>
          <a:lstStyle/>
          <a:p>
            <a:r>
              <a:rPr kumimoji="1" lang="ja-JP" altLang="en-US" sz="1600" dirty="0"/>
              <a:t>である。</a:t>
            </a:r>
            <a:endParaRPr kumimoji="1" lang="en-US" altLang="ja-JP" sz="1600" dirty="0"/>
          </a:p>
        </p:txBody>
      </p:sp>
      <p:grpSp>
        <p:nvGrpSpPr>
          <p:cNvPr id="66" name="グループ化 65">
            <a:extLst>
              <a:ext uri="{FF2B5EF4-FFF2-40B4-BE49-F238E27FC236}">
                <a16:creationId xmlns:a16="http://schemas.microsoft.com/office/drawing/2014/main" id="{086FFF91-4117-C309-8A29-E6604CD6738A}"/>
              </a:ext>
            </a:extLst>
          </p:cNvPr>
          <p:cNvGrpSpPr/>
          <p:nvPr/>
        </p:nvGrpSpPr>
        <p:grpSpPr>
          <a:xfrm>
            <a:off x="747562" y="8060045"/>
            <a:ext cx="4154088" cy="620784"/>
            <a:chOff x="514349" y="4330208"/>
            <a:chExt cx="7548504" cy="487317"/>
          </a:xfrm>
        </p:grpSpPr>
        <p:sp>
          <p:nvSpPr>
            <p:cNvPr id="67" name="正方形/長方形 66">
              <a:extLst>
                <a:ext uri="{FF2B5EF4-FFF2-40B4-BE49-F238E27FC236}">
                  <a16:creationId xmlns:a16="http://schemas.microsoft.com/office/drawing/2014/main" id="{87616402-0C4E-156A-AE6D-E4477F77CF78}"/>
                </a:ext>
              </a:extLst>
            </p:cNvPr>
            <p:cNvSpPr/>
            <p:nvPr/>
          </p:nvSpPr>
          <p:spPr>
            <a:xfrm>
              <a:off x="514349" y="4330208"/>
              <a:ext cx="7548504" cy="4873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テキスト ボックス 67">
              <a:extLst>
                <a:ext uri="{FF2B5EF4-FFF2-40B4-BE49-F238E27FC236}">
                  <a16:creationId xmlns:a16="http://schemas.microsoft.com/office/drawing/2014/main" id="{B6A6E268-7CC0-24D8-9DBA-B107ACC6EF27}"/>
                </a:ext>
              </a:extLst>
            </p:cNvPr>
            <p:cNvSpPr txBox="1"/>
            <p:nvPr/>
          </p:nvSpPr>
          <p:spPr>
            <a:xfrm>
              <a:off x="3622239" y="4422228"/>
              <a:ext cx="1459998" cy="314088"/>
            </a:xfrm>
            <a:prstGeom prst="rect">
              <a:avLst/>
            </a:prstGeom>
            <a:noFill/>
          </p:spPr>
          <p:txBody>
            <a:bodyPr wrap="square">
              <a:spAutoFit/>
            </a:bodyPr>
            <a:lstStyle/>
            <a:p>
              <a:r>
                <a:rPr lang="ja-JP" altLang="en-US" sz="2000" dirty="0"/>
                <a:t>領空</a:t>
              </a:r>
            </a:p>
          </p:txBody>
        </p:sp>
      </p:grpSp>
      <p:sp>
        <p:nvSpPr>
          <p:cNvPr id="81" name="テキスト ボックス 80">
            <a:extLst>
              <a:ext uri="{FF2B5EF4-FFF2-40B4-BE49-F238E27FC236}">
                <a16:creationId xmlns:a16="http://schemas.microsoft.com/office/drawing/2014/main" id="{B2B2B567-581D-4A93-975D-CAD12617359F}"/>
              </a:ext>
            </a:extLst>
          </p:cNvPr>
          <p:cNvSpPr txBox="1"/>
          <p:nvPr/>
        </p:nvSpPr>
        <p:spPr>
          <a:xfrm>
            <a:off x="63931" y="5990499"/>
            <a:ext cx="6730139" cy="338554"/>
          </a:xfrm>
          <a:prstGeom prst="rect">
            <a:avLst/>
          </a:prstGeom>
          <a:noFill/>
        </p:spPr>
        <p:txBody>
          <a:bodyPr wrap="square" rtlCol="0">
            <a:spAutoFit/>
          </a:bodyPr>
          <a:lstStyle/>
          <a:p>
            <a:r>
              <a:rPr kumimoji="1" lang="en-US" altLang="ja-JP" sz="1600" dirty="0"/>
              <a:t>3</a:t>
            </a:r>
            <a:r>
              <a:rPr kumimoji="1" lang="ja-JP" altLang="en-US" sz="1600" dirty="0"/>
              <a:t>．主権が及ぶ領域の範囲は、</a:t>
            </a:r>
            <a:endParaRPr kumimoji="1" lang="en-US" altLang="ja-JP" sz="1600" dirty="0"/>
          </a:p>
        </p:txBody>
      </p:sp>
      <p:sp>
        <p:nvSpPr>
          <p:cNvPr id="39" name="テキスト ボックス 38">
            <a:extLst>
              <a:ext uri="{FF2B5EF4-FFF2-40B4-BE49-F238E27FC236}">
                <a16:creationId xmlns:a16="http://schemas.microsoft.com/office/drawing/2014/main" id="{1CFCD94E-CD37-61BD-71ED-6F3C77C7E600}"/>
              </a:ext>
            </a:extLst>
          </p:cNvPr>
          <p:cNvSpPr txBox="1"/>
          <p:nvPr/>
        </p:nvSpPr>
        <p:spPr>
          <a:xfrm>
            <a:off x="5029559" y="2261363"/>
            <a:ext cx="576000" cy="338554"/>
          </a:xfrm>
          <a:prstGeom prst="rect">
            <a:avLst/>
          </a:prstGeom>
          <a:noFill/>
        </p:spPr>
        <p:txBody>
          <a:bodyPr wrap="square" rtlCol="0">
            <a:spAutoFit/>
          </a:bodyPr>
          <a:lstStyle/>
          <a:p>
            <a:r>
              <a:rPr kumimoji="1" lang="ja-JP" altLang="en-US" sz="1600" dirty="0"/>
              <a:t>、</a:t>
            </a:r>
            <a:endParaRPr kumimoji="1" lang="en-US" altLang="ja-JP" sz="1600" dirty="0"/>
          </a:p>
        </p:txBody>
      </p:sp>
      <p:grpSp>
        <p:nvGrpSpPr>
          <p:cNvPr id="42" name="グループ化 41">
            <a:extLst>
              <a:ext uri="{FF2B5EF4-FFF2-40B4-BE49-F238E27FC236}">
                <a16:creationId xmlns:a16="http://schemas.microsoft.com/office/drawing/2014/main" id="{BAA3CB82-E5BE-5D61-4FFA-1257BC2056C0}"/>
              </a:ext>
            </a:extLst>
          </p:cNvPr>
          <p:cNvGrpSpPr/>
          <p:nvPr/>
        </p:nvGrpSpPr>
        <p:grpSpPr>
          <a:xfrm>
            <a:off x="745290" y="2015776"/>
            <a:ext cx="4154088" cy="620784"/>
            <a:chOff x="514349" y="4330208"/>
            <a:chExt cx="7548504" cy="487317"/>
          </a:xfrm>
        </p:grpSpPr>
        <p:sp>
          <p:nvSpPr>
            <p:cNvPr id="43" name="正方形/長方形 42">
              <a:extLst>
                <a:ext uri="{FF2B5EF4-FFF2-40B4-BE49-F238E27FC236}">
                  <a16:creationId xmlns:a16="http://schemas.microsoft.com/office/drawing/2014/main" id="{B3A75364-C7B2-D117-CB5D-C747E6056331}"/>
                </a:ext>
              </a:extLst>
            </p:cNvPr>
            <p:cNvSpPr/>
            <p:nvPr/>
          </p:nvSpPr>
          <p:spPr>
            <a:xfrm>
              <a:off x="514349" y="4330208"/>
              <a:ext cx="7548504" cy="4873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a:extLst>
                <a:ext uri="{FF2B5EF4-FFF2-40B4-BE49-F238E27FC236}">
                  <a16:creationId xmlns:a16="http://schemas.microsoft.com/office/drawing/2014/main" id="{E4EC4F68-7551-787C-8696-6D25A18CB2D4}"/>
                </a:ext>
              </a:extLst>
            </p:cNvPr>
            <p:cNvSpPr txBox="1"/>
            <p:nvPr/>
          </p:nvSpPr>
          <p:spPr>
            <a:xfrm>
              <a:off x="3558601" y="4428834"/>
              <a:ext cx="1459998" cy="314088"/>
            </a:xfrm>
            <a:prstGeom prst="rect">
              <a:avLst/>
            </a:prstGeom>
            <a:noFill/>
          </p:spPr>
          <p:txBody>
            <a:bodyPr wrap="square">
              <a:spAutoFit/>
            </a:bodyPr>
            <a:lstStyle/>
            <a:p>
              <a:r>
                <a:rPr lang="ja-JP" altLang="en-US" sz="2000" dirty="0"/>
                <a:t>主権</a:t>
              </a:r>
            </a:p>
          </p:txBody>
        </p:sp>
      </p:grpSp>
      <p:sp>
        <p:nvSpPr>
          <p:cNvPr id="45" name="テキスト ボックス 44">
            <a:extLst>
              <a:ext uri="{FF2B5EF4-FFF2-40B4-BE49-F238E27FC236}">
                <a16:creationId xmlns:a16="http://schemas.microsoft.com/office/drawing/2014/main" id="{A28FBAF7-CEBF-B083-C1A2-A0ED8536A470}"/>
              </a:ext>
            </a:extLst>
          </p:cNvPr>
          <p:cNvSpPr txBox="1"/>
          <p:nvPr/>
        </p:nvSpPr>
        <p:spPr>
          <a:xfrm>
            <a:off x="4978759" y="3023041"/>
            <a:ext cx="1371663" cy="338554"/>
          </a:xfrm>
          <a:prstGeom prst="rect">
            <a:avLst/>
          </a:prstGeom>
          <a:noFill/>
        </p:spPr>
        <p:txBody>
          <a:bodyPr wrap="square" rtlCol="0">
            <a:spAutoFit/>
          </a:bodyPr>
          <a:lstStyle/>
          <a:p>
            <a:r>
              <a:rPr kumimoji="1" lang="ja-JP" altLang="en-US" sz="1600" dirty="0"/>
              <a:t>である。</a:t>
            </a:r>
            <a:endParaRPr kumimoji="1" lang="en-US" altLang="ja-JP" sz="1600" dirty="0"/>
          </a:p>
        </p:txBody>
      </p:sp>
      <p:grpSp>
        <p:nvGrpSpPr>
          <p:cNvPr id="46" name="グループ化 45">
            <a:extLst>
              <a:ext uri="{FF2B5EF4-FFF2-40B4-BE49-F238E27FC236}">
                <a16:creationId xmlns:a16="http://schemas.microsoft.com/office/drawing/2014/main" id="{7E6101C4-3C71-AC9B-E15D-1E2DC3213A40}"/>
              </a:ext>
            </a:extLst>
          </p:cNvPr>
          <p:cNvGrpSpPr/>
          <p:nvPr/>
        </p:nvGrpSpPr>
        <p:grpSpPr>
          <a:xfrm>
            <a:off x="745290" y="2857965"/>
            <a:ext cx="4154088" cy="620784"/>
            <a:chOff x="514349" y="4330208"/>
            <a:chExt cx="7548504" cy="487317"/>
          </a:xfrm>
        </p:grpSpPr>
        <p:sp>
          <p:nvSpPr>
            <p:cNvPr id="47" name="正方形/長方形 46">
              <a:extLst>
                <a:ext uri="{FF2B5EF4-FFF2-40B4-BE49-F238E27FC236}">
                  <a16:creationId xmlns:a16="http://schemas.microsoft.com/office/drawing/2014/main" id="{426BED77-A728-F574-91A4-005F1474BC03}"/>
                </a:ext>
              </a:extLst>
            </p:cNvPr>
            <p:cNvSpPr/>
            <p:nvPr/>
          </p:nvSpPr>
          <p:spPr>
            <a:xfrm>
              <a:off x="514349" y="4330208"/>
              <a:ext cx="7548504" cy="4873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a:extLst>
                <a:ext uri="{FF2B5EF4-FFF2-40B4-BE49-F238E27FC236}">
                  <a16:creationId xmlns:a16="http://schemas.microsoft.com/office/drawing/2014/main" id="{17C9BD18-178F-4F52-E477-064659759DB9}"/>
                </a:ext>
              </a:extLst>
            </p:cNvPr>
            <p:cNvSpPr txBox="1"/>
            <p:nvPr/>
          </p:nvSpPr>
          <p:spPr>
            <a:xfrm>
              <a:off x="3622239" y="4422228"/>
              <a:ext cx="1459998" cy="314088"/>
            </a:xfrm>
            <a:prstGeom prst="rect">
              <a:avLst/>
            </a:prstGeom>
            <a:noFill/>
          </p:spPr>
          <p:txBody>
            <a:bodyPr wrap="square">
              <a:spAutoFit/>
            </a:bodyPr>
            <a:lstStyle/>
            <a:p>
              <a:r>
                <a:rPr lang="ja-JP" altLang="en-US" sz="2000" dirty="0"/>
                <a:t>領域</a:t>
              </a:r>
            </a:p>
          </p:txBody>
        </p:sp>
      </p:grpSp>
      <p:sp>
        <p:nvSpPr>
          <p:cNvPr id="41" name="テキスト ボックス 40">
            <a:extLst>
              <a:ext uri="{FF2B5EF4-FFF2-40B4-BE49-F238E27FC236}">
                <a16:creationId xmlns:a16="http://schemas.microsoft.com/office/drawing/2014/main" id="{7E734F87-AEF0-CEE7-E13E-1E02286E4499}"/>
              </a:ext>
            </a:extLst>
          </p:cNvPr>
          <p:cNvSpPr txBox="1"/>
          <p:nvPr/>
        </p:nvSpPr>
        <p:spPr>
          <a:xfrm>
            <a:off x="4945430" y="4950807"/>
            <a:ext cx="1591848" cy="338554"/>
          </a:xfrm>
          <a:prstGeom prst="rect">
            <a:avLst/>
          </a:prstGeom>
          <a:noFill/>
        </p:spPr>
        <p:txBody>
          <a:bodyPr wrap="square">
            <a:spAutoFit/>
          </a:bodyPr>
          <a:lstStyle/>
          <a:p>
            <a:r>
              <a:rPr lang="ja-JP" altLang="en-US" sz="1600" dirty="0"/>
              <a:t>の原則という。</a:t>
            </a:r>
          </a:p>
        </p:txBody>
      </p:sp>
      <p:sp>
        <p:nvSpPr>
          <p:cNvPr id="80" name="テキスト ボックス 79">
            <a:extLst>
              <a:ext uri="{FF2B5EF4-FFF2-40B4-BE49-F238E27FC236}">
                <a16:creationId xmlns:a16="http://schemas.microsoft.com/office/drawing/2014/main" id="{3F58AC3F-027F-0FEB-6638-2ADA7297BD67}"/>
              </a:ext>
            </a:extLst>
          </p:cNvPr>
          <p:cNvSpPr txBox="1"/>
          <p:nvPr/>
        </p:nvSpPr>
        <p:spPr>
          <a:xfrm>
            <a:off x="63931" y="4280663"/>
            <a:ext cx="6730139" cy="338554"/>
          </a:xfrm>
          <a:prstGeom prst="rect">
            <a:avLst/>
          </a:prstGeom>
          <a:noFill/>
        </p:spPr>
        <p:txBody>
          <a:bodyPr wrap="square" rtlCol="0">
            <a:spAutoFit/>
          </a:bodyPr>
          <a:lstStyle/>
          <a:p>
            <a:r>
              <a:rPr kumimoji="1" lang="en-US" altLang="ja-JP" sz="1600" dirty="0"/>
              <a:t>2</a:t>
            </a:r>
            <a:r>
              <a:rPr kumimoji="1" lang="ja-JP" altLang="en-US" sz="1600" dirty="0"/>
              <a:t>．国家の主権は、他の主権国家と互いに平等であることを</a:t>
            </a:r>
            <a:endParaRPr kumimoji="1" lang="en-US" altLang="ja-JP" sz="1600" dirty="0"/>
          </a:p>
        </p:txBody>
      </p:sp>
      <p:grpSp>
        <p:nvGrpSpPr>
          <p:cNvPr id="38" name="グループ化 37">
            <a:extLst>
              <a:ext uri="{FF2B5EF4-FFF2-40B4-BE49-F238E27FC236}">
                <a16:creationId xmlns:a16="http://schemas.microsoft.com/office/drawing/2014/main" id="{29A6FF01-D203-2382-5F44-2F471C0829C8}"/>
              </a:ext>
            </a:extLst>
          </p:cNvPr>
          <p:cNvGrpSpPr/>
          <p:nvPr/>
        </p:nvGrpSpPr>
        <p:grpSpPr>
          <a:xfrm>
            <a:off x="745290" y="4749912"/>
            <a:ext cx="4154088" cy="620784"/>
            <a:chOff x="514349" y="4330208"/>
            <a:chExt cx="7548504" cy="487317"/>
          </a:xfrm>
        </p:grpSpPr>
        <p:sp>
          <p:nvSpPr>
            <p:cNvPr id="52" name="正方形/長方形 51">
              <a:extLst>
                <a:ext uri="{FF2B5EF4-FFF2-40B4-BE49-F238E27FC236}">
                  <a16:creationId xmlns:a16="http://schemas.microsoft.com/office/drawing/2014/main" id="{B9B967CE-CEF6-EF01-0D0F-1479A0B3026F}"/>
                </a:ext>
              </a:extLst>
            </p:cNvPr>
            <p:cNvSpPr/>
            <p:nvPr/>
          </p:nvSpPr>
          <p:spPr>
            <a:xfrm>
              <a:off x="514349" y="4330208"/>
              <a:ext cx="7548504" cy="4873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3" name="テキスト ボックス 52">
              <a:extLst>
                <a:ext uri="{FF2B5EF4-FFF2-40B4-BE49-F238E27FC236}">
                  <a16:creationId xmlns:a16="http://schemas.microsoft.com/office/drawing/2014/main" id="{7C35E046-9A4A-F5C9-E5E0-54179AE6143D}"/>
                </a:ext>
              </a:extLst>
            </p:cNvPr>
            <p:cNvSpPr txBox="1"/>
            <p:nvPr/>
          </p:nvSpPr>
          <p:spPr>
            <a:xfrm>
              <a:off x="3219594" y="4434192"/>
              <a:ext cx="2265283" cy="314087"/>
            </a:xfrm>
            <a:prstGeom prst="rect">
              <a:avLst/>
            </a:prstGeom>
            <a:noFill/>
          </p:spPr>
          <p:txBody>
            <a:bodyPr wrap="square">
              <a:spAutoFit/>
            </a:bodyPr>
            <a:lstStyle/>
            <a:p>
              <a:r>
                <a:rPr lang="ja-JP" altLang="en-US" sz="2000" dirty="0"/>
                <a:t>主権平等</a:t>
              </a:r>
            </a:p>
          </p:txBody>
        </p:sp>
      </p:grpSp>
      <p:cxnSp>
        <p:nvCxnSpPr>
          <p:cNvPr id="69" name="直線コネクタ 68">
            <a:extLst>
              <a:ext uri="{FF2B5EF4-FFF2-40B4-BE49-F238E27FC236}">
                <a16:creationId xmlns:a16="http://schemas.microsoft.com/office/drawing/2014/main" id="{E9088514-B9E7-8103-90AE-6A8E690A2B20}"/>
              </a:ext>
            </a:extLst>
          </p:cNvPr>
          <p:cNvCxnSpPr>
            <a:cxnSpLocks/>
          </p:cNvCxnSpPr>
          <p:nvPr/>
        </p:nvCxnSpPr>
        <p:spPr>
          <a:xfrm>
            <a:off x="0" y="9151455"/>
            <a:ext cx="68580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0" name="正方形/長方形 69">
            <a:extLst>
              <a:ext uri="{FF2B5EF4-FFF2-40B4-BE49-F238E27FC236}">
                <a16:creationId xmlns:a16="http://schemas.microsoft.com/office/drawing/2014/main" id="{3966DD04-6994-1F7C-EF38-636CBA5E3D1A}"/>
              </a:ext>
            </a:extLst>
          </p:cNvPr>
          <p:cNvSpPr/>
          <p:nvPr/>
        </p:nvSpPr>
        <p:spPr>
          <a:xfrm>
            <a:off x="0" y="9151455"/>
            <a:ext cx="792997" cy="316394"/>
          </a:xfrm>
          <a:prstGeom prst="rect">
            <a:avLst/>
          </a:prstGeom>
          <a:solidFill>
            <a:schemeClr val="tx1">
              <a:lumMod val="75000"/>
              <a:lumOff val="25000"/>
            </a:schemeClr>
          </a:solidFill>
          <a:ln>
            <a:noFill/>
          </a:ln>
        </p:spPr>
        <p:style>
          <a:lnRef idx="2">
            <a:schemeClr val="dk1"/>
          </a:lnRef>
          <a:fillRef idx="1">
            <a:schemeClr val="lt1"/>
          </a:fillRef>
          <a:effectRef idx="0">
            <a:schemeClr val="dk1"/>
          </a:effectRef>
          <a:fontRef idx="minor">
            <a:schemeClr val="dk1"/>
          </a:fontRef>
        </p:style>
        <p:txBody>
          <a:bodyPr tIns="0" bIns="0" rtlCol="0" anchor="ctr"/>
          <a:lstStyle/>
          <a:p>
            <a:pPr algn="ctr"/>
            <a:r>
              <a:rPr kumimoji="1" lang="en-US" altLang="ja-JP" sz="1600" dirty="0">
                <a:solidFill>
                  <a:schemeClr val="bg1"/>
                </a:solidFill>
              </a:rPr>
              <a:t>Memo</a:t>
            </a:r>
          </a:p>
        </p:txBody>
      </p:sp>
    </p:spTree>
    <p:extLst>
      <p:ext uri="{BB962C8B-B14F-4D97-AF65-F5344CB8AC3E}">
        <p14:creationId xmlns:p14="http://schemas.microsoft.com/office/powerpoint/2010/main" val="1024363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54330843-18CC-4D1F-A90E-4EEDE8F4FB74}"/>
              </a:ext>
            </a:extLst>
          </p:cNvPr>
          <p:cNvSpPr txBox="1">
            <a:spLocks/>
          </p:cNvSpPr>
          <p:nvPr/>
        </p:nvSpPr>
        <p:spPr>
          <a:xfrm>
            <a:off x="702805" y="1"/>
            <a:ext cx="6155195" cy="754543"/>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2000" dirty="0"/>
              <a:t>日本政府の北方領土問題解決のための基本的な</a:t>
            </a:r>
            <a:endParaRPr lang="en-US" altLang="ja-JP" sz="2000" dirty="0"/>
          </a:p>
          <a:p>
            <a:pPr algn="l"/>
            <a:r>
              <a:rPr lang="ja-JP" altLang="en-US" sz="2000" dirty="0"/>
              <a:t>考え方をまとめてみよう。</a:t>
            </a:r>
          </a:p>
        </p:txBody>
      </p:sp>
      <p:sp>
        <p:nvSpPr>
          <p:cNvPr id="8" name="正方形/長方形 7">
            <a:extLst>
              <a:ext uri="{FF2B5EF4-FFF2-40B4-BE49-F238E27FC236}">
                <a16:creationId xmlns:a16="http://schemas.microsoft.com/office/drawing/2014/main" id="{4C32B813-7B58-4DC6-9B6C-B48956C17366}"/>
              </a:ext>
            </a:extLst>
          </p:cNvPr>
          <p:cNvSpPr/>
          <p:nvPr/>
        </p:nvSpPr>
        <p:spPr>
          <a:xfrm>
            <a:off x="0" y="0"/>
            <a:ext cx="702805" cy="782815"/>
          </a:xfrm>
          <a:prstGeom prst="rect">
            <a:avLst/>
          </a:prstGeom>
          <a:ln/>
        </p:spPr>
        <p:style>
          <a:lnRef idx="2">
            <a:schemeClr val="dk1"/>
          </a:lnRef>
          <a:fillRef idx="1">
            <a:schemeClr val="lt1"/>
          </a:fillRef>
          <a:effectRef idx="0">
            <a:schemeClr val="dk1"/>
          </a:effectRef>
          <a:fontRef idx="minor">
            <a:schemeClr val="dk1"/>
          </a:fontRef>
        </p:style>
        <p:txBody>
          <a:bodyPr tIns="144000" rtlCol="0" anchor="ctr"/>
          <a:lstStyle/>
          <a:p>
            <a:pPr algn="ctr"/>
            <a:r>
              <a:rPr kumimoji="1" lang="en-US" altLang="ja-JP" sz="2000" b="1" dirty="0">
                <a:solidFill>
                  <a:schemeClr val="tx1"/>
                </a:solidFill>
              </a:rPr>
              <a:t>W2</a:t>
            </a:r>
          </a:p>
        </p:txBody>
      </p:sp>
      <p:cxnSp>
        <p:nvCxnSpPr>
          <p:cNvPr id="11" name="直線コネクタ 10">
            <a:extLst>
              <a:ext uri="{FF2B5EF4-FFF2-40B4-BE49-F238E27FC236}">
                <a16:creationId xmlns:a16="http://schemas.microsoft.com/office/drawing/2014/main" id="{4DB8C2D5-E2C6-401B-A8A5-F0CFD243BDCD}"/>
              </a:ext>
            </a:extLst>
          </p:cNvPr>
          <p:cNvCxnSpPr>
            <a:cxnSpLocks/>
          </p:cNvCxnSpPr>
          <p:nvPr/>
        </p:nvCxnSpPr>
        <p:spPr>
          <a:xfrm>
            <a:off x="0" y="9151455"/>
            <a:ext cx="68580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97ECFED8-0EE9-4543-A1B3-BF28C8B1816E}"/>
              </a:ext>
            </a:extLst>
          </p:cNvPr>
          <p:cNvCxnSpPr/>
          <p:nvPr/>
        </p:nvCxnSpPr>
        <p:spPr>
          <a:xfrm>
            <a:off x="514350" y="782818"/>
            <a:ext cx="6343650" cy="0"/>
          </a:xfrm>
          <a:prstGeom prst="line">
            <a:avLst/>
          </a:prstGeom>
        </p:spPr>
        <p:style>
          <a:lnRef idx="1">
            <a:schemeClr val="dk1"/>
          </a:lnRef>
          <a:fillRef idx="0">
            <a:schemeClr val="dk1"/>
          </a:fillRef>
          <a:effectRef idx="0">
            <a:schemeClr val="dk1"/>
          </a:effectRef>
          <a:fontRef idx="minor">
            <a:schemeClr val="tx1"/>
          </a:fontRef>
        </p:style>
      </p:cxnSp>
      <p:sp>
        <p:nvSpPr>
          <p:cNvPr id="17" name="正方形/長方形 16">
            <a:extLst>
              <a:ext uri="{FF2B5EF4-FFF2-40B4-BE49-F238E27FC236}">
                <a16:creationId xmlns:a16="http://schemas.microsoft.com/office/drawing/2014/main" id="{562306FB-7709-48FA-ACC4-52334F560CCB}"/>
              </a:ext>
            </a:extLst>
          </p:cNvPr>
          <p:cNvSpPr/>
          <p:nvPr/>
        </p:nvSpPr>
        <p:spPr>
          <a:xfrm>
            <a:off x="0" y="9151455"/>
            <a:ext cx="792997" cy="316394"/>
          </a:xfrm>
          <a:prstGeom prst="rect">
            <a:avLst/>
          </a:prstGeom>
          <a:solidFill>
            <a:schemeClr val="tx1">
              <a:lumMod val="75000"/>
              <a:lumOff val="25000"/>
            </a:schemeClr>
          </a:solidFill>
          <a:ln>
            <a:noFill/>
          </a:ln>
        </p:spPr>
        <p:style>
          <a:lnRef idx="2">
            <a:schemeClr val="dk1"/>
          </a:lnRef>
          <a:fillRef idx="1">
            <a:schemeClr val="lt1"/>
          </a:fillRef>
          <a:effectRef idx="0">
            <a:schemeClr val="dk1"/>
          </a:effectRef>
          <a:fontRef idx="minor">
            <a:schemeClr val="dk1"/>
          </a:fontRef>
        </p:style>
        <p:txBody>
          <a:bodyPr tIns="0" bIns="0" rtlCol="0" anchor="ctr"/>
          <a:lstStyle/>
          <a:p>
            <a:pPr algn="ctr"/>
            <a:r>
              <a:rPr kumimoji="1" lang="en-US" altLang="ja-JP" sz="1600" dirty="0">
                <a:solidFill>
                  <a:schemeClr val="bg1"/>
                </a:solidFill>
              </a:rPr>
              <a:t>Memo</a:t>
            </a:r>
          </a:p>
        </p:txBody>
      </p:sp>
      <p:sp>
        <p:nvSpPr>
          <p:cNvPr id="32" name="正方形/長方形 31">
            <a:extLst>
              <a:ext uri="{FF2B5EF4-FFF2-40B4-BE49-F238E27FC236}">
                <a16:creationId xmlns:a16="http://schemas.microsoft.com/office/drawing/2014/main" id="{57400689-2ED5-48A4-8DFE-96A73AA678EC}"/>
              </a:ext>
            </a:extLst>
          </p:cNvPr>
          <p:cNvSpPr/>
          <p:nvPr/>
        </p:nvSpPr>
        <p:spPr>
          <a:xfrm>
            <a:off x="127861" y="2177899"/>
            <a:ext cx="6602278" cy="688722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テキスト ボックス 62">
            <a:extLst>
              <a:ext uri="{FF2B5EF4-FFF2-40B4-BE49-F238E27FC236}">
                <a16:creationId xmlns:a16="http://schemas.microsoft.com/office/drawing/2014/main" id="{301F5D88-0654-4EAF-B6AE-28EA3EBFB86E}"/>
              </a:ext>
            </a:extLst>
          </p:cNvPr>
          <p:cNvSpPr txBox="1"/>
          <p:nvPr/>
        </p:nvSpPr>
        <p:spPr>
          <a:xfrm>
            <a:off x="396498" y="2480131"/>
            <a:ext cx="6163900" cy="2308324"/>
          </a:xfrm>
          <a:prstGeom prst="rect">
            <a:avLst/>
          </a:prstGeom>
          <a:noFill/>
        </p:spPr>
        <p:txBody>
          <a:bodyPr wrap="square">
            <a:spAutoFit/>
          </a:bodyPr>
          <a:lstStyle/>
          <a:p>
            <a:pPr marL="285750" indent="-285750">
              <a:buFont typeface="Wingdings" panose="05000000000000000000" pitchFamily="2" charset="2"/>
              <a:buChar char="ü"/>
            </a:pPr>
            <a:r>
              <a:rPr lang="ja-JP" altLang="en-US" dirty="0"/>
              <a:t>日本政府は、北方四島の帰属の問題を解決してロシアとの平和条約を締結するとの基本方針に基づいて、</a:t>
            </a:r>
            <a:br>
              <a:rPr lang="en-US" altLang="ja-JP" dirty="0"/>
            </a:br>
            <a:r>
              <a:rPr lang="ja-JP" altLang="en-US" dirty="0"/>
              <a:t>ロシア政府との間で粘り強く交渉を継続している。</a:t>
            </a:r>
            <a:endParaRPr lang="en-US" altLang="ja-JP" dirty="0"/>
          </a:p>
          <a:p>
            <a:pPr marL="285750" indent="-285750">
              <a:buFont typeface="Wingdings" panose="05000000000000000000" pitchFamily="2" charset="2"/>
              <a:buChar char="ü"/>
            </a:pPr>
            <a:r>
              <a:rPr lang="ja-JP" altLang="en-US" dirty="0"/>
              <a:t>北方領土の日本への帰属が確認されることを条件として、実際の返還の時期、態様については柔軟に対応する考えである。</a:t>
            </a:r>
            <a:endParaRPr lang="en-US" altLang="ja-JP" dirty="0"/>
          </a:p>
          <a:p>
            <a:pPr marL="285750" indent="-285750">
              <a:buFont typeface="Wingdings" panose="05000000000000000000" pitchFamily="2" charset="2"/>
              <a:buChar char="ü"/>
            </a:pPr>
            <a:r>
              <a:rPr lang="ja-JP" altLang="en-US" dirty="0"/>
              <a:t>北方領土に現在居住しているロシア人住民の人権、利益及び希望は、北方領土返還後も十分に尊重していく。</a:t>
            </a:r>
          </a:p>
        </p:txBody>
      </p:sp>
      <p:sp>
        <p:nvSpPr>
          <p:cNvPr id="2" name="正方形/長方形 1">
            <a:extLst>
              <a:ext uri="{FF2B5EF4-FFF2-40B4-BE49-F238E27FC236}">
                <a16:creationId xmlns:a16="http://schemas.microsoft.com/office/drawing/2014/main" id="{598A93FE-71A3-D175-FCFD-01E167DF3572}"/>
              </a:ext>
            </a:extLst>
          </p:cNvPr>
          <p:cNvSpPr/>
          <p:nvPr/>
        </p:nvSpPr>
        <p:spPr>
          <a:xfrm>
            <a:off x="127861" y="957746"/>
            <a:ext cx="6602278" cy="104522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dirty="0">
                <a:solidFill>
                  <a:schemeClr val="tx1"/>
                </a:solidFill>
              </a:rPr>
              <a:t>【</a:t>
            </a:r>
            <a:r>
              <a:rPr kumimoji="1" lang="ja-JP" altLang="en-US" dirty="0">
                <a:solidFill>
                  <a:schemeClr val="tx1"/>
                </a:solidFill>
              </a:rPr>
              <a:t>本時の問い</a:t>
            </a:r>
            <a:r>
              <a:rPr kumimoji="1" lang="en-US" altLang="ja-JP" dirty="0">
                <a:solidFill>
                  <a:schemeClr val="tx1"/>
                </a:solidFill>
              </a:rPr>
              <a:t>】</a:t>
            </a:r>
            <a:endParaRPr kumimoji="1" lang="ja-JP" altLang="en-US" dirty="0">
              <a:solidFill>
                <a:schemeClr val="tx1"/>
              </a:solidFill>
            </a:endParaRPr>
          </a:p>
        </p:txBody>
      </p:sp>
      <p:sp>
        <p:nvSpPr>
          <p:cNvPr id="3" name="テキスト ボックス 2">
            <a:extLst>
              <a:ext uri="{FF2B5EF4-FFF2-40B4-BE49-F238E27FC236}">
                <a16:creationId xmlns:a16="http://schemas.microsoft.com/office/drawing/2014/main" id="{29AC7F24-830B-5CE4-1101-2CAB5CE72EA0}"/>
              </a:ext>
            </a:extLst>
          </p:cNvPr>
          <p:cNvSpPr txBox="1"/>
          <p:nvPr/>
        </p:nvSpPr>
        <p:spPr>
          <a:xfrm>
            <a:off x="347050" y="1372282"/>
            <a:ext cx="6163900" cy="369332"/>
          </a:xfrm>
          <a:prstGeom prst="rect">
            <a:avLst/>
          </a:prstGeom>
          <a:noFill/>
        </p:spPr>
        <p:txBody>
          <a:bodyPr wrap="square">
            <a:spAutoFit/>
          </a:bodyPr>
          <a:lstStyle/>
          <a:p>
            <a:r>
              <a:rPr lang="ja-JP" altLang="en-US" dirty="0"/>
              <a:t>北方領土問題をどのように解決したらよいか。</a:t>
            </a:r>
          </a:p>
        </p:txBody>
      </p:sp>
    </p:spTree>
    <p:extLst>
      <p:ext uri="{BB962C8B-B14F-4D97-AF65-F5344CB8AC3E}">
        <p14:creationId xmlns:p14="http://schemas.microsoft.com/office/powerpoint/2010/main" val="201950137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1">
      <a:majorFont>
        <a:latin typeface="メイリオ"/>
        <a:ea typeface="メイリオ"/>
        <a:cs typeface=""/>
      </a:majorFont>
      <a:minorFont>
        <a:latin typeface="メイリオ"/>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2545</TotalTime>
  <Words>215</Words>
  <Application>Microsoft Office PowerPoint</Application>
  <PresentationFormat>A4 210 x 297 mm</PresentationFormat>
  <Paragraphs>29</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游ゴシック</vt:lpstr>
      <vt:lpstr>Arial</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エレファンキューブ支倉</dc:creator>
  <cp:lastModifiedBy>稲垣 大紀</cp:lastModifiedBy>
  <cp:revision>107</cp:revision>
  <cp:lastPrinted>2022-05-19T08:45:06Z</cp:lastPrinted>
  <dcterms:created xsi:type="dcterms:W3CDTF">2021-09-06T07:54:38Z</dcterms:created>
  <dcterms:modified xsi:type="dcterms:W3CDTF">2022-10-24T09:00:18Z</dcterms:modified>
</cp:coreProperties>
</file>