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9" r:id="rId3"/>
    <p:sldId id="317" r:id="rId4"/>
    <p:sldId id="312" r:id="rId5"/>
    <p:sldId id="336" r:id="rId6"/>
    <p:sldId id="275" r:id="rId7"/>
    <p:sldId id="359" r:id="rId8"/>
    <p:sldId id="306" r:id="rId9"/>
    <p:sldId id="310" r:id="rId10"/>
    <p:sldId id="321" r:id="rId11"/>
    <p:sldId id="358" r:id="rId12"/>
    <p:sldId id="298" r:id="rId13"/>
    <p:sldId id="316" r:id="rId14"/>
    <p:sldId id="320" r:id="rId15"/>
    <p:sldId id="277" r:id="rId16"/>
    <p:sldId id="283" r:id="rId17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ECD1"/>
    <a:srgbClr val="0B507E"/>
    <a:srgbClr val="E3F4F9"/>
    <a:srgbClr val="C5E8F3"/>
    <a:srgbClr val="FF9F37"/>
    <a:srgbClr val="019DCB"/>
    <a:srgbClr val="7FCDE4"/>
    <a:srgbClr val="F79109"/>
    <a:srgbClr val="F86F08"/>
    <a:srgbClr val="DCFA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6" autoAdjust="0"/>
    <p:restoredTop sz="87107" autoAdjust="0"/>
  </p:normalViewPr>
  <p:slideViewPr>
    <p:cSldViewPr snapToGrid="0">
      <p:cViewPr>
        <p:scale>
          <a:sx n="50" d="100"/>
          <a:sy n="50" d="100"/>
        </p:scale>
        <p:origin x="1104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093" y="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F1077D3-2A76-4376-8DE7-1961659673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2912D92-EFEF-4257-91C5-EE0BA04293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0B2E8D5-8795-41A0-9335-185C2F35A0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B0D0F-A7F8-44D3-A3FC-B25C584016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206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6E7BE-9971-46B7-A8A9-B6E6E0A46400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634A8-77F9-4A76-89C4-FA78CCE066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12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667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4025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8634A8-77F9-4A76-89C4-FA78CCE0662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3400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773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1031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027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5667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345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483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223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599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出典：海上保安庁ウェブサイト「領海等に関する用語」（</a:t>
            </a:r>
            <a:r>
              <a:rPr lang="en-US" altLang="ja-JP" b="0" dirty="0"/>
              <a:t>https://www1.kaiho.mlit.go.jp/JODC/ryokai/zyoho/msk_idx.html</a:t>
            </a:r>
            <a:r>
              <a:rPr lang="ja-JP" altLang="en-US" b="0" dirty="0"/>
              <a:t>）をもとに作成</a:t>
            </a: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（参考）</a:t>
            </a: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・大陸棚の延長</a:t>
            </a:r>
            <a:endParaRPr lang="en-US" altLang="ja-JP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dirty="0"/>
              <a:t>地形的・地質的に陸とつながっていると認められると沿岸国の</a:t>
            </a:r>
            <a:r>
              <a:rPr lang="en-US" altLang="ja-JP" b="0" dirty="0"/>
              <a:t>200</a:t>
            </a:r>
            <a:r>
              <a:rPr lang="ja-JP" altLang="en-US" b="0" dirty="0"/>
              <a:t>海里を超えて大陸棚を設定することができること。</a:t>
            </a:r>
            <a:endParaRPr lang="en-US" altLang="ja-JP" b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661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206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Ctrl</a:t>
            </a:r>
            <a:r>
              <a:rPr kumimoji="1" lang="ja-JP" altLang="en-US" dirty="0"/>
              <a:t>キーを押しながら白い点線で囲まれた円内をクリックすると、外務省「日本の領土をめぐる情勢」のサイトが開きます。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参考：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日本の領土をめぐる情勢（外務省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サイト）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https://www.mofa.go.jp/mofaj/territory/index.html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052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921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i="0" dirty="0">
                <a:solidFill>
                  <a:srgbClr val="222222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</a:rPr>
              <a:t>写真提供：</a:t>
            </a:r>
            <a:r>
              <a:rPr lang="zh-TW" altLang="en-US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公益社団法人千島歯舞諸島居住者連盟</a:t>
            </a:r>
            <a:endParaRPr kumimoji="1" lang="ja-JP" altLang="en-US" b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634A8-77F9-4A76-89C4-FA78CCE0662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39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5200"/>
            <a:ext cx="12192000" cy="2387600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2BE1D045-4C3B-4FDD-BA03-F19E037176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76317" y="426193"/>
            <a:ext cx="6239366" cy="600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88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DF360A-4C66-4F3B-8AFC-36726BE8B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019DCB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4D4992-B0EE-48DB-B831-DB35FA533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C299D57-6DF6-4AAE-8B2E-5C2FF8E7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3D0466-4D2F-45AF-B264-3FF5B8F61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07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9D97F16-C0D0-4D05-8ACA-81FC577FE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BD79417-F575-4FBB-9A52-24B19390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C9A6ABA-3D02-42F2-A7D0-D08F4CE9F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092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043051-B208-4314-B33D-84106E481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74F2F8-D3D5-4BE9-9DDB-C22B1CD5F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8F498B-0973-45FE-9CED-D893E04660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43ED76-0570-48DB-9D08-16206E3CD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0447D4-EA2C-40C3-9A65-A23504A92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6ED562-4885-4F69-9153-71A19B78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314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A937D6-D064-4B9B-8661-D04F15566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19F1A64-A28D-4BC6-AC44-F7E750707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7543A5-CE88-47AD-9B2E-F17C4C8095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140EDE-90A9-46F5-972B-99D628F15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FAA4A5-FDA0-46F3-9879-16DB693E4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D1D88BB-C50A-4E4D-B730-174F54018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038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8368EC-6289-4C40-9B34-CB2F34EA3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4669592-7325-4B80-9F36-ED281BE137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1AB06A-5D95-4B57-B152-D150D8485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72A317-3BFA-4342-8F5D-881E8C5F4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3E5A8D-2821-4D89-9CF8-4B7243DCE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620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6572E0C-DE86-4441-B60F-384DA954EF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B8432E-0F94-4363-B3B7-853C782A66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475847-6D2A-44DE-852D-21D6B348D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71AE39-F42D-40AA-AB64-3F825169F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1A56B8-AD14-4DAA-85DE-B1FD1C61C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533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1CAB1D-0387-42B4-915D-F86FE72EFBA6}"/>
              </a:ext>
            </a:extLst>
          </p:cNvPr>
          <p:cNvSpPr/>
          <p:nvPr userDrawn="1"/>
        </p:nvSpPr>
        <p:spPr>
          <a:xfrm>
            <a:off x="359400" y="360000"/>
            <a:ext cx="11473200" cy="613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35200"/>
            <a:ext cx="12192000" cy="2387600"/>
          </a:xfrm>
        </p:spPr>
        <p:txBody>
          <a:bodyPr anchor="ctr"/>
          <a:lstStyle>
            <a:lvl1pPr algn="ctr">
              <a:defRPr sz="6000" b="1">
                <a:solidFill>
                  <a:srgbClr val="019DCB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2BE1D045-4C3B-4FDD-BA03-F19E037176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76317" y="426193"/>
            <a:ext cx="6239366" cy="600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28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bg>
      <p:bgPr>
        <a:solidFill>
          <a:srgbClr val="FB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1CAB1D-0387-42B4-915D-F86FE72EFBA6}"/>
              </a:ext>
            </a:extLst>
          </p:cNvPr>
          <p:cNvSpPr/>
          <p:nvPr userDrawn="1"/>
        </p:nvSpPr>
        <p:spPr>
          <a:xfrm>
            <a:off x="359400" y="1283826"/>
            <a:ext cx="11473200" cy="52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83826"/>
            <a:ext cx="12192000" cy="2145174"/>
          </a:xfrm>
        </p:spPr>
        <p:txBody>
          <a:bodyPr anchor="ctr"/>
          <a:lstStyle>
            <a:lvl1pPr algn="ctr"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80323641-C3E0-49A3-9117-0AEF497DCE75}"/>
              </a:ext>
            </a:extLst>
          </p:cNvPr>
          <p:cNvSpPr txBox="1">
            <a:spLocks/>
          </p:cNvSpPr>
          <p:nvPr userDrawn="1"/>
        </p:nvSpPr>
        <p:spPr>
          <a:xfrm>
            <a:off x="6096000" y="131978"/>
            <a:ext cx="5736600" cy="1646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1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altLang="ja-JP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uiz</a:t>
            </a:r>
            <a:endParaRPr lang="ja-JP" altLang="en-US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4820A47-55D9-4B3B-96F8-33B64D1A7308}"/>
              </a:ext>
            </a:extLst>
          </p:cNvPr>
          <p:cNvSpPr txBox="1"/>
          <p:nvPr userDrawn="1"/>
        </p:nvSpPr>
        <p:spPr>
          <a:xfrm>
            <a:off x="359399" y="349139"/>
            <a:ext cx="573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chemeClr val="bg1"/>
                </a:solidFill>
              </a:rPr>
              <a:t>問題</a:t>
            </a:r>
          </a:p>
        </p:txBody>
      </p:sp>
    </p:spTree>
    <p:extLst>
      <p:ext uri="{BB962C8B-B14F-4D97-AF65-F5344CB8AC3E}">
        <p14:creationId xmlns:p14="http://schemas.microsoft.com/office/powerpoint/2010/main" val="99483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bg>
      <p:bgPr>
        <a:solidFill>
          <a:srgbClr val="FBBB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41CAB1D-0387-42B4-915D-F86FE72EFBA6}"/>
              </a:ext>
            </a:extLst>
          </p:cNvPr>
          <p:cNvSpPr/>
          <p:nvPr userDrawn="1"/>
        </p:nvSpPr>
        <p:spPr>
          <a:xfrm>
            <a:off x="359400" y="1283826"/>
            <a:ext cx="11473200" cy="521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83826"/>
            <a:ext cx="12192000" cy="2145174"/>
          </a:xfrm>
        </p:spPr>
        <p:txBody>
          <a:bodyPr anchor="ctr"/>
          <a:lstStyle>
            <a:lvl1pPr algn="ctr">
              <a:defRPr sz="6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F9DE8650-61C4-4E38-9082-E9905E31C862}"/>
              </a:ext>
            </a:extLst>
          </p:cNvPr>
          <p:cNvSpPr txBox="1">
            <a:spLocks/>
          </p:cNvSpPr>
          <p:nvPr userDrawn="1"/>
        </p:nvSpPr>
        <p:spPr>
          <a:xfrm>
            <a:off x="6096000" y="131978"/>
            <a:ext cx="5736600" cy="1646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1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ja-JP" sz="8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nswer</a:t>
            </a:r>
            <a:endParaRPr lang="ja-JP" altLang="en-US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33D1210-9B6D-4B3B-9ED2-C61E364F3DEE}"/>
              </a:ext>
            </a:extLst>
          </p:cNvPr>
          <p:cNvSpPr txBox="1"/>
          <p:nvPr userDrawn="1"/>
        </p:nvSpPr>
        <p:spPr>
          <a:xfrm>
            <a:off x="359399" y="349139"/>
            <a:ext cx="573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chemeClr val="bg1"/>
                </a:solidFill>
              </a:rPr>
              <a:t>答え</a:t>
            </a:r>
          </a:p>
        </p:txBody>
      </p:sp>
    </p:spTree>
    <p:extLst>
      <p:ext uri="{BB962C8B-B14F-4D97-AF65-F5344CB8AC3E}">
        <p14:creationId xmlns:p14="http://schemas.microsoft.com/office/powerpoint/2010/main" val="196286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76633A-A4EA-414C-A371-F6F0419A0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788" y="2235200"/>
            <a:ext cx="8601390" cy="2387600"/>
          </a:xfrm>
        </p:spPr>
        <p:txBody>
          <a:bodyPr anchor="ctr"/>
          <a:lstStyle>
            <a:lvl1pPr algn="r">
              <a:defRPr sz="60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19547D-F517-40CF-AF72-1D39ACE0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EDEC1E-F69C-479D-8C53-50F6CA16D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F52159-6629-4EB6-95B7-080CFF38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E540DCED-4004-43F8-8155-D66E66C50C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38812" y="2689351"/>
            <a:ext cx="3581400" cy="441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3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7FED0B-FA07-4304-9465-B3F1A0A01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7A5369-89CE-4E61-B908-5936D1316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EC5DA3-AC25-4838-97EB-C8AA6FA87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36319C-D1BF-4E05-851E-A31850D36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52C8E5-FC4D-4955-B0E4-1B9368CFF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54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34D1D1-E397-4753-96F1-5A2AADC7A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9DD30A-3028-485B-8D32-DF6F6BABB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6F7982-5A4B-42BC-929D-2326AF1FB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0AB85D-AFAF-4BED-8E60-9077147E3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535209-73B8-4E16-A9EA-18A2813BE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98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D355EA-E887-4320-A76C-94F0DDEAC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912C4A-6537-464C-B4B0-C40C42E16D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196F1B4-8D14-4007-94FC-F3B1133CEC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66C00C4-3052-4F89-87DF-2A020E3FA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96E8E52-BA9E-41B9-B0FA-E5E2438C0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7C5C37-C739-4191-9DA8-96FC9510D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17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9313F8-1BAC-4433-9C23-30BAED344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3DD1EE-EC52-4DB9-96CF-E1383B6D6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D2445D-D583-4744-A0F7-376618AB2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DD1CD23-41E4-445D-AD4E-FC7F83AB7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FED6091-1DF5-433A-BECA-325CFD4F0C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C2D12EF-B311-436F-A3C2-1FB8357E1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697C496-F825-443C-9CA5-6EBFB0CB3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1799696-2E1E-46DC-B959-6968AF227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4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4BC23D3-0E0C-450B-8719-12A890FF3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3D095A-D7A9-443E-8798-BBBFEC514A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73ABA3-0581-43A3-B96B-D188E4619F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ADC54-4250-4960-8D75-A15844232F3A}" type="datetimeFigureOut">
              <a:rPr kumimoji="1" lang="ja-JP" altLang="en-US" smtClean="0"/>
              <a:t>2022/6/8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44867-A806-4608-A213-B6DDB3DFF6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EF0281-3BDD-444C-87B4-449204F10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04BF1-C750-42B9-95AC-4DD4182C3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78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64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image" Target="../media/image41.png"/><Relationship Id="rId18" Type="http://schemas.openxmlformats.org/officeDocument/2006/relationships/image" Target="../media/image46.svg"/><Relationship Id="rId3" Type="http://schemas.openxmlformats.org/officeDocument/2006/relationships/image" Target="../media/image33.png"/><Relationship Id="rId7" Type="http://schemas.openxmlformats.org/officeDocument/2006/relationships/package" Target="../embeddings/Microsoft_Word_Document9.docx"/><Relationship Id="rId12" Type="http://schemas.openxmlformats.org/officeDocument/2006/relationships/image" Target="../media/image39.emf"/><Relationship Id="rId1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44.svg"/><Relationship Id="rId20" Type="http://schemas.openxmlformats.org/officeDocument/2006/relationships/image" Target="../media/image25.sv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6.emf"/><Relationship Id="rId11" Type="http://schemas.openxmlformats.org/officeDocument/2006/relationships/package" Target="../embeddings/Microsoft_Word_Document11.docx"/><Relationship Id="rId5" Type="http://schemas.openxmlformats.org/officeDocument/2006/relationships/package" Target="../embeddings/Microsoft_Word_Document8.docx"/><Relationship Id="rId15" Type="http://schemas.openxmlformats.org/officeDocument/2006/relationships/image" Target="../media/image43.png"/><Relationship Id="rId10" Type="http://schemas.openxmlformats.org/officeDocument/2006/relationships/image" Target="../media/image38.emf"/><Relationship Id="rId19" Type="http://schemas.openxmlformats.org/officeDocument/2006/relationships/image" Target="../media/image24.png"/><Relationship Id="rId4" Type="http://schemas.openxmlformats.org/officeDocument/2006/relationships/image" Target="../media/image34.svg"/><Relationship Id="rId9" Type="http://schemas.openxmlformats.org/officeDocument/2006/relationships/package" Target="../embeddings/Microsoft_Word_Document10.docx"/><Relationship Id="rId14" Type="http://schemas.openxmlformats.org/officeDocument/2006/relationships/image" Target="../media/image4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9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8.png"/><Relationship Id="rId5" Type="http://schemas.openxmlformats.org/officeDocument/2006/relationships/image" Target="../media/image47.emf"/><Relationship Id="rId4" Type="http://schemas.openxmlformats.org/officeDocument/2006/relationships/package" Target="../embeddings/Microsoft_Word_Document12.docx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18.png"/><Relationship Id="rId7" Type="http://schemas.openxmlformats.org/officeDocument/2006/relationships/image" Target="../media/image51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png"/><Relationship Id="rId11" Type="http://schemas.openxmlformats.org/officeDocument/2006/relationships/image" Target="../media/image55.svg"/><Relationship Id="rId5" Type="http://schemas.openxmlformats.org/officeDocument/2006/relationships/image" Target="../media/image7.png"/><Relationship Id="rId10" Type="http://schemas.openxmlformats.org/officeDocument/2006/relationships/image" Target="../media/image54.png"/><Relationship Id="rId4" Type="http://schemas.openxmlformats.org/officeDocument/2006/relationships/image" Target="../media/image19.svg"/><Relationship Id="rId9" Type="http://schemas.openxmlformats.org/officeDocument/2006/relationships/image" Target="../media/image5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png"/><Relationship Id="rId4" Type="http://schemas.openxmlformats.org/officeDocument/2006/relationships/image" Target="../media/image1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emf"/><Relationship Id="rId18" Type="http://schemas.openxmlformats.org/officeDocument/2006/relationships/package" Target="../embeddings/Microsoft_Word_Document3.docx"/><Relationship Id="rId3" Type="http://schemas.openxmlformats.org/officeDocument/2006/relationships/image" Target="../media/image22.png"/><Relationship Id="rId7" Type="http://schemas.openxmlformats.org/officeDocument/2006/relationships/image" Target="../media/image25.svg"/><Relationship Id="rId12" Type="http://schemas.openxmlformats.org/officeDocument/2006/relationships/package" Target="../embeddings/Microsoft_Word_Document.docx"/><Relationship Id="rId17" Type="http://schemas.openxmlformats.org/officeDocument/2006/relationships/image" Target="../media/image31.emf"/><Relationship Id="rId2" Type="http://schemas.openxmlformats.org/officeDocument/2006/relationships/notesSlide" Target="../notesSlides/notesSlide7.xml"/><Relationship Id="rId16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11" Type="http://schemas.openxmlformats.org/officeDocument/2006/relationships/hyperlink" Target="https://www.mofa.go.jp/mofaj/area/takeshima/index.html" TargetMode="External"/><Relationship Id="rId5" Type="http://schemas.openxmlformats.org/officeDocument/2006/relationships/hyperlink" Target="https://www.mofa.go.jp/mofaj/area/hoppo/index.html" TargetMode="External"/><Relationship Id="rId15" Type="http://schemas.openxmlformats.org/officeDocument/2006/relationships/image" Target="../media/image30.emf"/><Relationship Id="rId10" Type="http://schemas.openxmlformats.org/officeDocument/2006/relationships/image" Target="../media/image28.svg"/><Relationship Id="rId19" Type="http://schemas.openxmlformats.org/officeDocument/2006/relationships/image" Target="../media/image32.emf"/><Relationship Id="rId4" Type="http://schemas.openxmlformats.org/officeDocument/2006/relationships/image" Target="../media/image23.svg"/><Relationship Id="rId9" Type="http://schemas.openxmlformats.org/officeDocument/2006/relationships/image" Target="../media/image27.png"/><Relationship Id="rId14" Type="http://schemas.openxmlformats.org/officeDocument/2006/relationships/package" Target="../embeddings/Microsoft_Word_Document1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5.docx"/><Relationship Id="rId13" Type="http://schemas.openxmlformats.org/officeDocument/2006/relationships/image" Target="../media/image39.emf"/><Relationship Id="rId3" Type="http://schemas.openxmlformats.org/officeDocument/2006/relationships/image" Target="../media/image33.png"/><Relationship Id="rId7" Type="http://schemas.openxmlformats.org/officeDocument/2006/relationships/image" Target="../media/image36.emf"/><Relationship Id="rId12" Type="http://schemas.openxmlformats.org/officeDocument/2006/relationships/package" Target="../embeddings/Microsoft_Word_Document7.docx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package" Target="../embeddings/Microsoft_Word_Document4.docx"/><Relationship Id="rId11" Type="http://schemas.openxmlformats.org/officeDocument/2006/relationships/image" Target="../media/image38.emf"/><Relationship Id="rId5" Type="http://schemas.openxmlformats.org/officeDocument/2006/relationships/image" Target="../media/image35.jpg"/><Relationship Id="rId10" Type="http://schemas.openxmlformats.org/officeDocument/2006/relationships/package" Target="../embeddings/Microsoft_Word_Document6.docx"/><Relationship Id="rId4" Type="http://schemas.openxmlformats.org/officeDocument/2006/relationships/image" Target="../media/image34.svg"/><Relationship Id="rId9" Type="http://schemas.openxmlformats.org/officeDocument/2006/relationships/image" Target="../media/image37.emf"/><Relationship Id="rId14" Type="http://schemas.openxmlformats.org/officeDocument/2006/relationships/image" Target="../media/image4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9DC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/>
              <a:t>国家の主権と北方領土問題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794FB2E1-C14F-4C05-A074-165C6ED280DD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97022B86-C591-403D-9F74-F60BC748833E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6F32720C-5492-4CAD-B1D9-DBB5F4139A3D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4B0DC8C9-ACF2-4E31-BF1C-24126406F5A3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FB785088-C136-4D85-84AC-A8577B37AAB3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3541229A-4E8E-4C7E-8F56-451A0EC92477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ABBB2C0C-70CF-40FB-826E-1CEA770A1C34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7E5D7A5C-B96D-4616-9F0D-BEE079D7135E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F7C95D2E-34AB-49DE-9C5E-780DF0F873F7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2CA9CD"/>
          </a:solidFill>
          <a:ln>
            <a:solidFill>
              <a:srgbClr val="2CA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960385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920447E-097E-4CBB-84EA-605C7637076F}"/>
              </a:ext>
            </a:extLst>
          </p:cNvPr>
          <p:cNvSpPr/>
          <p:nvPr/>
        </p:nvSpPr>
        <p:spPr>
          <a:xfrm>
            <a:off x="0" y="-2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A4770"/>
              </a:gs>
              <a:gs pos="50000">
                <a:srgbClr val="1176BB"/>
              </a:gs>
              <a:gs pos="100000">
                <a:srgbClr val="1593E9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4" name="グラフィックス 23">
            <a:extLst>
              <a:ext uri="{FF2B5EF4-FFF2-40B4-BE49-F238E27FC236}">
                <a16:creationId xmlns:a16="http://schemas.microsoft.com/office/drawing/2014/main" id="{B32A9BDD-EC5D-4270-8F40-DFA4436CE0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57883" t="27195" r="27986" b="64109"/>
          <a:stretch/>
        </p:blipFill>
        <p:spPr>
          <a:xfrm>
            <a:off x="0" y="-57152"/>
            <a:ext cx="8827864" cy="6915151"/>
          </a:xfrm>
          <a:prstGeom prst="rect">
            <a:avLst/>
          </a:prstGeom>
        </p:spPr>
      </p:pic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2851584-FECB-4251-A81B-B003D1980943}"/>
              </a:ext>
            </a:extLst>
          </p:cNvPr>
          <p:cNvGrpSpPr/>
          <p:nvPr/>
        </p:nvGrpSpPr>
        <p:grpSpPr>
          <a:xfrm>
            <a:off x="360590" y="1304264"/>
            <a:ext cx="4462894" cy="2256539"/>
            <a:chOff x="360590" y="1303584"/>
            <a:chExt cx="3863067" cy="2257220"/>
          </a:xfrm>
        </p:grpSpPr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E2CC81A5-BF67-403C-8614-E63A98C9A743}"/>
                </a:ext>
              </a:extLst>
            </p:cNvPr>
            <p:cNvSpPr/>
            <p:nvPr/>
          </p:nvSpPr>
          <p:spPr>
            <a:xfrm>
              <a:off x="360590" y="1303584"/>
              <a:ext cx="3777173" cy="2257220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タイトル 1">
              <a:extLst>
                <a:ext uri="{FF2B5EF4-FFF2-40B4-BE49-F238E27FC236}">
                  <a16:creationId xmlns:a16="http://schemas.microsoft.com/office/drawing/2014/main" id="{2D7E22B7-7F66-4F38-AFE5-423867577B6D}"/>
                </a:ext>
              </a:extLst>
            </p:cNvPr>
            <p:cNvSpPr txBox="1">
              <a:spLocks/>
            </p:cNvSpPr>
            <p:nvPr/>
          </p:nvSpPr>
          <p:spPr>
            <a:xfrm>
              <a:off x="446485" y="1335057"/>
              <a:ext cx="3777172" cy="215317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lnSpc>
                  <a:spcPct val="110000"/>
                </a:lnSpc>
              </a:pPr>
              <a:r>
                <a:rPr lang="en-US" altLang="ja-JP" sz="2400" dirty="0">
                  <a:solidFill>
                    <a:srgbClr val="0B507E"/>
                  </a:solidFill>
                </a:rPr>
                <a:t>1945</a:t>
              </a:r>
              <a:r>
                <a:rPr lang="ja-JP" altLang="en-US" sz="2400" dirty="0">
                  <a:solidFill>
                    <a:srgbClr val="0B507E"/>
                  </a:solidFill>
                </a:rPr>
                <a:t>（昭和</a:t>
              </a:r>
              <a:r>
                <a:rPr lang="en-US" altLang="ja-JP" sz="2400" dirty="0">
                  <a:solidFill>
                    <a:srgbClr val="0B507E"/>
                  </a:solidFill>
                </a:rPr>
                <a:t>20</a:t>
              </a:r>
              <a:r>
                <a:rPr lang="ja-JP" altLang="en-US" sz="2400" dirty="0">
                  <a:solidFill>
                    <a:srgbClr val="0B507E"/>
                  </a:solidFill>
                </a:rPr>
                <a:t>）年 </a:t>
              </a:r>
              <a:r>
                <a:rPr lang="en-US" altLang="ja-JP" sz="2400" dirty="0">
                  <a:solidFill>
                    <a:srgbClr val="0B507E"/>
                  </a:solidFill>
                </a:rPr>
                <a:t>8</a:t>
              </a:r>
              <a:r>
                <a:rPr lang="ja-JP" altLang="en-US" sz="2400" dirty="0">
                  <a:solidFill>
                    <a:srgbClr val="0B507E"/>
                  </a:solidFill>
                </a:rPr>
                <a:t>月</a:t>
              </a:r>
              <a:r>
                <a:rPr lang="en-US" altLang="ja-JP" sz="2400" dirty="0">
                  <a:solidFill>
                    <a:srgbClr val="0B507E"/>
                  </a:solidFill>
                </a:rPr>
                <a:t>9</a:t>
              </a:r>
              <a:r>
                <a:rPr lang="ja-JP" altLang="en-US" sz="2400" dirty="0">
                  <a:solidFill>
                    <a:srgbClr val="0B507E"/>
                  </a:solidFill>
                </a:rPr>
                <a:t>日 </a:t>
              </a:r>
              <a:endParaRPr lang="en-US" altLang="ja-JP" sz="2400" dirty="0">
                <a:solidFill>
                  <a:srgbClr val="0B507E"/>
                </a:solidFill>
              </a:endParaRPr>
            </a:p>
            <a:p>
              <a:pPr algn="l">
                <a:lnSpc>
                  <a:spcPct val="110000"/>
                </a:lnSpc>
              </a:pPr>
              <a:r>
                <a:rPr lang="ja-JP" altLang="en-US" sz="2400" dirty="0">
                  <a:solidFill>
                    <a:srgbClr val="0B507E"/>
                  </a:solidFill>
                </a:rPr>
                <a:t>ソ連が対日参戦</a:t>
              </a:r>
              <a:endParaRPr lang="en-US" altLang="ja-JP" sz="2400" dirty="0">
                <a:solidFill>
                  <a:srgbClr val="0B507E"/>
                </a:solidFill>
              </a:endParaRPr>
            </a:p>
            <a:p>
              <a:pPr algn="l">
                <a:lnSpc>
                  <a:spcPct val="50000"/>
                </a:lnSpc>
              </a:pPr>
              <a:endParaRPr lang="en-US" altLang="ja-JP" sz="2200" b="0" dirty="0">
                <a:solidFill>
                  <a:srgbClr val="0B507E"/>
                </a:solidFill>
              </a:endParaRPr>
            </a:p>
            <a:p>
              <a:pPr algn="l">
                <a:lnSpc>
                  <a:spcPct val="110000"/>
                </a:lnSpc>
              </a:pPr>
              <a:r>
                <a:rPr lang="ja-JP" altLang="en-US" sz="2000" b="0" dirty="0">
                  <a:solidFill>
                    <a:srgbClr val="0B507E"/>
                  </a:solidFill>
                </a:rPr>
                <a:t>第二次世界大戦末期に</a:t>
              </a:r>
              <a:endParaRPr lang="en-US" altLang="ja-JP" sz="2000" b="0" dirty="0">
                <a:solidFill>
                  <a:srgbClr val="0B507E"/>
                </a:solidFill>
              </a:endParaRPr>
            </a:p>
            <a:p>
              <a:pPr algn="l">
                <a:lnSpc>
                  <a:spcPct val="110000"/>
                </a:lnSpc>
              </a:pPr>
              <a:r>
                <a:rPr lang="ja-JP" altLang="en-US" sz="2000" b="0" dirty="0">
                  <a:solidFill>
                    <a:srgbClr val="0B507E"/>
                  </a:solidFill>
                </a:rPr>
                <a:t>ソ連は日ソ中立条約を無視して</a:t>
              </a:r>
              <a:endParaRPr lang="en-US" altLang="ja-JP" sz="2000" b="0" dirty="0">
                <a:solidFill>
                  <a:srgbClr val="0B507E"/>
                </a:solidFill>
              </a:endParaRPr>
            </a:p>
            <a:p>
              <a:pPr algn="l">
                <a:lnSpc>
                  <a:spcPct val="110000"/>
                </a:lnSpc>
              </a:pPr>
              <a:r>
                <a:rPr lang="ja-JP" altLang="en-US" sz="2000" b="0" dirty="0">
                  <a:solidFill>
                    <a:srgbClr val="0B507E"/>
                  </a:solidFill>
                </a:rPr>
                <a:t>対日参戦。</a:t>
              </a:r>
            </a:p>
          </p:txBody>
        </p:sp>
      </p:grp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EE872DD-1387-4FAE-831E-2B2D3CD005A7}"/>
              </a:ext>
            </a:extLst>
          </p:cNvPr>
          <p:cNvSpPr/>
          <p:nvPr/>
        </p:nvSpPr>
        <p:spPr>
          <a:xfrm>
            <a:off x="0" y="-1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E0C8-3EB7-4BFF-90DB-EB29797F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04899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北方領土問題とは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E3E30B4-2DE4-4B60-962C-88C0AB3CBBD7}"/>
              </a:ext>
            </a:extLst>
          </p:cNvPr>
          <p:cNvGrpSpPr/>
          <p:nvPr/>
        </p:nvGrpSpPr>
        <p:grpSpPr>
          <a:xfrm>
            <a:off x="6096000" y="3914867"/>
            <a:ext cx="6159499" cy="2610142"/>
            <a:chOff x="6344299" y="4267200"/>
            <a:chExt cx="5857926" cy="2610142"/>
          </a:xfrm>
        </p:grpSpPr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5D39FA2B-44ED-4EE1-9B1F-7459A48B324D}"/>
                </a:ext>
              </a:extLst>
            </p:cNvPr>
            <p:cNvSpPr/>
            <p:nvPr/>
          </p:nvSpPr>
          <p:spPr>
            <a:xfrm>
              <a:off x="6344299" y="4286544"/>
              <a:ext cx="5737094" cy="2590798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タイトル 1">
              <a:extLst>
                <a:ext uri="{FF2B5EF4-FFF2-40B4-BE49-F238E27FC236}">
                  <a16:creationId xmlns:a16="http://schemas.microsoft.com/office/drawing/2014/main" id="{9929276E-43D9-491B-AAD3-444166D7B07B}"/>
                </a:ext>
              </a:extLst>
            </p:cNvPr>
            <p:cNvSpPr txBox="1">
              <a:spLocks/>
            </p:cNvSpPr>
            <p:nvPr/>
          </p:nvSpPr>
          <p:spPr>
            <a:xfrm>
              <a:off x="6465131" y="4267200"/>
              <a:ext cx="5737094" cy="259079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lnSpcReduction="1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>
                <a:lnSpc>
                  <a:spcPct val="110000"/>
                </a:lnSpc>
              </a:pPr>
              <a:r>
                <a:rPr lang="en-US" altLang="ja-JP" sz="2400" dirty="0">
                  <a:solidFill>
                    <a:srgbClr val="0B507E"/>
                  </a:solidFill>
                </a:rPr>
                <a:t>1945</a:t>
              </a:r>
              <a:r>
                <a:rPr lang="ja-JP" altLang="en-US" sz="2400" dirty="0">
                  <a:solidFill>
                    <a:srgbClr val="0B507E"/>
                  </a:solidFill>
                </a:rPr>
                <a:t>（昭和</a:t>
              </a:r>
              <a:r>
                <a:rPr lang="en-US" altLang="ja-JP" sz="2400" dirty="0">
                  <a:solidFill>
                    <a:srgbClr val="0B507E"/>
                  </a:solidFill>
                </a:rPr>
                <a:t>20</a:t>
              </a:r>
              <a:r>
                <a:rPr lang="ja-JP" altLang="en-US" sz="2400" dirty="0">
                  <a:solidFill>
                    <a:srgbClr val="0B507E"/>
                  </a:solidFill>
                </a:rPr>
                <a:t>）年 </a:t>
              </a:r>
              <a:endParaRPr lang="en-US" altLang="ja-JP" sz="2400" dirty="0">
                <a:solidFill>
                  <a:srgbClr val="0B507E"/>
                </a:solidFill>
              </a:endParaRPr>
            </a:p>
            <a:p>
              <a:pPr algn="l">
                <a:lnSpc>
                  <a:spcPct val="110000"/>
                </a:lnSpc>
              </a:pPr>
              <a:r>
                <a:rPr lang="en-US" altLang="ja-JP" sz="2400" dirty="0">
                  <a:solidFill>
                    <a:srgbClr val="0B507E"/>
                  </a:solidFill>
                </a:rPr>
                <a:t>8</a:t>
              </a:r>
              <a:r>
                <a:rPr lang="ja-JP" altLang="en-US" sz="2400" dirty="0">
                  <a:solidFill>
                    <a:srgbClr val="0B507E"/>
                  </a:solidFill>
                </a:rPr>
                <a:t>月</a:t>
              </a:r>
              <a:r>
                <a:rPr lang="en-US" altLang="ja-JP" sz="2400" dirty="0">
                  <a:solidFill>
                    <a:srgbClr val="0B507E"/>
                  </a:solidFill>
                </a:rPr>
                <a:t>28</a:t>
              </a:r>
              <a:r>
                <a:rPr lang="ja-JP" altLang="en-US" sz="2400" dirty="0">
                  <a:solidFill>
                    <a:srgbClr val="0B507E"/>
                  </a:solidFill>
                </a:rPr>
                <a:t>日から遅くとも</a:t>
              </a:r>
              <a:r>
                <a:rPr lang="en-US" altLang="ja-JP" sz="2400" dirty="0">
                  <a:solidFill>
                    <a:srgbClr val="0B507E"/>
                  </a:solidFill>
                </a:rPr>
                <a:t>9</a:t>
              </a:r>
              <a:r>
                <a:rPr lang="ja-JP" altLang="en-US" sz="2400" dirty="0">
                  <a:solidFill>
                    <a:srgbClr val="0B507E"/>
                  </a:solidFill>
                </a:rPr>
                <a:t>月</a:t>
              </a:r>
              <a:r>
                <a:rPr lang="en-US" altLang="ja-JP" sz="2400" dirty="0">
                  <a:solidFill>
                    <a:srgbClr val="0B507E"/>
                  </a:solidFill>
                </a:rPr>
                <a:t>5</a:t>
              </a:r>
              <a:r>
                <a:rPr lang="ja-JP" altLang="en-US" sz="2400" dirty="0">
                  <a:solidFill>
                    <a:srgbClr val="0B507E"/>
                  </a:solidFill>
                </a:rPr>
                <a:t>日までに</a:t>
              </a:r>
              <a:endParaRPr lang="en-US" altLang="ja-JP" sz="2400" dirty="0">
                <a:solidFill>
                  <a:srgbClr val="0B507E"/>
                </a:solidFill>
              </a:endParaRPr>
            </a:p>
            <a:p>
              <a:pPr algn="l">
                <a:lnSpc>
                  <a:spcPct val="110000"/>
                </a:lnSpc>
              </a:pPr>
              <a:r>
                <a:rPr lang="ja-JP" altLang="en-US" sz="2400" dirty="0">
                  <a:solidFill>
                    <a:srgbClr val="0B507E"/>
                  </a:solidFill>
                </a:rPr>
                <a:t>ソ連は北方四島を不法占拠</a:t>
              </a:r>
              <a:endParaRPr lang="en-US" altLang="ja-JP" sz="2400" b="0" dirty="0">
                <a:solidFill>
                  <a:srgbClr val="0B507E"/>
                </a:solidFill>
              </a:endParaRPr>
            </a:p>
            <a:p>
              <a:pPr algn="l">
                <a:lnSpc>
                  <a:spcPct val="110000"/>
                </a:lnSpc>
              </a:pPr>
              <a:endParaRPr lang="en-US" altLang="ja-JP" sz="2000" b="0" dirty="0">
                <a:solidFill>
                  <a:srgbClr val="0B507E"/>
                </a:solidFill>
              </a:endParaRPr>
            </a:p>
            <a:p>
              <a:pPr algn="l">
                <a:lnSpc>
                  <a:spcPct val="110000"/>
                </a:lnSpc>
              </a:pPr>
              <a:r>
                <a:rPr lang="ja-JP" altLang="en-US" sz="2000" b="0" dirty="0">
                  <a:solidFill>
                    <a:srgbClr val="0B507E"/>
                  </a:solidFill>
                </a:rPr>
                <a:t>第二次世界大戦終了直後、ソ連は北方四島を占領。日本人島民を強制退去させ、今日もなおロシアに</a:t>
              </a:r>
              <a:endParaRPr lang="en-US" altLang="ja-JP" sz="2000" b="0" dirty="0">
                <a:solidFill>
                  <a:srgbClr val="0B507E"/>
                </a:solidFill>
              </a:endParaRPr>
            </a:p>
            <a:p>
              <a:pPr algn="l">
                <a:lnSpc>
                  <a:spcPct val="110000"/>
                </a:lnSpc>
              </a:pPr>
              <a:r>
                <a:rPr lang="ja-JP" altLang="en-US" sz="2000" b="0" dirty="0">
                  <a:solidFill>
                    <a:srgbClr val="0B507E"/>
                  </a:solidFill>
                </a:rPr>
                <a:t>不法占拠されている。</a:t>
              </a:r>
            </a:p>
          </p:txBody>
        </p:sp>
      </p:grpSp>
      <p:graphicFrame>
        <p:nvGraphicFramePr>
          <p:cNvPr id="42" name="オブジェクト 41">
            <a:extLst>
              <a:ext uri="{FF2B5EF4-FFF2-40B4-BE49-F238E27FC236}">
                <a16:creationId xmlns:a16="http://schemas.microsoft.com/office/drawing/2014/main" id="{4E162EC8-8342-4D25-B584-48ADF0F73C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66747" y="2353855"/>
          <a:ext cx="1296308" cy="725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1637393" imgH="917301" progId="Word.Document.12">
                  <p:embed/>
                </p:oleObj>
              </mc:Choice>
              <mc:Fallback>
                <p:oleObj name="Document" r:id="rId5" imgW="1637393" imgH="917301" progId="Word.Document.12">
                  <p:embed/>
                  <p:pic>
                    <p:nvPicPr>
                      <p:cNvPr id="42" name="オブジェクト 41">
                        <a:extLst>
                          <a:ext uri="{FF2B5EF4-FFF2-40B4-BE49-F238E27FC236}">
                            <a16:creationId xmlns:a16="http://schemas.microsoft.com/office/drawing/2014/main" id="{4E162EC8-8342-4D25-B584-48ADF0F73C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66747" y="2353855"/>
                        <a:ext cx="1296308" cy="725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オブジェクト 42">
            <a:extLst>
              <a:ext uri="{FF2B5EF4-FFF2-40B4-BE49-F238E27FC236}">
                <a16:creationId xmlns:a16="http://schemas.microsoft.com/office/drawing/2014/main" id="{A3A41E7C-0787-4219-9BDA-777CC2343A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74384" y="4497043"/>
          <a:ext cx="1175277" cy="762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7" imgW="1401474" imgH="917301" progId="Word.Document.12">
                  <p:embed/>
                </p:oleObj>
              </mc:Choice>
              <mc:Fallback>
                <p:oleObj name="Document" r:id="rId7" imgW="1401474" imgH="917301" progId="Word.Document.12">
                  <p:embed/>
                  <p:pic>
                    <p:nvPicPr>
                      <p:cNvPr id="43" name="オブジェクト 42">
                        <a:extLst>
                          <a:ext uri="{FF2B5EF4-FFF2-40B4-BE49-F238E27FC236}">
                            <a16:creationId xmlns:a16="http://schemas.microsoft.com/office/drawing/2014/main" id="{A3A41E7C-0787-4219-9BDA-777CC2343A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74384" y="4497043"/>
                        <a:ext cx="1175277" cy="762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オブジェクト 43">
            <a:extLst>
              <a:ext uri="{FF2B5EF4-FFF2-40B4-BE49-F238E27FC236}">
                <a16:creationId xmlns:a16="http://schemas.microsoft.com/office/drawing/2014/main" id="{39389B3E-5941-41A1-A65C-4B1303C332B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74795" y="5458586"/>
          <a:ext cx="1174808" cy="761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9" imgW="1401474" imgH="919104" progId="Word.Document.12">
                  <p:embed/>
                </p:oleObj>
              </mc:Choice>
              <mc:Fallback>
                <p:oleObj name="Document" r:id="rId9" imgW="1401474" imgH="919104" progId="Word.Document.12">
                  <p:embed/>
                  <p:pic>
                    <p:nvPicPr>
                      <p:cNvPr id="44" name="オブジェクト 43">
                        <a:extLst>
                          <a:ext uri="{FF2B5EF4-FFF2-40B4-BE49-F238E27FC236}">
                            <a16:creationId xmlns:a16="http://schemas.microsoft.com/office/drawing/2014/main" id="{39389B3E-5941-41A1-A65C-4B1303C332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74795" y="5458586"/>
                        <a:ext cx="1174808" cy="7617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オブジェクト 44">
            <a:extLst>
              <a:ext uri="{FF2B5EF4-FFF2-40B4-BE49-F238E27FC236}">
                <a16:creationId xmlns:a16="http://schemas.microsoft.com/office/drawing/2014/main" id="{95300694-34E5-4C27-B86A-FCDBB2198B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55239" y="6038799"/>
          <a:ext cx="1587160" cy="762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1" imgW="1902264" imgH="917301" progId="Word.Document.12">
                  <p:embed/>
                </p:oleObj>
              </mc:Choice>
              <mc:Fallback>
                <p:oleObj name="Document" r:id="rId11" imgW="1902264" imgH="917301" progId="Word.Document.12">
                  <p:embed/>
                  <p:pic>
                    <p:nvPicPr>
                      <p:cNvPr id="45" name="オブジェクト 44">
                        <a:extLst>
                          <a:ext uri="{FF2B5EF4-FFF2-40B4-BE49-F238E27FC236}">
                            <a16:creationId xmlns:a16="http://schemas.microsoft.com/office/drawing/2014/main" id="{95300694-34E5-4C27-B86A-FCDBB2198B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255239" y="6038799"/>
                        <a:ext cx="1587160" cy="762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0" name="グラフィックス 69">
            <a:extLst>
              <a:ext uri="{FF2B5EF4-FFF2-40B4-BE49-F238E27FC236}">
                <a16:creationId xmlns:a16="http://schemas.microsoft.com/office/drawing/2014/main" id="{AE921E82-B05D-41AC-89DA-C6F4D1EF9BA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4034134" flipH="1">
            <a:off x="11032109" y="2554760"/>
            <a:ext cx="601401" cy="645949"/>
          </a:xfrm>
          <a:prstGeom prst="rect">
            <a:avLst/>
          </a:prstGeom>
        </p:spPr>
      </p:pic>
      <p:pic>
        <p:nvPicPr>
          <p:cNvPr id="72" name="グラフィックス 71">
            <a:extLst>
              <a:ext uri="{FF2B5EF4-FFF2-40B4-BE49-F238E27FC236}">
                <a16:creationId xmlns:a16="http://schemas.microsoft.com/office/drawing/2014/main" id="{28F22565-51FC-4037-B4CA-558F8C09FE1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1008113">
            <a:off x="10467121" y="3211022"/>
            <a:ext cx="626973" cy="626973"/>
          </a:xfrm>
          <a:prstGeom prst="rect">
            <a:avLst/>
          </a:prstGeom>
        </p:spPr>
      </p:pic>
      <p:pic>
        <p:nvPicPr>
          <p:cNvPr id="73" name="グラフィックス 72">
            <a:extLst>
              <a:ext uri="{FF2B5EF4-FFF2-40B4-BE49-F238E27FC236}">
                <a16:creationId xmlns:a16="http://schemas.microsoft.com/office/drawing/2014/main" id="{2C2D7C33-8CC0-4E06-845D-B73E1FB2979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1008113">
            <a:off x="9785830" y="3211022"/>
            <a:ext cx="626973" cy="626973"/>
          </a:xfrm>
          <a:prstGeom prst="rect">
            <a:avLst/>
          </a:prstGeom>
        </p:spPr>
      </p:pic>
      <p:pic>
        <p:nvPicPr>
          <p:cNvPr id="74" name="グラフィックス 73">
            <a:extLst>
              <a:ext uri="{FF2B5EF4-FFF2-40B4-BE49-F238E27FC236}">
                <a16:creationId xmlns:a16="http://schemas.microsoft.com/office/drawing/2014/main" id="{2BF8380C-6272-4A15-8FA1-495F23BC277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1008113">
            <a:off x="9104539" y="3211022"/>
            <a:ext cx="626973" cy="626973"/>
          </a:xfrm>
          <a:prstGeom prst="rect">
            <a:avLst/>
          </a:prstGeom>
        </p:spPr>
      </p:pic>
      <p:pic>
        <p:nvPicPr>
          <p:cNvPr id="76" name="グラフィックス 75">
            <a:extLst>
              <a:ext uri="{FF2B5EF4-FFF2-40B4-BE49-F238E27FC236}">
                <a16:creationId xmlns:a16="http://schemas.microsoft.com/office/drawing/2014/main" id="{38969BBA-CAEE-4579-B5DF-2A7564B161F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7998" y="3718391"/>
            <a:ext cx="725481" cy="725481"/>
          </a:xfrm>
          <a:prstGeom prst="rect">
            <a:avLst/>
          </a:prstGeom>
        </p:spPr>
      </p:pic>
      <p:pic>
        <p:nvPicPr>
          <p:cNvPr id="77" name="グラフィックス 76">
            <a:extLst>
              <a:ext uri="{FF2B5EF4-FFF2-40B4-BE49-F238E27FC236}">
                <a16:creationId xmlns:a16="http://schemas.microsoft.com/office/drawing/2014/main" id="{3C986390-8C9C-4DAD-9167-20250357239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23695" y="3718391"/>
            <a:ext cx="725481" cy="725481"/>
          </a:xfrm>
          <a:prstGeom prst="rect">
            <a:avLst/>
          </a:prstGeom>
        </p:spPr>
      </p:pic>
      <p:pic>
        <p:nvPicPr>
          <p:cNvPr id="78" name="グラフィックス 77">
            <a:extLst>
              <a:ext uri="{FF2B5EF4-FFF2-40B4-BE49-F238E27FC236}">
                <a16:creationId xmlns:a16="http://schemas.microsoft.com/office/drawing/2014/main" id="{22FC27B6-5095-467C-93E7-ED2EBA72961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72302" y="3718391"/>
            <a:ext cx="725481" cy="725481"/>
          </a:xfrm>
          <a:prstGeom prst="rect">
            <a:avLst/>
          </a:prstGeom>
        </p:spPr>
      </p:pic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0A95EA4-2921-4808-B5FB-10534EFEBBE5}"/>
              </a:ext>
            </a:extLst>
          </p:cNvPr>
          <p:cNvGrpSpPr/>
          <p:nvPr/>
        </p:nvGrpSpPr>
        <p:grpSpPr>
          <a:xfrm>
            <a:off x="8779028" y="1055638"/>
            <a:ext cx="2499679" cy="2059869"/>
            <a:chOff x="292161" y="1149941"/>
            <a:chExt cx="3393609" cy="3480253"/>
          </a:xfrm>
        </p:grpSpPr>
        <p:pic>
          <p:nvPicPr>
            <p:cNvPr id="25" name="グラフィックス 24">
              <a:extLst>
                <a:ext uri="{FF2B5EF4-FFF2-40B4-BE49-F238E27FC236}">
                  <a16:creationId xmlns:a16="http://schemas.microsoft.com/office/drawing/2014/main" id="{6EFD0698-992D-4C55-85E8-137E3D026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292161" y="1149941"/>
              <a:ext cx="3393609" cy="3480253"/>
            </a:xfrm>
            <a:prstGeom prst="rect">
              <a:avLst/>
            </a:prstGeo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</p:pic>
        <p:sp>
          <p:nvSpPr>
            <p:cNvPr id="26" name="タイトル 1">
              <a:extLst>
                <a:ext uri="{FF2B5EF4-FFF2-40B4-BE49-F238E27FC236}">
                  <a16:creationId xmlns:a16="http://schemas.microsoft.com/office/drawing/2014/main" id="{123C9C23-E321-44F3-8646-03DF890F5A13}"/>
                </a:ext>
              </a:extLst>
            </p:cNvPr>
            <p:cNvSpPr txBox="1">
              <a:spLocks/>
            </p:cNvSpPr>
            <p:nvPr/>
          </p:nvSpPr>
          <p:spPr>
            <a:xfrm>
              <a:off x="441775" y="2383825"/>
              <a:ext cx="3042063" cy="109187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2000" dirty="0">
                  <a:solidFill>
                    <a:schemeClr val="bg1"/>
                  </a:solidFill>
                </a:rPr>
                <a:t>国家の主権に</a:t>
              </a:r>
              <a:endParaRPr lang="en-US" altLang="ja-JP" sz="2000" dirty="0">
                <a:solidFill>
                  <a:schemeClr val="bg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2000" dirty="0">
                  <a:solidFill>
                    <a:schemeClr val="bg1"/>
                  </a:solidFill>
                </a:rPr>
                <a:t>関わる重大な課題</a:t>
              </a:r>
              <a:endParaRPr lang="en-US" altLang="zh-TW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953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E8F0943-9090-1D33-0267-A3002071FB7B}"/>
              </a:ext>
            </a:extLst>
          </p:cNvPr>
          <p:cNvSpPr/>
          <p:nvPr/>
        </p:nvSpPr>
        <p:spPr>
          <a:xfrm>
            <a:off x="0" y="-2"/>
            <a:ext cx="12192000" cy="6858000"/>
          </a:xfrm>
          <a:prstGeom prst="rect">
            <a:avLst/>
          </a:prstGeom>
          <a:solidFill>
            <a:srgbClr val="F9F8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0" name="図 29" descr="背景パターン&#10;&#10;自動的に生成された説明">
            <a:extLst>
              <a:ext uri="{FF2B5EF4-FFF2-40B4-BE49-F238E27FC236}">
                <a16:creationId xmlns:a16="http://schemas.microsoft.com/office/drawing/2014/main" id="{6C5CBAB5-14D6-123B-0B05-3A22117B80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0" y="0"/>
            <a:ext cx="12192000" cy="1104899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36C19B5-FF8F-29DB-5BBE-6525A8671DB6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538432DB-BB93-CF06-F5D5-5F01F7F77EFD}"/>
              </a:ext>
            </a:extLst>
          </p:cNvPr>
          <p:cNvSpPr/>
          <p:nvPr/>
        </p:nvSpPr>
        <p:spPr>
          <a:xfrm>
            <a:off x="1752600" y="1250073"/>
            <a:ext cx="8686800" cy="919061"/>
          </a:xfrm>
          <a:prstGeom prst="roundRect">
            <a:avLst/>
          </a:prstGeom>
          <a:solidFill>
            <a:srgbClr val="F9F9F9"/>
          </a:solidFill>
          <a:ln>
            <a:solidFill>
              <a:srgbClr val="0B5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7533A94B-B550-F958-0CD4-5E65FD33E332}"/>
              </a:ext>
            </a:extLst>
          </p:cNvPr>
          <p:cNvSpPr/>
          <p:nvPr/>
        </p:nvSpPr>
        <p:spPr>
          <a:xfrm>
            <a:off x="1736746" y="2336578"/>
            <a:ext cx="8686800" cy="919061"/>
          </a:xfrm>
          <a:prstGeom prst="roundRect">
            <a:avLst/>
          </a:prstGeom>
          <a:solidFill>
            <a:srgbClr val="F9F9F9"/>
          </a:solidFill>
          <a:ln>
            <a:solidFill>
              <a:srgbClr val="0B5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83C10847-99D2-D487-9D78-34AA94C62D67}"/>
              </a:ext>
            </a:extLst>
          </p:cNvPr>
          <p:cNvSpPr/>
          <p:nvPr/>
        </p:nvSpPr>
        <p:spPr>
          <a:xfrm>
            <a:off x="1736746" y="3423083"/>
            <a:ext cx="8686800" cy="919061"/>
          </a:xfrm>
          <a:prstGeom prst="roundRect">
            <a:avLst/>
          </a:prstGeom>
          <a:solidFill>
            <a:srgbClr val="F9F9F9"/>
          </a:solidFill>
          <a:ln>
            <a:solidFill>
              <a:srgbClr val="0B5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DD84898B-68AC-086A-1094-E89BA881ADB0}"/>
              </a:ext>
            </a:extLst>
          </p:cNvPr>
          <p:cNvSpPr/>
          <p:nvPr/>
        </p:nvSpPr>
        <p:spPr>
          <a:xfrm>
            <a:off x="1736746" y="4509589"/>
            <a:ext cx="8686800" cy="919061"/>
          </a:xfrm>
          <a:prstGeom prst="roundRect">
            <a:avLst/>
          </a:prstGeom>
          <a:solidFill>
            <a:srgbClr val="F9F9F9"/>
          </a:solidFill>
          <a:ln>
            <a:solidFill>
              <a:srgbClr val="0B50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584002C-F4F4-B195-B553-9325B5CA8473}"/>
              </a:ext>
            </a:extLst>
          </p:cNvPr>
          <p:cNvSpPr/>
          <p:nvPr/>
        </p:nvSpPr>
        <p:spPr>
          <a:xfrm>
            <a:off x="0" y="5646063"/>
            <a:ext cx="12192000" cy="1211938"/>
          </a:xfrm>
          <a:prstGeom prst="rect">
            <a:avLst/>
          </a:prstGeom>
          <a:solidFill>
            <a:srgbClr val="0B5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E6E56B4E-2634-4D90-BA67-785B9A5D9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30631"/>
            <a:ext cx="12192000" cy="1104899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北方領土問題の歴史的事実を振り返ってみよう</a:t>
            </a:r>
          </a:p>
        </p:txBody>
      </p:sp>
      <p:sp>
        <p:nvSpPr>
          <p:cNvPr id="49" name="タイトル 1">
            <a:extLst>
              <a:ext uri="{FF2B5EF4-FFF2-40B4-BE49-F238E27FC236}">
                <a16:creationId xmlns:a16="http://schemas.microsoft.com/office/drawing/2014/main" id="{3FFEBD35-0BA6-4884-B5F7-0FE5C166D906}"/>
              </a:ext>
            </a:extLst>
          </p:cNvPr>
          <p:cNvSpPr txBox="1">
            <a:spLocks/>
          </p:cNvSpPr>
          <p:nvPr/>
        </p:nvSpPr>
        <p:spPr>
          <a:xfrm>
            <a:off x="2070906" y="1248474"/>
            <a:ext cx="3930450" cy="800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1855</a:t>
            </a:r>
            <a:r>
              <a:rPr kumimoji="1" lang="en-US" altLang="ja-JP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(</a:t>
            </a: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安政元</a:t>
            </a:r>
            <a:r>
              <a:rPr kumimoji="1" lang="en-US" altLang="ja-JP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)</a:t>
            </a: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年　</a:t>
            </a:r>
          </a:p>
        </p:txBody>
      </p:sp>
      <p:sp>
        <p:nvSpPr>
          <p:cNvPr id="50" name="タイトル 1">
            <a:extLst>
              <a:ext uri="{FF2B5EF4-FFF2-40B4-BE49-F238E27FC236}">
                <a16:creationId xmlns:a16="http://schemas.microsoft.com/office/drawing/2014/main" id="{BB9D359E-6413-47BF-B258-383B537FD402}"/>
              </a:ext>
            </a:extLst>
          </p:cNvPr>
          <p:cNvSpPr txBox="1">
            <a:spLocks/>
          </p:cNvSpPr>
          <p:nvPr/>
        </p:nvSpPr>
        <p:spPr>
          <a:xfrm>
            <a:off x="2164229" y="2331682"/>
            <a:ext cx="4016003" cy="800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1875</a:t>
            </a:r>
            <a:r>
              <a:rPr kumimoji="1" lang="en-US" altLang="ja-JP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(</a:t>
            </a: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明治</a:t>
            </a:r>
            <a:r>
              <a:rPr kumimoji="1" lang="en-US" altLang="ja-JP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8)</a:t>
            </a: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年　</a:t>
            </a:r>
          </a:p>
        </p:txBody>
      </p:sp>
      <p:sp>
        <p:nvSpPr>
          <p:cNvPr id="51" name="タイトル 1">
            <a:extLst>
              <a:ext uri="{FF2B5EF4-FFF2-40B4-BE49-F238E27FC236}">
                <a16:creationId xmlns:a16="http://schemas.microsoft.com/office/drawing/2014/main" id="{25AF3790-7923-4CF2-A5B4-00F2A63AF0F6}"/>
              </a:ext>
            </a:extLst>
          </p:cNvPr>
          <p:cNvSpPr txBox="1">
            <a:spLocks/>
          </p:cNvSpPr>
          <p:nvPr/>
        </p:nvSpPr>
        <p:spPr>
          <a:xfrm>
            <a:off x="1691969" y="3407302"/>
            <a:ext cx="3683878" cy="800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1905(</a:t>
            </a: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明治</a:t>
            </a:r>
            <a:r>
              <a:rPr kumimoji="1" lang="en-US" altLang="ja-JP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38)</a:t>
            </a: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年</a:t>
            </a:r>
          </a:p>
        </p:txBody>
      </p:sp>
      <p:sp>
        <p:nvSpPr>
          <p:cNvPr id="52" name="タイトル 1">
            <a:extLst>
              <a:ext uri="{FF2B5EF4-FFF2-40B4-BE49-F238E27FC236}">
                <a16:creationId xmlns:a16="http://schemas.microsoft.com/office/drawing/2014/main" id="{79B3DDCA-8968-4C89-B1FE-E06C8CD21348}"/>
              </a:ext>
            </a:extLst>
          </p:cNvPr>
          <p:cNvSpPr txBox="1">
            <a:spLocks/>
          </p:cNvSpPr>
          <p:nvPr/>
        </p:nvSpPr>
        <p:spPr>
          <a:xfrm>
            <a:off x="1922063" y="4522356"/>
            <a:ext cx="3257816" cy="800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1951(</a:t>
            </a: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昭和</a:t>
            </a:r>
            <a:r>
              <a:rPr kumimoji="1" lang="en-US" altLang="ja-JP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26)</a:t>
            </a: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年</a:t>
            </a:r>
          </a:p>
        </p:txBody>
      </p:sp>
      <p:graphicFrame>
        <p:nvGraphicFramePr>
          <p:cNvPr id="12" name="オブジェクト 11">
            <a:extLst>
              <a:ext uri="{FF2B5EF4-FFF2-40B4-BE49-F238E27FC236}">
                <a16:creationId xmlns:a16="http://schemas.microsoft.com/office/drawing/2014/main" id="{63B70C9F-05C6-44A4-8995-6900476756F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05169" y="1325528"/>
          <a:ext cx="2535381" cy="886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3910356" imgH="1375230" progId="Word.Document.12">
                  <p:embed/>
                </p:oleObj>
              </mc:Choice>
              <mc:Fallback>
                <p:oleObj name="Document" r:id="rId4" imgW="3910356" imgH="1375230" progId="Word.Document.12">
                  <p:embed/>
                  <p:pic>
                    <p:nvPicPr>
                      <p:cNvPr id="12" name="オブジェクト 11">
                        <a:extLst>
                          <a:ext uri="{FF2B5EF4-FFF2-40B4-BE49-F238E27FC236}">
                            <a16:creationId xmlns:a16="http://schemas.microsoft.com/office/drawing/2014/main" id="{63B70C9F-05C6-44A4-8995-6900476756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05169" y="1325528"/>
                        <a:ext cx="2535381" cy="886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タイトル 1">
            <a:extLst>
              <a:ext uri="{FF2B5EF4-FFF2-40B4-BE49-F238E27FC236}">
                <a16:creationId xmlns:a16="http://schemas.microsoft.com/office/drawing/2014/main" id="{0AA518C5-69E5-4766-01E5-89206009D185}"/>
              </a:ext>
            </a:extLst>
          </p:cNvPr>
          <p:cNvSpPr txBox="1">
            <a:spLocks/>
          </p:cNvSpPr>
          <p:nvPr/>
        </p:nvSpPr>
        <p:spPr>
          <a:xfrm>
            <a:off x="876300" y="5722262"/>
            <a:ext cx="10564586" cy="114662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ts val="432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全ての条約の共通点は、</a:t>
            </a:r>
            <a:endParaRPr kumimoji="1" lang="en-US" altLang="ja-JP" sz="3200" i="0" u="none" strike="noStrike" kern="1200" cap="none" spc="0" normalizeH="0" baseline="0" noProof="0" dirty="0">
              <a:ln>
                <a:noFill/>
              </a:ln>
              <a:solidFill>
                <a:srgbClr val="F9F9F9"/>
              </a:solidFill>
              <a:effectLst/>
              <a:uLnTx/>
              <a:uFillTx/>
              <a:latin typeface="メイリオ"/>
              <a:ea typeface="メイリオ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ts val="432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i="0" u="none" strike="noStrike" kern="120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北方四島は一度も外国の領土になったことがない。</a:t>
            </a: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3E4CA257-C829-DA91-E39D-3493CF64A065}"/>
              </a:ext>
            </a:extLst>
          </p:cNvPr>
          <p:cNvCxnSpPr>
            <a:cxnSpLocks/>
          </p:cNvCxnSpPr>
          <p:nvPr/>
        </p:nvCxnSpPr>
        <p:spPr>
          <a:xfrm flipH="1">
            <a:off x="5310100" y="1250073"/>
            <a:ext cx="3481" cy="917462"/>
          </a:xfrm>
          <a:prstGeom prst="line">
            <a:avLst/>
          </a:prstGeom>
          <a:ln>
            <a:solidFill>
              <a:srgbClr val="B5DDF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グラフィックス 16">
            <a:extLst>
              <a:ext uri="{FF2B5EF4-FFF2-40B4-BE49-F238E27FC236}">
                <a16:creationId xmlns:a16="http://schemas.microsoft.com/office/drawing/2014/main" id="{60867E91-F898-6340-CE0A-084016C6A3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5898926" y="2117732"/>
            <a:ext cx="394148" cy="233114"/>
          </a:xfrm>
          <a:prstGeom prst="rect">
            <a:avLst/>
          </a:prstGeom>
        </p:spPr>
      </p:pic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5A944A8C-4E37-CF8D-150A-0F90D5A2646B}"/>
              </a:ext>
            </a:extLst>
          </p:cNvPr>
          <p:cNvCxnSpPr>
            <a:cxnSpLocks/>
          </p:cNvCxnSpPr>
          <p:nvPr/>
        </p:nvCxnSpPr>
        <p:spPr>
          <a:xfrm flipH="1">
            <a:off x="5313581" y="2342172"/>
            <a:ext cx="3481" cy="917462"/>
          </a:xfrm>
          <a:prstGeom prst="line">
            <a:avLst/>
          </a:prstGeom>
          <a:ln>
            <a:solidFill>
              <a:srgbClr val="B5DDF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タイトル 1">
            <a:extLst>
              <a:ext uri="{FF2B5EF4-FFF2-40B4-BE49-F238E27FC236}">
                <a16:creationId xmlns:a16="http://schemas.microsoft.com/office/drawing/2014/main" id="{788B057A-165C-6062-1D79-F5AE43B2CAA1}"/>
              </a:ext>
            </a:extLst>
          </p:cNvPr>
          <p:cNvSpPr txBox="1">
            <a:spLocks/>
          </p:cNvSpPr>
          <p:nvPr/>
        </p:nvSpPr>
        <p:spPr>
          <a:xfrm>
            <a:off x="6018507" y="3428998"/>
            <a:ext cx="3908704" cy="800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ポーツマス条約</a:t>
            </a:r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8CB00A76-D6E8-D30B-497D-5AF544ACDED6}"/>
              </a:ext>
            </a:extLst>
          </p:cNvPr>
          <p:cNvCxnSpPr>
            <a:cxnSpLocks/>
          </p:cNvCxnSpPr>
          <p:nvPr/>
        </p:nvCxnSpPr>
        <p:spPr>
          <a:xfrm flipH="1">
            <a:off x="5317062" y="3423030"/>
            <a:ext cx="3481" cy="917462"/>
          </a:xfrm>
          <a:prstGeom prst="line">
            <a:avLst/>
          </a:prstGeom>
          <a:ln>
            <a:solidFill>
              <a:srgbClr val="B5DDF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D1E29C75-6762-432A-763C-E88A08020003}"/>
              </a:ext>
            </a:extLst>
          </p:cNvPr>
          <p:cNvCxnSpPr>
            <a:cxnSpLocks/>
          </p:cNvCxnSpPr>
          <p:nvPr/>
        </p:nvCxnSpPr>
        <p:spPr>
          <a:xfrm flipH="1">
            <a:off x="5306619" y="4514697"/>
            <a:ext cx="3481" cy="917462"/>
          </a:xfrm>
          <a:prstGeom prst="line">
            <a:avLst/>
          </a:prstGeom>
          <a:ln>
            <a:solidFill>
              <a:srgbClr val="B5DDF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タイトル 1">
            <a:extLst>
              <a:ext uri="{FF2B5EF4-FFF2-40B4-BE49-F238E27FC236}">
                <a16:creationId xmlns:a16="http://schemas.microsoft.com/office/drawing/2014/main" id="{D849AD7F-9C31-4130-E18E-DFE8AD4CFEBF}"/>
              </a:ext>
            </a:extLst>
          </p:cNvPr>
          <p:cNvSpPr txBox="1">
            <a:spLocks/>
          </p:cNvSpPr>
          <p:nvPr/>
        </p:nvSpPr>
        <p:spPr>
          <a:xfrm>
            <a:off x="5537680" y="4520011"/>
            <a:ext cx="4638500" cy="800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サンフランシスコ平和条約</a:t>
            </a:r>
          </a:p>
        </p:txBody>
      </p:sp>
      <p:pic>
        <p:nvPicPr>
          <p:cNvPr id="64" name="グラフィックス 63">
            <a:extLst>
              <a:ext uri="{FF2B5EF4-FFF2-40B4-BE49-F238E27FC236}">
                <a16:creationId xmlns:a16="http://schemas.microsoft.com/office/drawing/2014/main" id="{504134AF-48E9-1EAF-B481-125D2EB2A0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5898926" y="3203735"/>
            <a:ext cx="394148" cy="233114"/>
          </a:xfrm>
          <a:prstGeom prst="rect">
            <a:avLst/>
          </a:prstGeom>
        </p:spPr>
      </p:pic>
      <p:pic>
        <p:nvPicPr>
          <p:cNvPr id="65" name="グラフィックス 64">
            <a:extLst>
              <a:ext uri="{FF2B5EF4-FFF2-40B4-BE49-F238E27FC236}">
                <a16:creationId xmlns:a16="http://schemas.microsoft.com/office/drawing/2014/main" id="{CE14A3DB-367C-B3EA-83A6-3098B6F2F5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5898926" y="4291667"/>
            <a:ext cx="394149" cy="233115"/>
          </a:xfrm>
          <a:prstGeom prst="rect">
            <a:avLst/>
          </a:prstGeom>
        </p:spPr>
      </p:pic>
      <p:pic>
        <p:nvPicPr>
          <p:cNvPr id="66" name="グラフィックス 65">
            <a:extLst>
              <a:ext uri="{FF2B5EF4-FFF2-40B4-BE49-F238E27FC236}">
                <a16:creationId xmlns:a16="http://schemas.microsoft.com/office/drawing/2014/main" id="{BBED9653-6A31-1FE7-3104-A39359AAA6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5898926" y="5401229"/>
            <a:ext cx="394148" cy="233114"/>
          </a:xfrm>
          <a:prstGeom prst="rect">
            <a:avLst/>
          </a:prstGeom>
        </p:spPr>
      </p:pic>
      <p:sp>
        <p:nvSpPr>
          <p:cNvPr id="32" name="タイトル 1">
            <a:extLst>
              <a:ext uri="{FF2B5EF4-FFF2-40B4-BE49-F238E27FC236}">
                <a16:creationId xmlns:a16="http://schemas.microsoft.com/office/drawing/2014/main" id="{ED3FA18A-8D0B-08CA-EAA3-EC86AF88C5C5}"/>
              </a:ext>
            </a:extLst>
          </p:cNvPr>
          <p:cNvSpPr txBox="1">
            <a:spLocks/>
          </p:cNvSpPr>
          <p:nvPr/>
        </p:nvSpPr>
        <p:spPr>
          <a:xfrm>
            <a:off x="5998198" y="2433375"/>
            <a:ext cx="3908704" cy="800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B507E"/>
                </a:solidFill>
                <a:effectLst/>
                <a:uLnTx/>
                <a:uFillTx/>
                <a:latin typeface="メイリオ"/>
                <a:ea typeface="メイリオ"/>
                <a:cs typeface="+mj-cs"/>
              </a:rPr>
              <a:t>樺太千島交換条約</a:t>
            </a:r>
            <a:endParaRPr kumimoji="1" lang="ja-JP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0B507E"/>
              </a:solidFill>
              <a:effectLst/>
              <a:uLnTx/>
              <a:uFillTx/>
              <a:latin typeface="メイリオ"/>
              <a:ea typeface="メイリオ"/>
              <a:cs typeface="+mj-cs"/>
            </a:endParaRPr>
          </a:p>
        </p:txBody>
      </p:sp>
      <p:sp>
        <p:nvSpPr>
          <p:cNvPr id="33" name="タイトル 1">
            <a:extLst>
              <a:ext uri="{FF2B5EF4-FFF2-40B4-BE49-F238E27FC236}">
                <a16:creationId xmlns:a16="http://schemas.microsoft.com/office/drawing/2014/main" id="{1348AF5F-EAF0-611A-3AE6-90A49E6D683F}"/>
              </a:ext>
            </a:extLst>
          </p:cNvPr>
          <p:cNvSpPr txBox="1">
            <a:spLocks/>
          </p:cNvSpPr>
          <p:nvPr/>
        </p:nvSpPr>
        <p:spPr>
          <a:xfrm>
            <a:off x="6389915" y="2348373"/>
            <a:ext cx="3186648" cy="4378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ja-JP" altLang="en-US" sz="1300" b="0" dirty="0">
                <a:solidFill>
                  <a:srgbClr val="0B507E"/>
                </a:solidFill>
              </a:rPr>
              <a:t>からふとちしまこうかんじょうやく</a:t>
            </a:r>
            <a:endParaRPr lang="zh-TW" altLang="en-US" sz="1300" b="0" dirty="0">
              <a:solidFill>
                <a:srgbClr val="0B50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49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600" dirty="0"/>
              <a:t>北方領土問題の解決方法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C0F56527-AFEA-48D8-B019-B60D05855F98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7165287B-C10D-461C-B3F8-23368C8F0EC3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FBDB0604-8BE0-45CC-BAB9-6461FE515DDE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1F5A0E2E-EDBF-4F36-98A5-0A5EB5FED58B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8E9621DC-6B1A-4E7A-83C9-DA975904DC08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B25E690A-B631-4F2A-AF3C-8900E27233F7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BCE2C174-B55D-43B5-83BD-8386F1891323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A536CECD-F108-469B-8013-8155B01F06DD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663940BA-3AC7-4F82-96DC-7225C4D8BE75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952369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935FA80-25D8-486F-A516-201990B8C39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A4770"/>
              </a:gs>
              <a:gs pos="50000">
                <a:srgbClr val="1176BB"/>
              </a:gs>
              <a:gs pos="100000">
                <a:srgbClr val="1593E9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93CCCC12-D996-4CD8-8B0D-FB207305A2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183" t="4786" b="13005"/>
          <a:stretch/>
        </p:blipFill>
        <p:spPr>
          <a:xfrm>
            <a:off x="0" y="-2"/>
            <a:ext cx="12192000" cy="6858002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5577DC-B609-4FE8-A7C8-77201979FB67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図 24" descr="背景パターン&#10;&#10;自動的に生成された説明">
            <a:extLst>
              <a:ext uri="{FF2B5EF4-FFF2-40B4-BE49-F238E27FC236}">
                <a16:creationId xmlns:a16="http://schemas.microsoft.com/office/drawing/2014/main" id="{FBE10890-C5AA-9EB3-4D6F-2103937D4B1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5377" y="0"/>
            <a:ext cx="12181246" cy="1104899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7C11F2B-5163-483D-8A9E-3FD317194D22}"/>
              </a:ext>
            </a:extLst>
          </p:cNvPr>
          <p:cNvSpPr/>
          <p:nvPr/>
        </p:nvSpPr>
        <p:spPr>
          <a:xfrm>
            <a:off x="0" y="-1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6A99C56C-410C-4CA4-BA7F-2E997B07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国際司法裁判所とは</a:t>
            </a:r>
          </a:p>
        </p:txBody>
      </p:sp>
      <p:pic>
        <p:nvPicPr>
          <p:cNvPr id="14" name="グラフィックス 13">
            <a:extLst>
              <a:ext uri="{FF2B5EF4-FFF2-40B4-BE49-F238E27FC236}">
                <a16:creationId xmlns:a16="http://schemas.microsoft.com/office/drawing/2014/main" id="{D56A9648-AE9C-4AA1-8CF9-B96C9AE701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65030" y="1647446"/>
            <a:ext cx="2492608" cy="2492608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A54132E-D1A0-452E-B2A2-B4F2492626F5}"/>
              </a:ext>
            </a:extLst>
          </p:cNvPr>
          <p:cNvSpPr txBox="1"/>
          <p:nvPr/>
        </p:nvSpPr>
        <p:spPr>
          <a:xfrm>
            <a:off x="446290" y="1360197"/>
            <a:ext cx="6702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国家間で争いごとが起こったとき</a:t>
            </a:r>
            <a:r>
              <a:rPr kumimoji="1" lang="en-US" altLang="ja-JP" sz="2400" dirty="0">
                <a:solidFill>
                  <a:schemeClr val="bg1"/>
                </a:solidFill>
              </a:rPr>
              <a:t>…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B5CE108-A563-4B6A-A58D-3BBAA1A88AF4}"/>
              </a:ext>
            </a:extLst>
          </p:cNvPr>
          <p:cNvSpPr txBox="1"/>
          <p:nvPr/>
        </p:nvSpPr>
        <p:spPr>
          <a:xfrm>
            <a:off x="4072688" y="5999587"/>
            <a:ext cx="7830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裁判を行うには、</a:t>
            </a:r>
            <a:r>
              <a:rPr kumimoji="1" lang="ja-JP" altLang="en-US" sz="3200" b="1" dirty="0">
                <a:solidFill>
                  <a:schemeClr val="bg1"/>
                </a:solidFill>
              </a:rPr>
              <a:t>紛争当事国の合意が必要</a:t>
            </a:r>
            <a:r>
              <a:rPr kumimoji="1" lang="ja-JP" altLang="en-US" sz="2400" dirty="0">
                <a:solidFill>
                  <a:schemeClr val="bg1"/>
                </a:solidFill>
              </a:rPr>
              <a:t>。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DE8655-6D34-9298-B4BE-BF175AD60463}"/>
              </a:ext>
            </a:extLst>
          </p:cNvPr>
          <p:cNvGrpSpPr/>
          <p:nvPr/>
        </p:nvGrpSpPr>
        <p:grpSpPr>
          <a:xfrm>
            <a:off x="5418180" y="4298261"/>
            <a:ext cx="5873391" cy="1663723"/>
            <a:chOff x="5186494" y="4298261"/>
            <a:chExt cx="5873391" cy="1663723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6C286FC3-CB03-4C51-A053-855681BC2139}"/>
                </a:ext>
              </a:extLst>
            </p:cNvPr>
            <p:cNvSpPr/>
            <p:nvPr/>
          </p:nvSpPr>
          <p:spPr>
            <a:xfrm>
              <a:off x="5201008" y="4298261"/>
              <a:ext cx="5757277" cy="1612922"/>
            </a:xfrm>
            <a:prstGeom prst="roundRect">
              <a:avLst>
                <a:gd name="adj" fmla="val 71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4E039577-9F77-4E13-956A-48DAB9CE528E}"/>
                </a:ext>
              </a:extLst>
            </p:cNvPr>
            <p:cNvSpPr txBox="1"/>
            <p:nvPr/>
          </p:nvSpPr>
          <p:spPr>
            <a:xfrm>
              <a:off x="5186494" y="4330768"/>
              <a:ext cx="587339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kumimoji="1" lang="ja-JP" altLang="en-US" sz="3200" b="1" dirty="0">
                  <a:solidFill>
                    <a:srgbClr val="0B507E"/>
                  </a:solidFill>
                </a:rPr>
                <a:t>国際法に基づいて</a:t>
              </a:r>
              <a:endParaRPr kumimoji="1" lang="en-US" altLang="ja-JP" sz="3200" b="1" dirty="0">
                <a:solidFill>
                  <a:srgbClr val="0B507E"/>
                </a:solidFill>
              </a:endParaRPr>
            </a:p>
            <a:p>
              <a:pPr>
                <a:lnSpc>
                  <a:spcPts val="4000"/>
                </a:lnSpc>
              </a:pPr>
              <a:r>
                <a:rPr kumimoji="1" lang="ja-JP" altLang="en-US" sz="3200" b="1" dirty="0">
                  <a:solidFill>
                    <a:srgbClr val="0B507E"/>
                  </a:solidFill>
                </a:rPr>
                <a:t>国家間の紛争を解決</a:t>
              </a:r>
              <a:r>
                <a:rPr kumimoji="1" lang="ja-JP" altLang="en-US" sz="2400" dirty="0">
                  <a:solidFill>
                    <a:srgbClr val="0B507E"/>
                  </a:solidFill>
                </a:rPr>
                <a:t>するため、</a:t>
              </a:r>
              <a:endParaRPr kumimoji="1" lang="en-US" altLang="ja-JP" sz="2400" dirty="0">
                <a:solidFill>
                  <a:srgbClr val="0B507E"/>
                </a:solidFill>
              </a:endParaRPr>
            </a:p>
            <a:p>
              <a:pPr>
                <a:lnSpc>
                  <a:spcPts val="4000"/>
                </a:lnSpc>
              </a:pPr>
              <a:r>
                <a:rPr kumimoji="1" lang="ja-JP" altLang="en-US" sz="3200" b="1" dirty="0">
                  <a:solidFill>
                    <a:srgbClr val="0B507E"/>
                  </a:solidFill>
                </a:rPr>
                <a:t>裁判</a:t>
              </a:r>
              <a:r>
                <a:rPr kumimoji="1" lang="ja-JP" altLang="en-US" sz="2400" dirty="0">
                  <a:solidFill>
                    <a:srgbClr val="0B507E"/>
                  </a:solidFill>
                </a:rPr>
                <a:t>を行う</a:t>
              </a:r>
              <a:r>
                <a:rPr kumimoji="1" lang="ja-JP" altLang="en-US" sz="3200" b="1" dirty="0">
                  <a:solidFill>
                    <a:srgbClr val="0B507E"/>
                  </a:solidFill>
                </a:rPr>
                <a:t>国際司法裁判所</a:t>
              </a:r>
              <a:r>
                <a:rPr kumimoji="1" lang="ja-JP" altLang="en-US" sz="2400" dirty="0">
                  <a:solidFill>
                    <a:srgbClr val="0B507E"/>
                  </a:solidFill>
                </a:rPr>
                <a:t>がある。</a:t>
              </a:r>
              <a:endParaRPr kumimoji="1" lang="ja-JP" altLang="en-US" sz="2800" dirty="0">
                <a:solidFill>
                  <a:srgbClr val="0B507E"/>
                </a:solidFill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318E962-6075-4020-966B-FAB643362D86}"/>
              </a:ext>
            </a:extLst>
          </p:cNvPr>
          <p:cNvGrpSpPr/>
          <p:nvPr/>
        </p:nvGrpSpPr>
        <p:grpSpPr>
          <a:xfrm>
            <a:off x="779275" y="1922714"/>
            <a:ext cx="4112126" cy="2007218"/>
            <a:chOff x="756712" y="1832808"/>
            <a:chExt cx="4112126" cy="2007218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E086390-ABD7-499C-BCA4-EAEA62D30C07}"/>
                </a:ext>
              </a:extLst>
            </p:cNvPr>
            <p:cNvGrpSpPr/>
            <p:nvPr/>
          </p:nvGrpSpPr>
          <p:grpSpPr>
            <a:xfrm>
              <a:off x="1256164" y="2335237"/>
              <a:ext cx="1206496" cy="1504789"/>
              <a:chOff x="1390756" y="2093221"/>
              <a:chExt cx="1206496" cy="1504789"/>
            </a:xfrm>
          </p:grpSpPr>
          <p:pic>
            <p:nvPicPr>
              <p:cNvPr id="28" name="グラフィックス 27">
                <a:extLst>
                  <a:ext uri="{FF2B5EF4-FFF2-40B4-BE49-F238E27FC236}">
                    <a16:creationId xmlns:a16="http://schemas.microsoft.com/office/drawing/2014/main" id="{E5C5AD5B-7CA9-419F-9EF6-4C9B4D9F15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390756" y="2500090"/>
                <a:ext cx="1097919" cy="1097920"/>
              </a:xfrm>
              <a:prstGeom prst="rect">
                <a:avLst/>
              </a:prstGeom>
            </p:spPr>
          </p:pic>
          <p:pic>
            <p:nvPicPr>
              <p:cNvPr id="29" name="グラフィックス 28">
                <a:extLst>
                  <a:ext uri="{FF2B5EF4-FFF2-40B4-BE49-F238E27FC236}">
                    <a16:creationId xmlns:a16="http://schemas.microsoft.com/office/drawing/2014/main" id="{EA8BC0D9-BCCD-4895-B4D2-AF1C251DFE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1664514" y="2093221"/>
                <a:ext cx="932738" cy="932738"/>
              </a:xfrm>
              <a:prstGeom prst="rect">
                <a:avLst/>
              </a:prstGeom>
            </p:spPr>
          </p:pic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62B9A7E-109A-4FA2-9895-E8E23C92D99F}"/>
                </a:ext>
              </a:extLst>
            </p:cNvPr>
            <p:cNvGrpSpPr/>
            <p:nvPr/>
          </p:nvGrpSpPr>
          <p:grpSpPr>
            <a:xfrm>
              <a:off x="2713002" y="2335237"/>
              <a:ext cx="1206496" cy="1504789"/>
              <a:chOff x="1390756" y="2093221"/>
              <a:chExt cx="1206496" cy="1504789"/>
            </a:xfrm>
          </p:grpSpPr>
          <p:pic>
            <p:nvPicPr>
              <p:cNvPr id="26" name="グラフィックス 25">
                <a:extLst>
                  <a:ext uri="{FF2B5EF4-FFF2-40B4-BE49-F238E27FC236}">
                    <a16:creationId xmlns:a16="http://schemas.microsoft.com/office/drawing/2014/main" id="{C2B207F6-2837-4748-8183-AF2A9F565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390756" y="2500090"/>
                <a:ext cx="1097919" cy="1097920"/>
              </a:xfrm>
              <a:prstGeom prst="rect">
                <a:avLst/>
              </a:prstGeom>
            </p:spPr>
          </p:pic>
          <p:pic>
            <p:nvPicPr>
              <p:cNvPr id="27" name="グラフィックス 26">
                <a:extLst>
                  <a:ext uri="{FF2B5EF4-FFF2-40B4-BE49-F238E27FC236}">
                    <a16:creationId xmlns:a16="http://schemas.microsoft.com/office/drawing/2014/main" id="{F961CE95-4C50-439A-A4DF-AC6D55C0AE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1664514" y="2093221"/>
                <a:ext cx="932738" cy="932738"/>
              </a:xfrm>
              <a:prstGeom prst="rect">
                <a:avLst/>
              </a:prstGeom>
            </p:spPr>
          </p:pic>
        </p:grpSp>
        <p:sp>
          <p:nvSpPr>
            <p:cNvPr id="21" name="稲妻 20">
              <a:extLst>
                <a:ext uri="{FF2B5EF4-FFF2-40B4-BE49-F238E27FC236}">
                  <a16:creationId xmlns:a16="http://schemas.microsoft.com/office/drawing/2014/main" id="{52D9D4D2-3312-466B-B872-55F3AC47BA34}"/>
                </a:ext>
              </a:extLst>
            </p:cNvPr>
            <p:cNvSpPr/>
            <p:nvPr/>
          </p:nvSpPr>
          <p:spPr>
            <a:xfrm rot="4737646">
              <a:off x="3994185" y="2087605"/>
              <a:ext cx="512425" cy="638638"/>
            </a:xfrm>
            <a:prstGeom prst="lightningBol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稲妻 21">
              <a:extLst>
                <a:ext uri="{FF2B5EF4-FFF2-40B4-BE49-F238E27FC236}">
                  <a16:creationId xmlns:a16="http://schemas.microsoft.com/office/drawing/2014/main" id="{C2B265FC-6DE5-4F3A-9976-237737132963}"/>
                </a:ext>
              </a:extLst>
            </p:cNvPr>
            <p:cNvSpPr/>
            <p:nvPr/>
          </p:nvSpPr>
          <p:spPr>
            <a:xfrm rot="7080101">
              <a:off x="4293306" y="2384826"/>
              <a:ext cx="512425" cy="638638"/>
            </a:xfrm>
            <a:prstGeom prst="lightningBol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稲妻 22">
              <a:extLst>
                <a:ext uri="{FF2B5EF4-FFF2-40B4-BE49-F238E27FC236}">
                  <a16:creationId xmlns:a16="http://schemas.microsoft.com/office/drawing/2014/main" id="{6310C6A1-2787-4BA7-970F-F5C5CA00C601}"/>
                </a:ext>
              </a:extLst>
            </p:cNvPr>
            <p:cNvSpPr/>
            <p:nvPr/>
          </p:nvSpPr>
          <p:spPr>
            <a:xfrm rot="17164557" flipH="1">
              <a:off x="843256" y="1769702"/>
              <a:ext cx="512425" cy="638638"/>
            </a:xfrm>
            <a:prstGeom prst="lightningBol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稲妻 23">
              <a:extLst>
                <a:ext uri="{FF2B5EF4-FFF2-40B4-BE49-F238E27FC236}">
                  <a16:creationId xmlns:a16="http://schemas.microsoft.com/office/drawing/2014/main" id="{E8E7AC83-E54A-4865-AA96-066FC9061E98}"/>
                </a:ext>
              </a:extLst>
            </p:cNvPr>
            <p:cNvSpPr/>
            <p:nvPr/>
          </p:nvSpPr>
          <p:spPr>
            <a:xfrm rot="14822102" flipH="1">
              <a:off x="819818" y="2152279"/>
              <a:ext cx="512425" cy="638638"/>
            </a:xfrm>
            <a:prstGeom prst="lightningBol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9895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DE6DEA8-3184-C548-90CA-C0E9DE6C17F8}"/>
              </a:ext>
            </a:extLst>
          </p:cNvPr>
          <p:cNvSpPr/>
          <p:nvPr/>
        </p:nvSpPr>
        <p:spPr>
          <a:xfrm>
            <a:off x="0" y="-2"/>
            <a:ext cx="12192000" cy="6858000"/>
          </a:xfrm>
          <a:prstGeom prst="rect">
            <a:avLst/>
          </a:prstGeom>
          <a:solidFill>
            <a:srgbClr val="F9F8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" name="図 6" descr="背景パターン&#10;&#10;自動的に生成された説明">
            <a:extLst>
              <a:ext uri="{FF2B5EF4-FFF2-40B4-BE49-F238E27FC236}">
                <a16:creationId xmlns:a16="http://schemas.microsoft.com/office/drawing/2014/main" id="{3EC3829B-46C9-8237-147A-73D1CD8760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-600" y="-1"/>
            <a:ext cx="12193200" cy="1351154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6525936-572E-DB6D-4010-31EAD634B3D0}"/>
              </a:ext>
            </a:extLst>
          </p:cNvPr>
          <p:cNvSpPr/>
          <p:nvPr/>
        </p:nvSpPr>
        <p:spPr>
          <a:xfrm>
            <a:off x="-29028" y="-3"/>
            <a:ext cx="12221028" cy="135115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854F706-A4AF-32BB-F10B-4BD30066535F}"/>
              </a:ext>
            </a:extLst>
          </p:cNvPr>
          <p:cNvSpPr txBox="1"/>
          <p:nvPr/>
        </p:nvSpPr>
        <p:spPr>
          <a:xfrm>
            <a:off x="365892" y="1820511"/>
            <a:ext cx="1146021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ja-JP" altLang="en-US" sz="3200" b="1" dirty="0">
                <a:solidFill>
                  <a:srgbClr val="0B507E"/>
                </a:solidFill>
                <a:latin typeface="+mj-lt"/>
              </a:rPr>
              <a:t> 北方四島の帰属の問題を解決して平和条約を締結するため、</a:t>
            </a:r>
            <a:endParaRPr lang="en-US" altLang="ja-JP" sz="3200" b="1" dirty="0">
              <a:solidFill>
                <a:srgbClr val="0B507E"/>
              </a:solidFill>
              <a:latin typeface="+mj-lt"/>
            </a:endParaRPr>
          </a:p>
          <a:p>
            <a:pPr lvl="1">
              <a:lnSpc>
                <a:spcPct val="120000"/>
              </a:lnSpc>
            </a:pPr>
            <a:r>
              <a:rPr lang="ja-JP" altLang="en-US" sz="3200" b="1" dirty="0">
                <a:solidFill>
                  <a:srgbClr val="0B507E"/>
                </a:solidFill>
                <a:latin typeface="+mj-lt"/>
              </a:rPr>
              <a:t>粘り強くロシアと交渉を継続する。</a:t>
            </a:r>
            <a:endParaRPr lang="en-US" altLang="ja-JP" sz="3200" b="1" dirty="0">
              <a:solidFill>
                <a:srgbClr val="0B507E"/>
              </a:solidFill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ja-JP" sz="3200" b="1" dirty="0">
              <a:solidFill>
                <a:srgbClr val="0B507E"/>
              </a:solidFill>
              <a:latin typeface="+mj-lt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ja-JP" sz="3200" b="1" dirty="0">
                <a:solidFill>
                  <a:srgbClr val="0B507E"/>
                </a:solidFill>
                <a:latin typeface="+mj-lt"/>
              </a:rPr>
              <a:t> </a:t>
            </a:r>
            <a:r>
              <a:rPr lang="ja-JP" altLang="en-US" sz="3200" b="1" dirty="0">
                <a:solidFill>
                  <a:srgbClr val="0B507E"/>
                </a:solidFill>
                <a:latin typeface="+mj-lt"/>
              </a:rPr>
              <a:t>北方領土の日本への帰属が確認されることを条件として、</a:t>
            </a:r>
            <a:endParaRPr lang="en-US" altLang="ja-JP" sz="3200" b="1" dirty="0">
              <a:solidFill>
                <a:srgbClr val="0B507E"/>
              </a:solidFill>
              <a:latin typeface="+mj-lt"/>
            </a:endParaRPr>
          </a:p>
          <a:p>
            <a:pPr lvl="1">
              <a:lnSpc>
                <a:spcPct val="120000"/>
              </a:lnSpc>
            </a:pPr>
            <a:r>
              <a:rPr lang="ja-JP" altLang="en-US" sz="3200" b="1" dirty="0">
                <a:solidFill>
                  <a:srgbClr val="0B507E"/>
                </a:solidFill>
                <a:latin typeface="+mj-lt"/>
              </a:rPr>
              <a:t>実際の返還の時期、態様については柔軟に対応する。</a:t>
            </a:r>
            <a:endParaRPr lang="en-US" altLang="ja-JP" sz="3200" b="1" dirty="0">
              <a:solidFill>
                <a:srgbClr val="0B507E"/>
              </a:solidFill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ja-JP" sz="3200" b="1" dirty="0">
              <a:solidFill>
                <a:srgbClr val="0B507E"/>
              </a:solidFill>
              <a:latin typeface="+mj-lt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ja-JP" sz="3200" b="1" dirty="0">
                <a:solidFill>
                  <a:srgbClr val="0B507E"/>
                </a:solidFill>
                <a:latin typeface="+mj-lt"/>
              </a:rPr>
              <a:t> </a:t>
            </a:r>
            <a:r>
              <a:rPr lang="ja-JP" altLang="en-US" sz="3200" b="1" dirty="0">
                <a:solidFill>
                  <a:srgbClr val="0B507E"/>
                </a:solidFill>
                <a:latin typeface="+mj-lt"/>
              </a:rPr>
              <a:t>北方領土に現在居住しているロシア人住民の人権、</a:t>
            </a:r>
            <a:endParaRPr lang="en-US" altLang="ja-JP" sz="3200" b="1" dirty="0">
              <a:solidFill>
                <a:srgbClr val="0B507E"/>
              </a:solidFill>
              <a:latin typeface="+mj-lt"/>
            </a:endParaRPr>
          </a:p>
          <a:p>
            <a:pPr lvl="1">
              <a:lnSpc>
                <a:spcPct val="120000"/>
              </a:lnSpc>
            </a:pPr>
            <a:r>
              <a:rPr lang="ja-JP" altLang="en-US" sz="3200" b="1" dirty="0">
                <a:solidFill>
                  <a:srgbClr val="0B507E"/>
                </a:solidFill>
                <a:latin typeface="+mj-lt"/>
              </a:rPr>
              <a:t>利益及び希望は、北方領土返還後も十分に尊重していく。</a:t>
            </a:r>
            <a:endParaRPr lang="en-US" altLang="ja-JP" sz="3200" b="1" dirty="0">
              <a:solidFill>
                <a:srgbClr val="0B507E"/>
              </a:solidFill>
              <a:latin typeface="+mj-lt"/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C83C328F-4713-F30A-E6DF-FB2F93725607}"/>
              </a:ext>
            </a:extLst>
          </p:cNvPr>
          <p:cNvSpPr txBox="1">
            <a:spLocks/>
          </p:cNvSpPr>
          <p:nvPr/>
        </p:nvSpPr>
        <p:spPr>
          <a:xfrm>
            <a:off x="-600" y="0"/>
            <a:ext cx="12193200" cy="15154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>
                <a:solidFill>
                  <a:srgbClr val="0B507E"/>
                </a:solidFill>
              </a:rPr>
              <a:t>日本政府の北方領土問題解決のための</a:t>
            </a:r>
            <a:br>
              <a:rPr kumimoji="1" lang="en-US" altLang="ja-JP" dirty="0">
                <a:solidFill>
                  <a:srgbClr val="0B507E"/>
                </a:solidFill>
              </a:rPr>
            </a:br>
            <a:r>
              <a:rPr kumimoji="1" lang="ja-JP" altLang="en-US" dirty="0">
                <a:solidFill>
                  <a:srgbClr val="0B507E"/>
                </a:solidFill>
              </a:rPr>
              <a:t>基本的な考え方</a:t>
            </a:r>
            <a:endParaRPr lang="ja-JP" altLang="en-US" dirty="0">
              <a:solidFill>
                <a:srgbClr val="0B50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743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6600" dirty="0"/>
              <a:t>まとめ</a:t>
            </a:r>
            <a:endParaRPr kumimoji="1" lang="ja-JP" altLang="en-US" sz="6600" dirty="0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8A392BAA-AA3B-4F99-96EB-31DC09B97F86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41AD20AB-AFDB-4507-A952-1ADA35072872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13E89A12-13C4-4560-98F9-6BCE9E17F287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DABAEA60-0888-44BA-ADC5-58609F892D77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86FE6F46-3B61-4672-9DD7-B0F11FEC3EA2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7AB725B1-32B3-4540-9A5B-F94F44992DAF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0E4143AA-0D80-412D-A5EF-6EFEBF36B48D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29256826-4CD7-42DC-8FBB-439E46450D26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DA787201-D8C4-4749-A129-524F1A5966B3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528460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39F508-376A-495F-873B-291985B425FB}"/>
              </a:ext>
            </a:extLst>
          </p:cNvPr>
          <p:cNvSpPr txBox="1"/>
          <p:nvPr/>
        </p:nvSpPr>
        <p:spPr>
          <a:xfrm>
            <a:off x="1003677" y="946309"/>
            <a:ext cx="9379843" cy="5089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7900"/>
              </a:lnSpc>
              <a:buFont typeface="Wingdings" panose="05000000000000000000" pitchFamily="2" charset="2"/>
              <a:buChar char="Ø"/>
            </a:pP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 国家の成り立つ</a:t>
            </a:r>
            <a:r>
              <a:rPr lang="en-US" altLang="ja-JP" sz="4800" b="1" dirty="0">
                <a:solidFill>
                  <a:schemeClr val="bg1"/>
                </a:solidFill>
                <a:latin typeface="+mj-lt"/>
              </a:rPr>
              <a:t>3</a:t>
            </a: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つの要素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lnSpc>
                <a:spcPts val="7900"/>
              </a:lnSpc>
              <a:buFont typeface="Wingdings" panose="05000000000000000000" pitchFamily="2" charset="2"/>
              <a:buChar char="Ø"/>
            </a:pPr>
            <a:r>
              <a:rPr lang="en-US" altLang="ja-JP" sz="4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主権、主権国家とは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lnSpc>
                <a:spcPts val="7900"/>
              </a:lnSpc>
              <a:buFont typeface="Wingdings" panose="05000000000000000000" pitchFamily="2" charset="2"/>
              <a:buChar char="Ø"/>
            </a:pP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 北方領土問題とは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lnSpc>
                <a:spcPts val="7900"/>
              </a:lnSpc>
              <a:buFont typeface="Wingdings" panose="05000000000000000000" pitchFamily="2" charset="2"/>
              <a:buChar char="Ø"/>
            </a:pP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 問題解決のための</a:t>
            </a:r>
            <a:br>
              <a:rPr lang="en-US" altLang="ja-JP" sz="4800" b="1" dirty="0">
                <a:solidFill>
                  <a:schemeClr val="bg1"/>
                </a:solidFill>
                <a:latin typeface="+mj-lt"/>
              </a:rPr>
            </a:br>
            <a:r>
              <a:rPr lang="ja-JP" altLang="en-US" sz="4800" b="1" dirty="0">
                <a:solidFill>
                  <a:schemeClr val="bg1"/>
                </a:solidFill>
                <a:latin typeface="+mj-lt"/>
              </a:rPr>
              <a:t>  日本政府の基本的な考え方</a:t>
            </a:r>
            <a:endParaRPr lang="en-US" altLang="ja-JP" sz="48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967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BDDEC6E-9C89-1D4D-9C56-73BE5A97ADAE}"/>
              </a:ext>
            </a:extLst>
          </p:cNvPr>
          <p:cNvSpPr/>
          <p:nvPr/>
        </p:nvSpPr>
        <p:spPr>
          <a:xfrm>
            <a:off x="0" y="-2"/>
            <a:ext cx="12192000" cy="6858000"/>
          </a:xfrm>
          <a:prstGeom prst="rect">
            <a:avLst/>
          </a:prstGeom>
          <a:solidFill>
            <a:srgbClr val="F8EC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3" name="図 32" descr="背景パターン&#10;&#10;自動的に生成された説明">
            <a:extLst>
              <a:ext uri="{FF2B5EF4-FFF2-40B4-BE49-F238E27FC236}">
                <a16:creationId xmlns:a16="http://schemas.microsoft.com/office/drawing/2014/main" id="{D42AFCE5-6B6F-6F61-491D-C38C31EE63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-600" y="0"/>
            <a:ext cx="12193200" cy="1105983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7C11F2B-5163-483D-8A9E-3FD317194D22}"/>
              </a:ext>
            </a:extLst>
          </p:cNvPr>
          <p:cNvSpPr/>
          <p:nvPr/>
        </p:nvSpPr>
        <p:spPr>
          <a:xfrm>
            <a:off x="0" y="0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6A99C56C-410C-4CA4-BA7F-2E997B07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国家が成立するには何が必要だろう</a:t>
            </a: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3AA9C846-7E09-4871-99C1-6A1E84A7BAA1}"/>
              </a:ext>
            </a:extLst>
          </p:cNvPr>
          <p:cNvSpPr txBox="1">
            <a:spLocks/>
          </p:cNvSpPr>
          <p:nvPr/>
        </p:nvSpPr>
        <p:spPr>
          <a:xfrm>
            <a:off x="778005" y="1519755"/>
            <a:ext cx="10635991" cy="8369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ja-JP" altLang="en-US" sz="3600" b="0" dirty="0">
                <a:solidFill>
                  <a:srgbClr val="0B507E"/>
                </a:solidFill>
              </a:rPr>
              <a:t>国民、主権、領域</a:t>
            </a:r>
            <a:r>
              <a:rPr lang="ja-JP" altLang="en-US" sz="2800" b="0" dirty="0">
                <a:solidFill>
                  <a:srgbClr val="0B507E"/>
                </a:solidFill>
              </a:rPr>
              <a:t>の</a:t>
            </a:r>
            <a:r>
              <a:rPr lang="en-US" altLang="ja-JP" sz="2800" b="0" dirty="0">
                <a:solidFill>
                  <a:srgbClr val="0B507E"/>
                </a:solidFill>
              </a:rPr>
              <a:t>3</a:t>
            </a:r>
            <a:r>
              <a:rPr lang="ja-JP" altLang="en-US" sz="2800" b="0" dirty="0">
                <a:solidFill>
                  <a:srgbClr val="0B507E"/>
                </a:solidFill>
              </a:rPr>
              <a:t>つの要素から</a:t>
            </a:r>
            <a:r>
              <a:rPr lang="ja-JP" altLang="en-US" sz="3600" b="0" dirty="0">
                <a:solidFill>
                  <a:srgbClr val="0B507E"/>
                </a:solidFill>
              </a:rPr>
              <a:t>国家が成り立つ</a:t>
            </a:r>
            <a:endParaRPr lang="en-US" altLang="ja-JP" sz="4400" b="0" dirty="0">
              <a:solidFill>
                <a:srgbClr val="0B507E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9C0B290-710B-3172-C450-0DFF1E04688D}"/>
              </a:ext>
            </a:extLst>
          </p:cNvPr>
          <p:cNvGrpSpPr/>
          <p:nvPr/>
        </p:nvGrpSpPr>
        <p:grpSpPr>
          <a:xfrm>
            <a:off x="1085158" y="2437698"/>
            <a:ext cx="10021684" cy="3453503"/>
            <a:chOff x="1085158" y="2348658"/>
            <a:chExt cx="10021684" cy="3453503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F672FAE1-5E2C-4FAF-80E5-74A7F709F535}"/>
                </a:ext>
              </a:extLst>
            </p:cNvPr>
            <p:cNvSpPr/>
            <p:nvPr/>
          </p:nvSpPr>
          <p:spPr>
            <a:xfrm>
              <a:off x="8039794" y="2703091"/>
              <a:ext cx="3067048" cy="3067048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0B50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013A13FB-72F6-402E-80E4-D877B9FBF645}"/>
                </a:ext>
              </a:extLst>
            </p:cNvPr>
            <p:cNvSpPr/>
            <p:nvPr/>
          </p:nvSpPr>
          <p:spPr>
            <a:xfrm>
              <a:off x="1085158" y="2735113"/>
              <a:ext cx="3067048" cy="3067048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0B50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タイトル 1">
              <a:extLst>
                <a:ext uri="{FF2B5EF4-FFF2-40B4-BE49-F238E27FC236}">
                  <a16:creationId xmlns:a16="http://schemas.microsoft.com/office/drawing/2014/main" id="{BE42CD6A-6F9D-49FF-91F9-B90EB8002DCF}"/>
                </a:ext>
              </a:extLst>
            </p:cNvPr>
            <p:cNvSpPr txBox="1">
              <a:spLocks/>
            </p:cNvSpPr>
            <p:nvPr/>
          </p:nvSpPr>
          <p:spPr>
            <a:xfrm>
              <a:off x="1230784" y="2348658"/>
              <a:ext cx="2775795" cy="141503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10000"/>
                </a:lnSpc>
              </a:pPr>
              <a:r>
                <a:rPr lang="ja-JP" altLang="en-US" sz="4000" b="0" dirty="0">
                  <a:solidFill>
                    <a:srgbClr val="0B507E"/>
                  </a:solidFill>
                </a:rPr>
                <a:t>国民</a:t>
              </a:r>
              <a:endParaRPr lang="en-US" altLang="ja-JP" sz="4000" b="0" dirty="0">
                <a:solidFill>
                  <a:srgbClr val="0B507E"/>
                </a:solidFill>
              </a:endParaRPr>
            </a:p>
          </p:txBody>
        </p:sp>
        <p:pic>
          <p:nvPicPr>
            <p:cNvPr id="12" name="グラフィックス 11">
              <a:extLst>
                <a:ext uri="{FF2B5EF4-FFF2-40B4-BE49-F238E27FC236}">
                  <a16:creationId xmlns:a16="http://schemas.microsoft.com/office/drawing/2014/main" id="{CDF222AC-2AD5-48AB-843D-3A1BB327A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751997" y="3905589"/>
              <a:ext cx="1760803" cy="1333548"/>
            </a:xfrm>
            <a:prstGeom prst="rect">
              <a:avLst/>
            </a:prstGeom>
          </p:spPr>
        </p:pic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1A844924-D877-4328-8CC4-672A8BEAD41C}"/>
                </a:ext>
              </a:extLst>
            </p:cNvPr>
            <p:cNvSpPr/>
            <p:nvPr/>
          </p:nvSpPr>
          <p:spPr>
            <a:xfrm>
              <a:off x="4562476" y="2703091"/>
              <a:ext cx="3067048" cy="3067048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0B50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タイトル 1">
              <a:extLst>
                <a:ext uri="{FF2B5EF4-FFF2-40B4-BE49-F238E27FC236}">
                  <a16:creationId xmlns:a16="http://schemas.microsoft.com/office/drawing/2014/main" id="{D102FB99-24C1-4824-91CF-27D4C8A01E5D}"/>
                </a:ext>
              </a:extLst>
            </p:cNvPr>
            <p:cNvSpPr txBox="1">
              <a:spLocks/>
            </p:cNvSpPr>
            <p:nvPr/>
          </p:nvSpPr>
          <p:spPr>
            <a:xfrm>
              <a:off x="4725468" y="2348658"/>
              <a:ext cx="2775795" cy="141503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10000"/>
                </a:lnSpc>
              </a:pPr>
              <a:r>
                <a:rPr lang="ja-JP" altLang="en-US" sz="4000" b="0" dirty="0">
                  <a:solidFill>
                    <a:srgbClr val="0B507E"/>
                  </a:solidFill>
                </a:rPr>
                <a:t>主権</a:t>
              </a:r>
              <a:endParaRPr lang="en-US" altLang="ja-JP" sz="4000" b="0" dirty="0">
                <a:solidFill>
                  <a:srgbClr val="0B507E"/>
                </a:solidFill>
              </a:endParaRPr>
            </a:p>
          </p:txBody>
        </p:sp>
        <p:pic>
          <p:nvPicPr>
            <p:cNvPr id="14" name="グラフィックス 13">
              <a:extLst>
                <a:ext uri="{FF2B5EF4-FFF2-40B4-BE49-F238E27FC236}">
                  <a16:creationId xmlns:a16="http://schemas.microsoft.com/office/drawing/2014/main" id="{D521C47D-D7A9-4679-90E1-A0A0DFD40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489388" y="3838259"/>
              <a:ext cx="1325372" cy="1603272"/>
            </a:xfrm>
            <a:prstGeom prst="rect">
              <a:avLst/>
            </a:prstGeom>
          </p:spPr>
        </p:pic>
        <p:sp>
          <p:nvSpPr>
            <p:cNvPr id="56" name="タイトル 1">
              <a:extLst>
                <a:ext uri="{FF2B5EF4-FFF2-40B4-BE49-F238E27FC236}">
                  <a16:creationId xmlns:a16="http://schemas.microsoft.com/office/drawing/2014/main" id="{E110DFB5-BA7B-4248-B51C-C772530577FE}"/>
                </a:ext>
              </a:extLst>
            </p:cNvPr>
            <p:cNvSpPr txBox="1">
              <a:spLocks/>
            </p:cNvSpPr>
            <p:nvPr/>
          </p:nvSpPr>
          <p:spPr>
            <a:xfrm>
              <a:off x="8188023" y="2348658"/>
              <a:ext cx="2775795" cy="141503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10000"/>
                </a:lnSpc>
              </a:pPr>
              <a:r>
                <a:rPr lang="ja-JP" altLang="en-US" sz="4000" b="0" dirty="0">
                  <a:solidFill>
                    <a:srgbClr val="0B507E"/>
                  </a:solidFill>
                </a:rPr>
                <a:t>領域</a:t>
              </a:r>
              <a:endParaRPr lang="en-US" altLang="ja-JP" sz="4000" b="0" dirty="0">
                <a:solidFill>
                  <a:srgbClr val="0B507E"/>
                </a:solidFill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C835F808-3D55-4CBE-A03D-F7E6EA3AF389}"/>
                </a:ext>
              </a:extLst>
            </p:cNvPr>
            <p:cNvSpPr/>
            <p:nvPr/>
          </p:nvSpPr>
          <p:spPr>
            <a:xfrm>
              <a:off x="8729349" y="4831348"/>
              <a:ext cx="1702215" cy="53877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B507E">
                  <a:alpha val="50000"/>
                </a:srgb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CA164A90-26D6-403C-952B-81427D8F9404}"/>
                </a:ext>
              </a:extLst>
            </p:cNvPr>
            <p:cNvSpPr/>
            <p:nvPr/>
          </p:nvSpPr>
          <p:spPr>
            <a:xfrm>
              <a:off x="9417050" y="4756785"/>
              <a:ext cx="314325" cy="3586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9" name="グラフィックス 18">
              <a:extLst>
                <a:ext uri="{FF2B5EF4-FFF2-40B4-BE49-F238E27FC236}">
                  <a16:creationId xmlns:a16="http://schemas.microsoft.com/office/drawing/2014/main" id="{26636ADF-D1CB-4B4E-8A0E-1DF5F66B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282320" y="3838259"/>
              <a:ext cx="581993" cy="1415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3297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76E1E5E1-BF0E-4306-A5ED-B04B272EFC06}"/>
              </a:ext>
            </a:extLst>
          </p:cNvPr>
          <p:cNvSpPr/>
          <p:nvPr/>
        </p:nvSpPr>
        <p:spPr>
          <a:xfrm>
            <a:off x="5428834" y="0"/>
            <a:ext cx="6763166" cy="6858001"/>
          </a:xfrm>
          <a:prstGeom prst="rect">
            <a:avLst/>
          </a:prstGeom>
          <a:solidFill>
            <a:srgbClr val="F8EC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 descr="背景パターン&#10;&#10;自動的に生成された説明">
            <a:extLst>
              <a:ext uri="{FF2B5EF4-FFF2-40B4-BE49-F238E27FC236}">
                <a16:creationId xmlns:a16="http://schemas.microsoft.com/office/drawing/2014/main" id="{E142CF20-9711-03CD-E4F7-72D1F81828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-600" y="0"/>
            <a:ext cx="12193200" cy="1105983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7C11F2B-5163-483D-8A9E-3FD317194D22}"/>
              </a:ext>
            </a:extLst>
          </p:cNvPr>
          <p:cNvSpPr/>
          <p:nvPr/>
        </p:nvSpPr>
        <p:spPr>
          <a:xfrm>
            <a:off x="0" y="-2249"/>
            <a:ext cx="12192000" cy="11088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6A99C56C-410C-4CA4-BA7F-2E997B07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主権国家</a:t>
            </a:r>
          </a:p>
        </p:txBody>
      </p:sp>
      <p:pic>
        <p:nvPicPr>
          <p:cNvPr id="61" name="グラフィックス 60">
            <a:extLst>
              <a:ext uri="{FF2B5EF4-FFF2-40B4-BE49-F238E27FC236}">
                <a16:creationId xmlns:a16="http://schemas.microsoft.com/office/drawing/2014/main" id="{6EF3C4A3-0B7F-451E-B442-F661E2ABCB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0429" y="3429000"/>
            <a:ext cx="1852479" cy="2240902"/>
          </a:xfrm>
          <a:prstGeom prst="rect">
            <a:avLst/>
          </a:prstGeom>
        </p:spPr>
      </p:pic>
      <p:sp>
        <p:nvSpPr>
          <p:cNvPr id="68" name="タイトル 1">
            <a:extLst>
              <a:ext uri="{FF2B5EF4-FFF2-40B4-BE49-F238E27FC236}">
                <a16:creationId xmlns:a16="http://schemas.microsoft.com/office/drawing/2014/main" id="{A5D79512-D2DA-4837-B7BF-CA624B2504E5}"/>
              </a:ext>
            </a:extLst>
          </p:cNvPr>
          <p:cNvSpPr txBox="1">
            <a:spLocks/>
          </p:cNvSpPr>
          <p:nvPr/>
        </p:nvSpPr>
        <p:spPr>
          <a:xfrm>
            <a:off x="305216" y="891674"/>
            <a:ext cx="4590634" cy="12173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ja-JP" altLang="en-US" sz="4400" b="0" dirty="0">
                <a:solidFill>
                  <a:srgbClr val="0B507E"/>
                </a:solidFill>
              </a:rPr>
              <a:t>主権とは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374695-0088-4688-BD4A-6131EF56201F}"/>
              </a:ext>
            </a:extLst>
          </p:cNvPr>
          <p:cNvCxnSpPr>
            <a:cxnSpLocks/>
          </p:cNvCxnSpPr>
          <p:nvPr/>
        </p:nvCxnSpPr>
        <p:spPr>
          <a:xfrm>
            <a:off x="305216" y="2059158"/>
            <a:ext cx="4590634" cy="0"/>
          </a:xfrm>
          <a:prstGeom prst="line">
            <a:avLst/>
          </a:prstGeom>
          <a:ln>
            <a:solidFill>
              <a:srgbClr val="0B50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二等辺三角形 29">
            <a:extLst>
              <a:ext uri="{FF2B5EF4-FFF2-40B4-BE49-F238E27FC236}">
                <a16:creationId xmlns:a16="http://schemas.microsoft.com/office/drawing/2014/main" id="{D5D82D07-5395-45B6-A6B8-8D6FCD9093E5}"/>
              </a:ext>
            </a:extLst>
          </p:cNvPr>
          <p:cNvSpPr/>
          <p:nvPr/>
        </p:nvSpPr>
        <p:spPr>
          <a:xfrm rot="16200000">
            <a:off x="5041603" y="3611636"/>
            <a:ext cx="438220" cy="377776"/>
          </a:xfrm>
          <a:prstGeom prst="triangle">
            <a:avLst/>
          </a:prstGeom>
          <a:solidFill>
            <a:srgbClr val="F8EC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タイトル 1">
            <a:extLst>
              <a:ext uri="{FF2B5EF4-FFF2-40B4-BE49-F238E27FC236}">
                <a16:creationId xmlns:a16="http://schemas.microsoft.com/office/drawing/2014/main" id="{44AC39B0-8211-499B-AB6C-B77E87611C7B}"/>
              </a:ext>
            </a:extLst>
          </p:cNvPr>
          <p:cNvSpPr txBox="1">
            <a:spLocks/>
          </p:cNvSpPr>
          <p:nvPr/>
        </p:nvSpPr>
        <p:spPr>
          <a:xfrm>
            <a:off x="5596242" y="1224113"/>
            <a:ext cx="6314050" cy="48241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ja-JP" altLang="en-US" sz="3600" dirty="0">
                <a:solidFill>
                  <a:srgbClr val="0B507E"/>
                </a:solidFill>
              </a:rPr>
              <a:t>主権を持つ国を主権国家という。</a:t>
            </a:r>
          </a:p>
          <a:p>
            <a:pPr marL="571500" indent="-571500" algn="l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ja-JP" altLang="en-US" sz="3600" dirty="0">
                <a:solidFill>
                  <a:srgbClr val="0B507E"/>
                </a:solidFill>
              </a:rPr>
              <a:t>他国に支配されたり</a:t>
            </a:r>
            <a:endParaRPr lang="en-US" altLang="ja-JP" sz="3600" dirty="0">
              <a:solidFill>
                <a:srgbClr val="0B507E"/>
              </a:solidFill>
            </a:endParaRPr>
          </a:p>
          <a:p>
            <a:pPr algn="l">
              <a:lnSpc>
                <a:spcPct val="130000"/>
              </a:lnSpc>
            </a:pPr>
            <a:r>
              <a:rPr lang="ja-JP" altLang="en-US" sz="3600" dirty="0">
                <a:solidFill>
                  <a:srgbClr val="0B507E"/>
                </a:solidFill>
              </a:rPr>
              <a:t>　 干渉されたりせずに、</a:t>
            </a:r>
            <a:endParaRPr lang="en-US" altLang="ja-JP" sz="3600" dirty="0">
              <a:solidFill>
                <a:srgbClr val="0B507E"/>
              </a:solidFill>
            </a:endParaRPr>
          </a:p>
          <a:p>
            <a:pPr algn="l">
              <a:lnSpc>
                <a:spcPct val="130000"/>
              </a:lnSpc>
            </a:pPr>
            <a:r>
              <a:rPr lang="en-US" altLang="ja-JP" sz="3600" dirty="0">
                <a:solidFill>
                  <a:srgbClr val="0B507E"/>
                </a:solidFill>
              </a:rPr>
              <a:t>    </a:t>
            </a:r>
            <a:r>
              <a:rPr lang="ja-JP" altLang="en-US" sz="3600" dirty="0">
                <a:solidFill>
                  <a:srgbClr val="0B507E"/>
                </a:solidFill>
              </a:rPr>
              <a:t>国内の政治や他国との</a:t>
            </a:r>
            <a:endParaRPr lang="en-US" altLang="ja-JP" sz="3600" dirty="0">
              <a:solidFill>
                <a:srgbClr val="0B507E"/>
              </a:solidFill>
            </a:endParaRPr>
          </a:p>
          <a:p>
            <a:pPr algn="l">
              <a:lnSpc>
                <a:spcPct val="130000"/>
              </a:lnSpc>
            </a:pPr>
            <a:r>
              <a:rPr lang="en-US" altLang="ja-JP" sz="3600" dirty="0">
                <a:solidFill>
                  <a:srgbClr val="0B507E"/>
                </a:solidFill>
              </a:rPr>
              <a:t>    </a:t>
            </a:r>
            <a:r>
              <a:rPr lang="ja-JP" altLang="en-US" sz="3600" dirty="0">
                <a:solidFill>
                  <a:srgbClr val="0B507E"/>
                </a:solidFill>
              </a:rPr>
              <a:t>外交を自国で決定する権利。</a:t>
            </a:r>
          </a:p>
        </p:txBody>
      </p:sp>
      <p:pic>
        <p:nvPicPr>
          <p:cNvPr id="37" name="グラフィックス 36">
            <a:extLst>
              <a:ext uri="{FF2B5EF4-FFF2-40B4-BE49-F238E27FC236}">
                <a16:creationId xmlns:a16="http://schemas.microsoft.com/office/drawing/2014/main" id="{31F24BA5-3944-4556-B6B1-CBD12FBFFD3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2732908" y="2620891"/>
            <a:ext cx="2019042" cy="1787693"/>
          </a:xfrm>
          <a:prstGeom prst="rect">
            <a:avLst/>
          </a:prstGeom>
        </p:spPr>
      </p:pic>
      <p:sp>
        <p:nvSpPr>
          <p:cNvPr id="92" name="タイトル 1">
            <a:extLst>
              <a:ext uri="{FF2B5EF4-FFF2-40B4-BE49-F238E27FC236}">
                <a16:creationId xmlns:a16="http://schemas.microsoft.com/office/drawing/2014/main" id="{D4022EE0-08B0-46E0-BE08-93430EF60840}"/>
              </a:ext>
            </a:extLst>
          </p:cNvPr>
          <p:cNvSpPr txBox="1">
            <a:spLocks/>
          </p:cNvSpPr>
          <p:nvPr/>
        </p:nvSpPr>
        <p:spPr>
          <a:xfrm>
            <a:off x="2757960" y="3105563"/>
            <a:ext cx="2019042" cy="6516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1600" dirty="0">
                <a:solidFill>
                  <a:srgbClr val="0B507E"/>
                </a:solidFill>
              </a:rPr>
              <a:t>国内の政治・外交を</a:t>
            </a:r>
            <a:endParaRPr lang="en-US" altLang="ja-JP" sz="1600" dirty="0">
              <a:solidFill>
                <a:srgbClr val="0B507E"/>
              </a:solidFill>
            </a:endParaRPr>
          </a:p>
          <a:p>
            <a:pPr>
              <a:lnSpc>
                <a:spcPct val="100000"/>
              </a:lnSpc>
            </a:pPr>
            <a:r>
              <a:rPr lang="ja-JP" altLang="en-US" sz="1600" dirty="0">
                <a:solidFill>
                  <a:srgbClr val="0B507E"/>
                </a:solidFill>
              </a:rPr>
              <a:t>自国で決定可能</a:t>
            </a:r>
          </a:p>
        </p:txBody>
      </p:sp>
    </p:spTree>
    <p:extLst>
      <p:ext uri="{BB962C8B-B14F-4D97-AF65-F5344CB8AC3E}">
        <p14:creationId xmlns:p14="http://schemas.microsoft.com/office/powerpoint/2010/main" val="928471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935FA80-25D8-486F-A516-201990B8C39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A4770"/>
              </a:gs>
              <a:gs pos="50000">
                <a:srgbClr val="1176BB"/>
              </a:gs>
              <a:gs pos="100000">
                <a:srgbClr val="1593E9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93CCCC12-D996-4CD8-8B0D-FB207305A2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183" t="4786" b="13005"/>
          <a:stretch/>
        </p:blipFill>
        <p:spPr>
          <a:xfrm>
            <a:off x="0" y="-2"/>
            <a:ext cx="12192000" cy="6858002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5577DC-B609-4FE8-A7C8-77201979FB67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 descr="背景パターン&#10;&#10;自動的に生成された説明">
            <a:extLst>
              <a:ext uri="{FF2B5EF4-FFF2-40B4-BE49-F238E27FC236}">
                <a16:creationId xmlns:a16="http://schemas.microsoft.com/office/drawing/2014/main" id="{334E1A4F-9677-E72C-DDE9-308194290FD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-600" y="0"/>
            <a:ext cx="12193200" cy="1105983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7C11F2B-5163-483D-8A9E-3FD317194D22}"/>
              </a:ext>
            </a:extLst>
          </p:cNvPr>
          <p:cNvSpPr/>
          <p:nvPr/>
        </p:nvSpPr>
        <p:spPr>
          <a:xfrm>
            <a:off x="0" y="-1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6A99C56C-410C-4CA4-BA7F-2E997B07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>
            <a:normAutofit/>
          </a:bodyPr>
          <a:lstStyle/>
          <a:p>
            <a:r>
              <a:rPr lang="ja-JP" altLang="en-US" dirty="0">
                <a:solidFill>
                  <a:srgbClr val="0B507E"/>
                </a:solidFill>
              </a:rPr>
              <a:t>主権国家</a:t>
            </a:r>
            <a:endParaRPr kumimoji="1" lang="ja-JP" altLang="en-US" dirty="0">
              <a:solidFill>
                <a:srgbClr val="0B507E"/>
              </a:solidFill>
            </a:endParaRP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553FF601-36C4-49BE-8214-56ABF1F941B6}"/>
              </a:ext>
            </a:extLst>
          </p:cNvPr>
          <p:cNvSpPr txBox="1">
            <a:spLocks/>
          </p:cNvSpPr>
          <p:nvPr/>
        </p:nvSpPr>
        <p:spPr>
          <a:xfrm>
            <a:off x="1692826" y="1223659"/>
            <a:ext cx="3700938" cy="9389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ja-JP" altLang="en-US" sz="3600" dirty="0">
                <a:solidFill>
                  <a:schemeClr val="bg1"/>
                </a:solidFill>
                <a:highlight>
                  <a:srgbClr val="F86F08"/>
                </a:highlight>
              </a:rPr>
              <a:t>主権平等の原則</a:t>
            </a:r>
            <a:endParaRPr lang="en-US" altLang="ja-JP" sz="3600" dirty="0">
              <a:solidFill>
                <a:schemeClr val="bg1"/>
              </a:solidFill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ADB54FF-480A-4B5F-9192-B486019B3484}"/>
              </a:ext>
            </a:extLst>
          </p:cNvPr>
          <p:cNvGrpSpPr/>
          <p:nvPr/>
        </p:nvGrpSpPr>
        <p:grpSpPr>
          <a:xfrm>
            <a:off x="1486721" y="2589978"/>
            <a:ext cx="3804198" cy="3804198"/>
            <a:chOff x="-3545322" y="2872918"/>
            <a:chExt cx="3201037" cy="3201037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9D3A05BE-4BDB-4468-8A54-9C4A4EC75692}"/>
                </a:ext>
              </a:extLst>
            </p:cNvPr>
            <p:cNvSpPr/>
            <p:nvPr/>
          </p:nvSpPr>
          <p:spPr>
            <a:xfrm>
              <a:off x="-3545322" y="2872918"/>
              <a:ext cx="3201037" cy="3201037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タイトル 1">
              <a:extLst>
                <a:ext uri="{FF2B5EF4-FFF2-40B4-BE49-F238E27FC236}">
                  <a16:creationId xmlns:a16="http://schemas.microsoft.com/office/drawing/2014/main" id="{D71F70C7-34A5-4FA0-AE00-154809901EE2}"/>
                </a:ext>
              </a:extLst>
            </p:cNvPr>
            <p:cNvSpPr txBox="1">
              <a:spLocks/>
            </p:cNvSpPr>
            <p:nvPr/>
          </p:nvSpPr>
          <p:spPr>
            <a:xfrm>
              <a:off x="-3248962" y="3636816"/>
              <a:ext cx="2608317" cy="186864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85000" lnSpcReduction="1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10000"/>
                </a:lnSpc>
              </a:pPr>
              <a:r>
                <a:rPr lang="ja-JP" altLang="en-US" sz="4400" dirty="0">
                  <a:solidFill>
                    <a:srgbClr val="F86F08"/>
                  </a:solidFill>
                </a:rPr>
                <a:t>国家の主権</a:t>
              </a:r>
              <a:r>
                <a:rPr lang="ja-JP" altLang="en-US" sz="3300" b="0" dirty="0">
                  <a:solidFill>
                    <a:srgbClr val="F86F08"/>
                  </a:solidFill>
                </a:rPr>
                <a:t>は他の</a:t>
              </a:r>
              <a:r>
                <a:rPr lang="ja-JP" altLang="en-US" sz="4400" dirty="0">
                  <a:solidFill>
                    <a:srgbClr val="F86F08"/>
                  </a:solidFill>
                </a:rPr>
                <a:t>主権国家と互いに平等</a:t>
              </a:r>
              <a:endParaRPr lang="en-US" altLang="ja-JP" sz="4400" dirty="0">
                <a:solidFill>
                  <a:srgbClr val="F86F08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ja-JP" altLang="en-US" sz="3300" b="0" dirty="0">
                  <a:solidFill>
                    <a:srgbClr val="F86F08"/>
                  </a:solidFill>
                </a:rPr>
                <a:t>であること</a:t>
              </a:r>
              <a:endParaRPr lang="en-US" altLang="ja-JP" sz="4400" b="0" dirty="0">
                <a:solidFill>
                  <a:srgbClr val="F86F08"/>
                </a:solidFill>
              </a:endParaRPr>
            </a:p>
          </p:txBody>
        </p:sp>
      </p:grp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6313022A-9F4E-4B63-99F6-C19864C8BE62}"/>
              </a:ext>
            </a:extLst>
          </p:cNvPr>
          <p:cNvSpPr/>
          <p:nvPr/>
        </p:nvSpPr>
        <p:spPr>
          <a:xfrm flipV="1">
            <a:off x="3234345" y="2204883"/>
            <a:ext cx="308950" cy="266336"/>
          </a:xfrm>
          <a:prstGeom prst="triangle">
            <a:avLst/>
          </a:prstGeom>
          <a:solidFill>
            <a:srgbClr val="F86F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タイトル 1">
            <a:extLst>
              <a:ext uri="{FF2B5EF4-FFF2-40B4-BE49-F238E27FC236}">
                <a16:creationId xmlns:a16="http://schemas.microsoft.com/office/drawing/2014/main" id="{85924B75-8845-45C6-9A2B-E71D96B691F8}"/>
              </a:ext>
            </a:extLst>
          </p:cNvPr>
          <p:cNvSpPr txBox="1">
            <a:spLocks/>
          </p:cNvSpPr>
          <p:nvPr/>
        </p:nvSpPr>
        <p:spPr>
          <a:xfrm>
            <a:off x="5762739" y="4269413"/>
            <a:ext cx="6030790" cy="22207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ja-JP" altLang="en-US" sz="4000" b="0" dirty="0">
                <a:solidFill>
                  <a:schemeClr val="bg1"/>
                </a:solidFill>
              </a:rPr>
              <a:t>国際社会は</a:t>
            </a:r>
            <a:endParaRPr lang="en-US" altLang="ja-JP" sz="4000" b="0" dirty="0">
              <a:solidFill>
                <a:schemeClr val="bg1"/>
              </a:solidFill>
            </a:endParaRPr>
          </a:p>
          <a:p>
            <a:pPr algn="l">
              <a:lnSpc>
                <a:spcPct val="110000"/>
              </a:lnSpc>
            </a:pPr>
            <a:r>
              <a:rPr lang="ja-JP" altLang="en-US" sz="4000" b="0" dirty="0">
                <a:solidFill>
                  <a:schemeClr val="bg1"/>
                </a:solidFill>
              </a:rPr>
              <a:t>主権を持つ主権国家を</a:t>
            </a:r>
            <a:endParaRPr lang="en-US" altLang="ja-JP" sz="4000" b="0" dirty="0">
              <a:solidFill>
                <a:schemeClr val="bg1"/>
              </a:solidFill>
            </a:endParaRPr>
          </a:p>
          <a:p>
            <a:pPr algn="l">
              <a:lnSpc>
                <a:spcPct val="110000"/>
              </a:lnSpc>
            </a:pPr>
            <a:r>
              <a:rPr lang="ja-JP" altLang="en-US" sz="4000" b="0" dirty="0">
                <a:solidFill>
                  <a:schemeClr val="bg1"/>
                </a:solidFill>
              </a:rPr>
              <a:t>中心に構成されている。</a:t>
            </a:r>
          </a:p>
        </p:txBody>
      </p:sp>
    </p:spTree>
    <p:extLst>
      <p:ext uri="{BB962C8B-B14F-4D97-AF65-F5344CB8AC3E}">
        <p14:creationId xmlns:p14="http://schemas.microsoft.com/office/powerpoint/2010/main" val="1947359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B5B2A94-BF7D-40D9-91CF-F1905353CFC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6EBDF2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61" name="図 60" descr="背景パターン&#10;&#10;自動的に生成された説明">
            <a:extLst>
              <a:ext uri="{FF2B5EF4-FFF2-40B4-BE49-F238E27FC236}">
                <a16:creationId xmlns:a16="http://schemas.microsoft.com/office/drawing/2014/main" id="{9B53AC57-E273-AFB2-DD22-1463CC4A8D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9"/>
          <a:stretch/>
        </p:blipFill>
        <p:spPr>
          <a:xfrm>
            <a:off x="5377" y="0"/>
            <a:ext cx="12181246" cy="1104899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A48E4960-775D-4B89-A2A2-023324F112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09" y="1990771"/>
            <a:ext cx="271196" cy="830538"/>
          </a:xfrm>
          <a:prstGeom prst="rect">
            <a:avLst/>
          </a:prstGeom>
        </p:spPr>
      </p:pic>
      <p:pic>
        <p:nvPicPr>
          <p:cNvPr id="44" name="図 43" descr="アイコン, 四角形&#10;&#10;自動的に生成された説明">
            <a:extLst>
              <a:ext uri="{FF2B5EF4-FFF2-40B4-BE49-F238E27FC236}">
                <a16:creationId xmlns:a16="http://schemas.microsoft.com/office/drawing/2014/main" id="{F1C42B5D-6A32-4BC6-9303-6D9055757E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" r="619" b="11105"/>
          <a:stretch/>
        </p:blipFill>
        <p:spPr>
          <a:xfrm>
            <a:off x="-1" y="2690595"/>
            <a:ext cx="12192001" cy="416740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4D381B1-320A-46B6-9AF9-B9AD8BCB6099}"/>
              </a:ext>
            </a:extLst>
          </p:cNvPr>
          <p:cNvSpPr txBox="1"/>
          <p:nvPr/>
        </p:nvSpPr>
        <p:spPr>
          <a:xfrm>
            <a:off x="504066" y="615270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</a:rPr>
              <a:t>領土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8036CC1-D07A-4931-85A1-3885A11AACC5}"/>
              </a:ext>
            </a:extLst>
          </p:cNvPr>
          <p:cNvCxnSpPr>
            <a:cxnSpLocks/>
          </p:cNvCxnSpPr>
          <p:nvPr/>
        </p:nvCxnSpPr>
        <p:spPr>
          <a:xfrm>
            <a:off x="1318518" y="6384166"/>
            <a:ext cx="1080000" cy="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33BEDBB-8992-44DE-8AFC-43BCBCDB2454}"/>
              </a:ext>
            </a:extLst>
          </p:cNvPr>
          <p:cNvCxnSpPr>
            <a:cxnSpLocks/>
          </p:cNvCxnSpPr>
          <p:nvPr/>
        </p:nvCxnSpPr>
        <p:spPr>
          <a:xfrm>
            <a:off x="-38101" y="6384166"/>
            <a:ext cx="596901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723EF58-E4DA-407A-9B2E-9EC1D63A74B8}"/>
              </a:ext>
            </a:extLst>
          </p:cNvPr>
          <p:cNvSpPr txBox="1"/>
          <p:nvPr/>
        </p:nvSpPr>
        <p:spPr>
          <a:xfrm>
            <a:off x="1420428" y="115509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領空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E73D37DD-7AD6-47D1-8649-3E521E6EA535}"/>
              </a:ext>
            </a:extLst>
          </p:cNvPr>
          <p:cNvCxnSpPr>
            <a:cxnSpLocks/>
          </p:cNvCxnSpPr>
          <p:nvPr/>
        </p:nvCxnSpPr>
        <p:spPr>
          <a:xfrm>
            <a:off x="2152650" y="1347824"/>
            <a:ext cx="146536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958A46BF-2A30-419E-8297-384C90A8077A}"/>
              </a:ext>
            </a:extLst>
          </p:cNvPr>
          <p:cNvCxnSpPr>
            <a:cxnSpLocks/>
          </p:cNvCxnSpPr>
          <p:nvPr/>
        </p:nvCxnSpPr>
        <p:spPr>
          <a:xfrm flipV="1">
            <a:off x="3618013" y="2537460"/>
            <a:ext cx="0" cy="209251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C33AB285-3335-461A-9EF3-B0AEB1FCDBAB}"/>
              </a:ext>
            </a:extLst>
          </p:cNvPr>
          <p:cNvCxnSpPr>
            <a:cxnSpLocks/>
          </p:cNvCxnSpPr>
          <p:nvPr/>
        </p:nvCxnSpPr>
        <p:spPr>
          <a:xfrm flipV="1">
            <a:off x="2421673" y="1846288"/>
            <a:ext cx="0" cy="5004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E90EDA75-2FDC-4B17-AC68-DB9A5403B885}"/>
              </a:ext>
            </a:extLst>
          </p:cNvPr>
          <p:cNvCxnSpPr>
            <a:cxnSpLocks/>
          </p:cNvCxnSpPr>
          <p:nvPr/>
        </p:nvCxnSpPr>
        <p:spPr>
          <a:xfrm flipV="1">
            <a:off x="4862613" y="2230934"/>
            <a:ext cx="0" cy="188387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4C752E17-10E8-42FE-A54E-035504394585}"/>
              </a:ext>
            </a:extLst>
          </p:cNvPr>
          <p:cNvCxnSpPr>
            <a:cxnSpLocks/>
          </p:cNvCxnSpPr>
          <p:nvPr/>
        </p:nvCxnSpPr>
        <p:spPr>
          <a:xfrm flipV="1">
            <a:off x="9185561" y="1695941"/>
            <a:ext cx="0" cy="5148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821B2569-126A-468A-85F1-C4508A2C6DCA}"/>
              </a:ext>
            </a:extLst>
          </p:cNvPr>
          <p:cNvCxnSpPr>
            <a:cxnSpLocks/>
          </p:cNvCxnSpPr>
          <p:nvPr/>
        </p:nvCxnSpPr>
        <p:spPr>
          <a:xfrm flipV="1">
            <a:off x="9919852" y="6384133"/>
            <a:ext cx="0" cy="4320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AA9D8CEC-BD01-4A9A-9F7E-2E4DE3FF41C6}"/>
              </a:ext>
            </a:extLst>
          </p:cNvPr>
          <p:cNvCxnSpPr>
            <a:cxnSpLocks/>
          </p:cNvCxnSpPr>
          <p:nvPr/>
        </p:nvCxnSpPr>
        <p:spPr>
          <a:xfrm>
            <a:off x="6579336" y="1960405"/>
            <a:ext cx="260622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7E3DFA59-82F4-4DCE-BD66-3B101A0F7DA0}"/>
              </a:ext>
            </a:extLst>
          </p:cNvPr>
          <p:cNvCxnSpPr>
            <a:cxnSpLocks/>
          </p:cNvCxnSpPr>
          <p:nvPr/>
        </p:nvCxnSpPr>
        <p:spPr>
          <a:xfrm flipV="1">
            <a:off x="2177885" y="2685832"/>
            <a:ext cx="0" cy="40246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DE13E17B-E38F-4E0E-8711-37E5AD5362C4}"/>
              </a:ext>
            </a:extLst>
          </p:cNvPr>
          <p:cNvCxnSpPr>
            <a:cxnSpLocks/>
          </p:cNvCxnSpPr>
          <p:nvPr/>
        </p:nvCxnSpPr>
        <p:spPr>
          <a:xfrm flipV="1">
            <a:off x="2168359" y="3088295"/>
            <a:ext cx="0" cy="683109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F216C25D-752D-4E83-8BAC-8D8610428462}"/>
              </a:ext>
            </a:extLst>
          </p:cNvPr>
          <p:cNvSpPr txBox="1"/>
          <p:nvPr/>
        </p:nvSpPr>
        <p:spPr>
          <a:xfrm>
            <a:off x="1278098" y="3803395"/>
            <a:ext cx="1208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海岸線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B967A0D-BAB6-4D30-B628-7A91E26D0C9F}"/>
              </a:ext>
            </a:extLst>
          </p:cNvPr>
          <p:cNvSpPr txBox="1"/>
          <p:nvPr/>
        </p:nvSpPr>
        <p:spPr>
          <a:xfrm>
            <a:off x="2662287" y="3392009"/>
            <a:ext cx="914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領海</a:t>
            </a:r>
            <a:endParaRPr kumimoji="1" lang="ja-JP" altLang="en-US" sz="2400" b="1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1079D6D-278F-4FEA-AC3B-F3CE3D4B1C9B}"/>
              </a:ext>
            </a:extLst>
          </p:cNvPr>
          <p:cNvSpPr txBox="1"/>
          <p:nvPr/>
        </p:nvSpPr>
        <p:spPr>
          <a:xfrm>
            <a:off x="3857518" y="3258629"/>
            <a:ext cx="909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接続水域</a:t>
            </a:r>
            <a:endParaRPr kumimoji="1" lang="ja-JP" altLang="en-US" sz="2400" b="1" dirty="0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78870A86-CF4B-4CF8-BD05-3510884BF07B}"/>
              </a:ext>
            </a:extLst>
          </p:cNvPr>
          <p:cNvSpPr txBox="1"/>
          <p:nvPr/>
        </p:nvSpPr>
        <p:spPr>
          <a:xfrm>
            <a:off x="5372333" y="3097368"/>
            <a:ext cx="3384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排他的経済水域</a:t>
            </a:r>
            <a:r>
              <a:rPr kumimoji="1" lang="en-US" altLang="ja-JP" sz="2400" b="1" dirty="0"/>
              <a:t>(EEZ)</a:t>
            </a:r>
            <a:endParaRPr kumimoji="1" lang="ja-JP" altLang="en-US" sz="2400" b="1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A17E105-73C6-4A7B-9994-53CC77DDFBFD}"/>
              </a:ext>
            </a:extLst>
          </p:cNvPr>
          <p:cNvSpPr txBox="1"/>
          <p:nvPr/>
        </p:nvSpPr>
        <p:spPr>
          <a:xfrm>
            <a:off x="10379462" y="4010440"/>
            <a:ext cx="947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公海</a:t>
            </a:r>
            <a:endParaRPr kumimoji="1" lang="ja-JP" altLang="en-US" sz="2400" b="1" dirty="0"/>
          </a:p>
        </p:txBody>
      </p: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7865E332-7462-4765-9B4D-64BBFE59A878}"/>
              </a:ext>
            </a:extLst>
          </p:cNvPr>
          <p:cNvCxnSpPr>
            <a:cxnSpLocks/>
          </p:cNvCxnSpPr>
          <p:nvPr/>
        </p:nvCxnSpPr>
        <p:spPr>
          <a:xfrm flipH="1">
            <a:off x="2440562" y="1960405"/>
            <a:ext cx="267764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F9857D47-0212-47D2-9929-1FD722CE20F8}"/>
              </a:ext>
            </a:extLst>
          </p:cNvPr>
          <p:cNvSpPr txBox="1"/>
          <p:nvPr/>
        </p:nvSpPr>
        <p:spPr>
          <a:xfrm>
            <a:off x="5720827" y="5823771"/>
            <a:ext cx="1404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</a:rPr>
              <a:t>大陸棚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472EDAFB-421F-4300-88EF-77D9459F4DE6}"/>
              </a:ext>
            </a:extLst>
          </p:cNvPr>
          <p:cNvSpPr txBox="1"/>
          <p:nvPr/>
        </p:nvSpPr>
        <p:spPr>
          <a:xfrm>
            <a:off x="10444621" y="6314557"/>
            <a:ext cx="1404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</a:rPr>
              <a:t>深海底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F2B2FBA8-ADAF-4C59-85FF-7898085AE6A5}"/>
              </a:ext>
            </a:extLst>
          </p:cNvPr>
          <p:cNvSpPr txBox="1"/>
          <p:nvPr/>
        </p:nvSpPr>
        <p:spPr>
          <a:xfrm>
            <a:off x="5130779" y="1769269"/>
            <a:ext cx="1494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200</a:t>
            </a:r>
            <a:r>
              <a:rPr lang="ja-JP" altLang="en-US" sz="2400" b="1" dirty="0"/>
              <a:t>海里</a:t>
            </a:r>
            <a:endParaRPr kumimoji="1" lang="ja-JP" altLang="en-US" sz="2400" b="1" dirty="0"/>
          </a:p>
        </p:txBody>
      </p:sp>
      <p:cxnSp>
        <p:nvCxnSpPr>
          <p:cNvPr id="96" name="直線矢印コネクタ 95">
            <a:extLst>
              <a:ext uri="{FF2B5EF4-FFF2-40B4-BE49-F238E27FC236}">
                <a16:creationId xmlns:a16="http://schemas.microsoft.com/office/drawing/2014/main" id="{863DC37F-FB98-4ADD-9117-5F4431C24B17}"/>
              </a:ext>
            </a:extLst>
          </p:cNvPr>
          <p:cNvCxnSpPr>
            <a:cxnSpLocks/>
          </p:cNvCxnSpPr>
          <p:nvPr/>
        </p:nvCxnSpPr>
        <p:spPr>
          <a:xfrm flipH="1">
            <a:off x="2421673" y="2334516"/>
            <a:ext cx="66927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854E61D4-4AA7-4504-8E2F-39D379FEA18B}"/>
              </a:ext>
            </a:extLst>
          </p:cNvPr>
          <p:cNvSpPr txBox="1"/>
          <p:nvPr/>
        </p:nvSpPr>
        <p:spPr>
          <a:xfrm>
            <a:off x="3070573" y="2115081"/>
            <a:ext cx="1437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24</a:t>
            </a:r>
            <a:r>
              <a:rPr lang="ja-JP" altLang="en-US" sz="2400" b="1" dirty="0"/>
              <a:t>海里</a:t>
            </a:r>
            <a:endParaRPr kumimoji="1" lang="ja-JP" altLang="en-US" sz="2400" b="1" dirty="0"/>
          </a:p>
        </p:txBody>
      </p: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72902C30-2C29-446E-8BB1-CA1A247D5940}"/>
              </a:ext>
            </a:extLst>
          </p:cNvPr>
          <p:cNvCxnSpPr>
            <a:cxnSpLocks/>
          </p:cNvCxnSpPr>
          <p:nvPr/>
        </p:nvCxnSpPr>
        <p:spPr>
          <a:xfrm flipV="1">
            <a:off x="3618013" y="1243584"/>
            <a:ext cx="0" cy="88673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直線矢印コネクタ 109">
            <a:extLst>
              <a:ext uri="{FF2B5EF4-FFF2-40B4-BE49-F238E27FC236}">
                <a16:creationId xmlns:a16="http://schemas.microsoft.com/office/drawing/2014/main" id="{2253E911-7EB2-4468-AC9C-13CB5CA7632A}"/>
              </a:ext>
            </a:extLst>
          </p:cNvPr>
          <p:cNvCxnSpPr>
            <a:cxnSpLocks/>
          </p:cNvCxnSpPr>
          <p:nvPr/>
        </p:nvCxnSpPr>
        <p:spPr>
          <a:xfrm>
            <a:off x="4267200" y="2334516"/>
            <a:ext cx="595413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FEE2A86-33EA-45E5-B694-A35B31696A42}"/>
              </a:ext>
            </a:extLst>
          </p:cNvPr>
          <p:cNvGrpSpPr/>
          <p:nvPr/>
        </p:nvGrpSpPr>
        <p:grpSpPr>
          <a:xfrm>
            <a:off x="2418868" y="2488898"/>
            <a:ext cx="1312639" cy="461665"/>
            <a:chOff x="2422527" y="2435560"/>
            <a:chExt cx="1091136" cy="461665"/>
          </a:xfrm>
        </p:grpSpPr>
        <p:cxnSp>
          <p:nvCxnSpPr>
            <p:cNvPr id="115" name="直線矢印コネクタ 114">
              <a:extLst>
                <a:ext uri="{FF2B5EF4-FFF2-40B4-BE49-F238E27FC236}">
                  <a16:creationId xmlns:a16="http://schemas.microsoft.com/office/drawing/2014/main" id="{28BC8B83-E658-477D-A776-4061895C6C30}"/>
                </a:ext>
              </a:extLst>
            </p:cNvPr>
            <p:cNvCxnSpPr>
              <a:cxnSpLocks/>
            </p:cNvCxnSpPr>
            <p:nvPr/>
          </p:nvCxnSpPr>
          <p:spPr>
            <a:xfrm>
              <a:off x="2981194" y="2859751"/>
              <a:ext cx="43812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直線矢印コネクタ 115">
              <a:extLst>
                <a:ext uri="{FF2B5EF4-FFF2-40B4-BE49-F238E27FC236}">
                  <a16:creationId xmlns:a16="http://schemas.microsoft.com/office/drawing/2014/main" id="{600D0D8B-E3A4-412C-B457-DDB1B26974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40562" y="2859751"/>
              <a:ext cx="6368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75997246-72EA-477C-870B-9EEFA3002C9D}"/>
                </a:ext>
              </a:extLst>
            </p:cNvPr>
            <p:cNvSpPr txBox="1"/>
            <p:nvPr/>
          </p:nvSpPr>
          <p:spPr>
            <a:xfrm>
              <a:off x="2422527" y="2435560"/>
              <a:ext cx="10911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/>
                <a:t>12</a:t>
              </a:r>
              <a:r>
                <a:rPr lang="ja-JP" altLang="en-US" sz="2400" b="1" dirty="0"/>
                <a:t>海里</a:t>
              </a:r>
              <a:endParaRPr kumimoji="1" lang="ja-JP" altLang="en-US" sz="2400" b="1" dirty="0"/>
            </a:p>
          </p:txBody>
        </p:sp>
      </p:grpSp>
      <p:cxnSp>
        <p:nvCxnSpPr>
          <p:cNvPr id="134" name="直線コネクタ 133">
            <a:extLst>
              <a:ext uri="{FF2B5EF4-FFF2-40B4-BE49-F238E27FC236}">
                <a16:creationId xmlns:a16="http://schemas.microsoft.com/office/drawing/2014/main" id="{B9E7AC15-62A6-4F08-BD6D-B71DB0C354D9}"/>
              </a:ext>
            </a:extLst>
          </p:cNvPr>
          <p:cNvCxnSpPr>
            <a:cxnSpLocks/>
          </p:cNvCxnSpPr>
          <p:nvPr/>
        </p:nvCxnSpPr>
        <p:spPr>
          <a:xfrm>
            <a:off x="9185561" y="4437299"/>
            <a:ext cx="2988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矢印コネクタ 135">
            <a:extLst>
              <a:ext uri="{FF2B5EF4-FFF2-40B4-BE49-F238E27FC236}">
                <a16:creationId xmlns:a16="http://schemas.microsoft.com/office/drawing/2014/main" id="{A47EDB21-6916-421B-ABEA-B007E3518768}"/>
              </a:ext>
            </a:extLst>
          </p:cNvPr>
          <p:cNvCxnSpPr>
            <a:cxnSpLocks/>
          </p:cNvCxnSpPr>
          <p:nvPr/>
        </p:nvCxnSpPr>
        <p:spPr>
          <a:xfrm flipH="1">
            <a:off x="3618013" y="4434051"/>
            <a:ext cx="5567549" cy="0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9971127A-B3C2-42D0-B78E-601300A7FB68}"/>
              </a:ext>
            </a:extLst>
          </p:cNvPr>
          <p:cNvSpPr txBox="1"/>
          <p:nvPr/>
        </p:nvSpPr>
        <p:spPr>
          <a:xfrm>
            <a:off x="5155651" y="4509473"/>
            <a:ext cx="2969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（航行の自由など）</a:t>
            </a:r>
            <a:endParaRPr kumimoji="1" lang="ja-JP" altLang="en-US" sz="2400" b="1" dirty="0"/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9F59C04B-70C4-4C84-8300-47BC4038DC10}"/>
              </a:ext>
            </a:extLst>
          </p:cNvPr>
          <p:cNvGrpSpPr/>
          <p:nvPr/>
        </p:nvGrpSpPr>
        <p:grpSpPr>
          <a:xfrm>
            <a:off x="9181348" y="6489394"/>
            <a:ext cx="738504" cy="0"/>
            <a:chOff x="9181348" y="6925168"/>
            <a:chExt cx="738504" cy="0"/>
          </a:xfrm>
        </p:grpSpPr>
        <p:cxnSp>
          <p:nvCxnSpPr>
            <p:cNvPr id="142" name="直線矢印コネクタ 141">
              <a:extLst>
                <a:ext uri="{FF2B5EF4-FFF2-40B4-BE49-F238E27FC236}">
                  <a16:creationId xmlns:a16="http://schemas.microsoft.com/office/drawing/2014/main" id="{8DE8CA18-A606-4E73-AEEE-36ECDE2414D3}"/>
                </a:ext>
              </a:extLst>
            </p:cNvPr>
            <p:cNvCxnSpPr>
              <a:cxnSpLocks/>
            </p:cNvCxnSpPr>
            <p:nvPr/>
          </p:nvCxnSpPr>
          <p:spPr>
            <a:xfrm>
              <a:off x="9283033" y="6925168"/>
              <a:ext cx="6368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直線矢印コネクタ 142">
              <a:extLst>
                <a:ext uri="{FF2B5EF4-FFF2-40B4-BE49-F238E27FC236}">
                  <a16:creationId xmlns:a16="http://schemas.microsoft.com/office/drawing/2014/main" id="{EE7AF0DB-E10F-4FC2-B399-89039D70AF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81348" y="6925168"/>
              <a:ext cx="636819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46" name="直線コネクタ 145">
            <a:extLst>
              <a:ext uri="{FF2B5EF4-FFF2-40B4-BE49-F238E27FC236}">
                <a16:creationId xmlns:a16="http://schemas.microsoft.com/office/drawing/2014/main" id="{69993308-A87C-46F2-B474-659ED50530D8}"/>
              </a:ext>
            </a:extLst>
          </p:cNvPr>
          <p:cNvCxnSpPr>
            <a:cxnSpLocks/>
          </p:cNvCxnSpPr>
          <p:nvPr/>
        </p:nvCxnSpPr>
        <p:spPr>
          <a:xfrm flipV="1">
            <a:off x="9575957" y="5899151"/>
            <a:ext cx="0" cy="60413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71104981-4775-42AB-B51C-C36F8E74D044}"/>
              </a:ext>
            </a:extLst>
          </p:cNvPr>
          <p:cNvSpPr txBox="1"/>
          <p:nvPr/>
        </p:nvSpPr>
        <p:spPr>
          <a:xfrm>
            <a:off x="9353313" y="5179901"/>
            <a:ext cx="2082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大陸棚の</a:t>
            </a:r>
            <a:endParaRPr lang="en-US" altLang="ja-JP" sz="2400" b="1" dirty="0"/>
          </a:p>
          <a:p>
            <a:r>
              <a:rPr kumimoji="1" lang="ja-JP" altLang="en-US" sz="2400" b="1" dirty="0"/>
              <a:t>延長が可能</a:t>
            </a: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71389A34-528A-4B25-BED9-2F3A7BE7E6DD}"/>
              </a:ext>
            </a:extLst>
          </p:cNvPr>
          <p:cNvCxnSpPr>
            <a:cxnSpLocks/>
          </p:cNvCxnSpPr>
          <p:nvPr/>
        </p:nvCxnSpPr>
        <p:spPr>
          <a:xfrm>
            <a:off x="-17938" y="1347824"/>
            <a:ext cx="1476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F1E31AD-D8D9-4A59-B1E1-0716BA4AC511}"/>
              </a:ext>
            </a:extLst>
          </p:cNvPr>
          <p:cNvSpPr txBox="1"/>
          <p:nvPr/>
        </p:nvSpPr>
        <p:spPr>
          <a:xfrm>
            <a:off x="44406" y="1534868"/>
            <a:ext cx="368933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00" b="1" dirty="0"/>
              <a:t>「領土」</a:t>
            </a:r>
            <a:r>
              <a:rPr kumimoji="1" lang="en-US" altLang="ja-JP" sz="1700" b="1" dirty="0"/>
              <a:t>+</a:t>
            </a:r>
            <a:r>
              <a:rPr kumimoji="1" lang="ja-JP" altLang="en-US" sz="1700" b="1" dirty="0"/>
              <a:t>「領海」の上空が領空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0B01277A-229B-4257-9480-8E81915099CC}"/>
              </a:ext>
            </a:extLst>
          </p:cNvPr>
          <p:cNvSpPr/>
          <p:nvPr/>
        </p:nvSpPr>
        <p:spPr>
          <a:xfrm>
            <a:off x="5114688" y="3468095"/>
            <a:ext cx="3660241" cy="860750"/>
          </a:xfrm>
          <a:prstGeom prst="roundRect">
            <a:avLst>
              <a:gd name="adj" fmla="val 8495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B750B61-CF8A-458D-B2B3-34B2F395A046}"/>
              </a:ext>
            </a:extLst>
          </p:cNvPr>
          <p:cNvSpPr txBox="1"/>
          <p:nvPr/>
        </p:nvSpPr>
        <p:spPr>
          <a:xfrm>
            <a:off x="5114688" y="3501906"/>
            <a:ext cx="3680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低潮線（</a:t>
            </a:r>
            <a:r>
              <a:rPr kumimoji="1" lang="ja-JP" altLang="en-US" sz="1600" b="1" dirty="0"/>
              <a:t>基線）からその外側</a:t>
            </a:r>
            <a:r>
              <a:rPr lang="en-US" altLang="ja-JP" sz="1600" b="1" dirty="0"/>
              <a:t>200</a:t>
            </a:r>
            <a:r>
              <a:rPr kumimoji="1" lang="ja-JP" altLang="en-US" sz="1600" b="1" dirty="0"/>
              <a:t>海里</a:t>
            </a:r>
            <a:endParaRPr kumimoji="1" lang="en-US" altLang="ja-JP" sz="1600" b="1" dirty="0"/>
          </a:p>
          <a:p>
            <a:r>
              <a:rPr kumimoji="1" lang="ja-JP" altLang="en-US" sz="1600" b="1" dirty="0"/>
              <a:t>の線までの海域（領海を除く）並びに</a:t>
            </a:r>
            <a:endParaRPr kumimoji="1" lang="en-US" altLang="ja-JP" sz="1600" b="1" dirty="0"/>
          </a:p>
          <a:p>
            <a:r>
              <a:rPr kumimoji="1" lang="ja-JP" altLang="en-US" sz="1600" b="1" dirty="0"/>
              <a:t>その海底及びその下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2E6F0189-FB5F-4B73-80EE-79DFF10BED2F}"/>
              </a:ext>
            </a:extLst>
          </p:cNvPr>
          <p:cNvSpPr/>
          <p:nvPr/>
        </p:nvSpPr>
        <p:spPr>
          <a:xfrm>
            <a:off x="0" y="-1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3E8DFED-F05C-4746-A491-4992A5AA27FD}"/>
              </a:ext>
            </a:extLst>
          </p:cNvPr>
          <p:cNvGrpSpPr/>
          <p:nvPr/>
        </p:nvGrpSpPr>
        <p:grpSpPr>
          <a:xfrm>
            <a:off x="44505" y="4493658"/>
            <a:ext cx="2356687" cy="807346"/>
            <a:chOff x="142019" y="4823620"/>
            <a:chExt cx="2356687" cy="807346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72A02EF-B094-45EA-B72E-56341451608C}"/>
                </a:ext>
              </a:extLst>
            </p:cNvPr>
            <p:cNvGrpSpPr/>
            <p:nvPr/>
          </p:nvGrpSpPr>
          <p:grpSpPr>
            <a:xfrm>
              <a:off x="142019" y="4823620"/>
              <a:ext cx="2245777" cy="807346"/>
              <a:chOff x="142019" y="4823620"/>
              <a:chExt cx="2245777" cy="807346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745CD58D-FE12-44D1-A177-278EF32E143B}"/>
                  </a:ext>
                </a:extLst>
              </p:cNvPr>
              <p:cNvGrpSpPr/>
              <p:nvPr/>
            </p:nvGrpSpPr>
            <p:grpSpPr>
              <a:xfrm>
                <a:off x="142019" y="4823620"/>
                <a:ext cx="2245777" cy="807346"/>
                <a:chOff x="906346" y="5177141"/>
                <a:chExt cx="2395974" cy="861341"/>
              </a:xfrm>
            </p:grpSpPr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3A2A59B1-A8CA-4C19-9DB3-84EB0CF8575A}"/>
                    </a:ext>
                  </a:extLst>
                </p:cNvPr>
                <p:cNvSpPr/>
                <p:nvPr/>
              </p:nvSpPr>
              <p:spPr>
                <a:xfrm>
                  <a:off x="906346" y="5177141"/>
                  <a:ext cx="2380503" cy="86134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dist="88900" dir="5400000" algn="ctr" rotWithShape="0">
                    <a:schemeClr val="tx1">
                      <a:alpha val="49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テキスト ボックス 73">
                  <a:extLst>
                    <a:ext uri="{FF2B5EF4-FFF2-40B4-BE49-F238E27FC236}">
                      <a16:creationId xmlns:a16="http://schemas.microsoft.com/office/drawing/2014/main" id="{C2A3BA30-1E41-4C2D-A4CD-AA3D470C3F1A}"/>
                    </a:ext>
                  </a:extLst>
                </p:cNvPr>
                <p:cNvSpPr txBox="1"/>
                <p:nvPr/>
              </p:nvSpPr>
              <p:spPr>
                <a:xfrm>
                  <a:off x="1049024" y="5300477"/>
                  <a:ext cx="2253296" cy="6895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ja-JP" altLang="en-US" sz="2000" b="1" dirty="0"/>
                    <a:t>　　　（</a:t>
                  </a:r>
                  <a:r>
                    <a:rPr kumimoji="1" lang="ja-JP" altLang="en-US" sz="2000" b="1" dirty="0"/>
                    <a:t>基線）</a:t>
                  </a:r>
                  <a:endParaRPr kumimoji="1" lang="en-US" altLang="ja-JP" sz="2000" b="1" dirty="0"/>
                </a:p>
                <a:p>
                  <a:r>
                    <a:rPr lang="ja-JP" altLang="en-US" sz="1600" dirty="0"/>
                    <a:t>潮が一番引いたとき</a:t>
                  </a:r>
                  <a:endParaRPr kumimoji="1" lang="ja-JP" altLang="en-US" sz="1600" dirty="0"/>
                </a:p>
              </p:txBody>
            </p:sp>
          </p:grp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C901CFF4-A3EE-491B-B608-C1405A9237D1}"/>
                  </a:ext>
                </a:extLst>
              </p:cNvPr>
              <p:cNvSpPr txBox="1"/>
              <p:nvPr/>
            </p:nvSpPr>
            <p:spPr>
              <a:xfrm>
                <a:off x="221214" y="4893813"/>
                <a:ext cx="11787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2400" b="1" dirty="0">
                    <a:solidFill>
                      <a:srgbClr val="000000"/>
                    </a:solidFill>
                  </a:rPr>
                  <a:t>低潮線</a:t>
                </a:r>
                <a:endParaRPr kumimoji="1" lang="ja-JP" altLang="en-US" sz="24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5" name="二等辺三角形 74">
              <a:extLst>
                <a:ext uri="{FF2B5EF4-FFF2-40B4-BE49-F238E27FC236}">
                  <a16:creationId xmlns:a16="http://schemas.microsoft.com/office/drawing/2014/main" id="{4C6098C6-730F-45D0-B21B-78D8A537A51F}"/>
                </a:ext>
              </a:extLst>
            </p:cNvPr>
            <p:cNvSpPr/>
            <p:nvPr/>
          </p:nvSpPr>
          <p:spPr>
            <a:xfrm rot="5400000">
              <a:off x="2257390" y="5100660"/>
              <a:ext cx="259192" cy="223441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9" name="タイトル 1">
            <a:extLst>
              <a:ext uri="{FF2B5EF4-FFF2-40B4-BE49-F238E27FC236}">
                <a16:creationId xmlns:a16="http://schemas.microsoft.com/office/drawing/2014/main" id="{E7BFCD3D-C2E0-4DD2-BB52-2718C7A85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1"/>
            <a:ext cx="10515600" cy="1104899"/>
          </a:xfrm>
        </p:spPr>
        <p:txBody>
          <a:bodyPr>
            <a:noAutofit/>
          </a:bodyPr>
          <a:lstStyle/>
          <a:p>
            <a:r>
              <a:rPr lang="ja-JP" altLang="en-US" sz="3600" dirty="0">
                <a:solidFill>
                  <a:srgbClr val="0B507E"/>
                </a:solidFill>
              </a:rPr>
              <a:t>主権の及ぶ範囲</a:t>
            </a:r>
            <a:br>
              <a:rPr lang="en-US" altLang="ja-JP" sz="3600" dirty="0">
                <a:solidFill>
                  <a:srgbClr val="0B507E"/>
                </a:solidFill>
              </a:rPr>
            </a:br>
            <a:r>
              <a:rPr lang="ja-JP" altLang="en-US" sz="3600" dirty="0">
                <a:solidFill>
                  <a:srgbClr val="0B507E"/>
                </a:solidFill>
              </a:rPr>
              <a:t>領域（領土・領海・領空）</a:t>
            </a:r>
            <a:endParaRPr kumimoji="1" lang="ja-JP" altLang="en-US" sz="3600" dirty="0">
              <a:solidFill>
                <a:srgbClr val="0B50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640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6600" dirty="0"/>
              <a:t>領土問題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76CF1A33-1390-4946-954A-3D148A787F2E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D4CA8568-A5D7-4C7B-BDBC-072D1AC86E5E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814BFE21-3B87-4559-93B4-B2B2C0634CFC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0E4BDF53-1300-4900-8851-BB8BA0134DD6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E7EE468-B981-4ABE-8CD3-0D75FC7C9309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4E67C973-1C6C-4142-A99D-E78994A4CCA1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A5594A8A-1EAD-4B74-A4CD-99C79BB2F491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F764D21-0DA2-44CF-AE21-1E1AF529341A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39701D2-C660-4B62-BBC3-C53A9809CF18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78215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20A4F06F-A718-438D-9606-400EEDF24AA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A4770"/>
              </a:gs>
              <a:gs pos="50000">
                <a:srgbClr val="1176BB"/>
              </a:gs>
              <a:gs pos="100000">
                <a:srgbClr val="1593E9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8" name="グラフィックス 37">
            <a:extLst>
              <a:ext uri="{FF2B5EF4-FFF2-40B4-BE49-F238E27FC236}">
                <a16:creationId xmlns:a16="http://schemas.microsoft.com/office/drawing/2014/main" id="{A2DAF59C-36EB-4AB8-B36D-654372E3EE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752" t="17129" r="1" b="23602"/>
          <a:stretch/>
        </p:blipFill>
        <p:spPr>
          <a:xfrm>
            <a:off x="-1" y="1104899"/>
            <a:ext cx="8780619" cy="5753101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</p:pic>
      <p:sp>
        <p:nvSpPr>
          <p:cNvPr id="48" name="楕円 47">
            <a:extLst>
              <a:ext uri="{FF2B5EF4-FFF2-40B4-BE49-F238E27FC236}">
                <a16:creationId xmlns:a16="http://schemas.microsoft.com/office/drawing/2014/main" id="{E9413D71-7892-4FA8-A434-22C5DAAC3252}"/>
              </a:ext>
            </a:extLst>
          </p:cNvPr>
          <p:cNvSpPr/>
          <p:nvPr/>
        </p:nvSpPr>
        <p:spPr>
          <a:xfrm>
            <a:off x="7889485" y="2465437"/>
            <a:ext cx="3780000" cy="37800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楕円 32">
            <a:hlinkClick r:id="rId5"/>
            <a:extLst>
              <a:ext uri="{FF2B5EF4-FFF2-40B4-BE49-F238E27FC236}">
                <a16:creationId xmlns:a16="http://schemas.microsoft.com/office/drawing/2014/main" id="{382067EC-0572-4DE3-A637-75067AFFF1F3}"/>
              </a:ext>
            </a:extLst>
          </p:cNvPr>
          <p:cNvSpPr/>
          <p:nvPr/>
        </p:nvSpPr>
        <p:spPr>
          <a:xfrm>
            <a:off x="5898775" y="2181851"/>
            <a:ext cx="799577" cy="799577"/>
          </a:xfrm>
          <a:prstGeom prst="ellipse">
            <a:avLst/>
          </a:prstGeom>
          <a:noFill/>
          <a:ln w="38100">
            <a:solidFill>
              <a:schemeClr val="bg1"/>
            </a:solidFill>
            <a:prstDash val="sysDash"/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F2835B75-ED0B-4563-937B-77AFE4E464A2}"/>
              </a:ext>
            </a:extLst>
          </p:cNvPr>
          <p:cNvSpPr txBox="1">
            <a:spLocks/>
          </p:cNvSpPr>
          <p:nvPr/>
        </p:nvSpPr>
        <p:spPr>
          <a:xfrm>
            <a:off x="3126158" y="3177795"/>
            <a:ext cx="2280460" cy="8225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300" dirty="0">
                <a:solidFill>
                  <a:schemeClr val="bg1"/>
                </a:solidFill>
                <a:latin typeface="+mn-ea"/>
                <a:ea typeface="+mn-ea"/>
              </a:rPr>
              <a:t>竹島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74450F9-D5D4-4AC9-B9E2-1CBB11E3DDE8}"/>
              </a:ext>
            </a:extLst>
          </p:cNvPr>
          <p:cNvGrpSpPr/>
          <p:nvPr/>
        </p:nvGrpSpPr>
        <p:grpSpPr>
          <a:xfrm>
            <a:off x="1102090" y="1242630"/>
            <a:ext cx="2556000" cy="2628000"/>
            <a:chOff x="1748241" y="1621591"/>
            <a:chExt cx="3105625" cy="3184918"/>
          </a:xfrm>
        </p:grpSpPr>
        <p:pic>
          <p:nvPicPr>
            <p:cNvPr id="28" name="グラフィックス 27">
              <a:extLst>
                <a:ext uri="{FF2B5EF4-FFF2-40B4-BE49-F238E27FC236}">
                  <a16:creationId xmlns:a16="http://schemas.microsoft.com/office/drawing/2014/main" id="{EA1FE7B7-1E1C-40AF-8363-4CD9933BC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748241" y="1621591"/>
              <a:ext cx="3105625" cy="3184918"/>
            </a:xfrm>
            <a:prstGeom prst="rect">
              <a:avLst/>
            </a:prstGeo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</p:pic>
        <p:sp>
          <p:nvSpPr>
            <p:cNvPr id="23" name="タイトル 1">
              <a:extLst>
                <a:ext uri="{FF2B5EF4-FFF2-40B4-BE49-F238E27FC236}">
                  <a16:creationId xmlns:a16="http://schemas.microsoft.com/office/drawing/2014/main" id="{96D6B435-1F4C-40EA-9674-AE85543ACD9D}"/>
                </a:ext>
              </a:extLst>
            </p:cNvPr>
            <p:cNvSpPr txBox="1">
              <a:spLocks/>
            </p:cNvSpPr>
            <p:nvPr/>
          </p:nvSpPr>
          <p:spPr>
            <a:xfrm>
              <a:off x="2069038" y="3208217"/>
              <a:ext cx="2457154" cy="12649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3100" dirty="0">
                  <a:solidFill>
                    <a:schemeClr val="bg1"/>
                  </a:solidFill>
                </a:rPr>
                <a:t>韓国</a:t>
              </a:r>
              <a:r>
                <a:rPr lang="ja-JP" altLang="en-US" sz="2000" dirty="0">
                  <a:solidFill>
                    <a:schemeClr val="bg1"/>
                  </a:solidFill>
                </a:rPr>
                <a:t>が</a:t>
              </a:r>
              <a:endParaRPr lang="en-US" altLang="ja-JP" sz="2000" dirty="0">
                <a:solidFill>
                  <a:schemeClr val="bg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3100" dirty="0">
                  <a:solidFill>
                    <a:schemeClr val="bg1"/>
                  </a:solidFill>
                </a:rPr>
                <a:t>占拠</a:t>
              </a:r>
            </a:p>
          </p:txBody>
        </p:sp>
        <p:pic>
          <p:nvPicPr>
            <p:cNvPr id="29" name="図 28" descr="ロゴ, アイコン&#10;&#10;中程度の精度で自動的に生成された説明">
              <a:extLst>
                <a:ext uri="{FF2B5EF4-FFF2-40B4-BE49-F238E27FC236}">
                  <a16:creationId xmlns:a16="http://schemas.microsoft.com/office/drawing/2014/main" id="{CC943724-3024-4F50-9582-73C6080F7F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1813" y="2252741"/>
              <a:ext cx="1191257" cy="801138"/>
            </a:xfrm>
            <a:prstGeom prst="rect">
              <a:avLst/>
            </a:prstGeom>
          </p:spPr>
        </p:pic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0BFC1B5-1CAF-478E-BAF5-6BF036AB7226}"/>
              </a:ext>
            </a:extLst>
          </p:cNvPr>
          <p:cNvGrpSpPr/>
          <p:nvPr/>
        </p:nvGrpSpPr>
        <p:grpSpPr>
          <a:xfrm>
            <a:off x="5203514" y="4074216"/>
            <a:ext cx="2556000" cy="2628000"/>
            <a:chOff x="7165087" y="2395463"/>
            <a:chExt cx="3105625" cy="3184918"/>
          </a:xfrm>
        </p:grpSpPr>
        <p:pic>
          <p:nvPicPr>
            <p:cNvPr id="9" name="グラフィックス 8">
              <a:extLst>
                <a:ext uri="{FF2B5EF4-FFF2-40B4-BE49-F238E27FC236}">
                  <a16:creationId xmlns:a16="http://schemas.microsoft.com/office/drawing/2014/main" id="{385416DB-160F-4E11-9D75-0CCE173FE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165087" y="2395463"/>
              <a:ext cx="3105625" cy="3184918"/>
            </a:xfrm>
            <a:prstGeom prst="rect">
              <a:avLst/>
            </a:prstGeom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</p:pic>
        <p:sp>
          <p:nvSpPr>
            <p:cNvPr id="20" name="タイトル 1">
              <a:extLst>
                <a:ext uri="{FF2B5EF4-FFF2-40B4-BE49-F238E27FC236}">
                  <a16:creationId xmlns:a16="http://schemas.microsoft.com/office/drawing/2014/main" id="{582C7A9A-07A3-4567-86E8-76C34EFC4DE8}"/>
                </a:ext>
              </a:extLst>
            </p:cNvPr>
            <p:cNvSpPr txBox="1">
              <a:spLocks/>
            </p:cNvSpPr>
            <p:nvPr/>
          </p:nvSpPr>
          <p:spPr>
            <a:xfrm>
              <a:off x="7224096" y="3700638"/>
              <a:ext cx="2953707" cy="152058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975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800" b="1" kern="1200">
                  <a:solidFill>
                    <a:srgbClr val="019DCB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3200" dirty="0">
                  <a:solidFill>
                    <a:schemeClr val="bg1"/>
                  </a:solidFill>
                </a:rPr>
                <a:t>ロシア</a:t>
              </a:r>
              <a:r>
                <a:rPr lang="ja-JP" altLang="en-US" sz="2000" dirty="0">
                  <a:solidFill>
                    <a:schemeClr val="bg1"/>
                  </a:solidFill>
                </a:rPr>
                <a:t>が</a:t>
              </a:r>
              <a:endParaRPr lang="en-US" altLang="ja-JP" sz="2800" dirty="0">
                <a:solidFill>
                  <a:schemeClr val="bg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3200" dirty="0">
                  <a:solidFill>
                    <a:schemeClr val="bg1"/>
                  </a:solidFill>
                </a:rPr>
                <a:t>占拠</a:t>
              </a:r>
              <a:endParaRPr lang="ja-JP" altLang="en-US" sz="4400" dirty="0">
                <a:solidFill>
                  <a:schemeClr val="bg1"/>
                </a:solidFill>
              </a:endParaRPr>
            </a:p>
          </p:txBody>
        </p:sp>
        <p:pic>
          <p:nvPicPr>
            <p:cNvPr id="13" name="グラフィックス 12">
              <a:extLst>
                <a:ext uri="{FF2B5EF4-FFF2-40B4-BE49-F238E27FC236}">
                  <a16:creationId xmlns:a16="http://schemas.microsoft.com/office/drawing/2014/main" id="{63EA4C3F-FE91-499D-9054-FA4D476E1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092437" y="3030028"/>
              <a:ext cx="1191257" cy="791836"/>
            </a:xfrm>
            <a:prstGeom prst="rect">
              <a:avLst/>
            </a:prstGeom>
          </p:spPr>
        </p:pic>
      </p:grpSp>
      <p:sp>
        <p:nvSpPr>
          <p:cNvPr id="44" name="タイトル 1">
            <a:extLst>
              <a:ext uri="{FF2B5EF4-FFF2-40B4-BE49-F238E27FC236}">
                <a16:creationId xmlns:a16="http://schemas.microsoft.com/office/drawing/2014/main" id="{39FB4E4C-079C-42DA-A2A0-DE563746A482}"/>
              </a:ext>
            </a:extLst>
          </p:cNvPr>
          <p:cNvSpPr txBox="1">
            <a:spLocks/>
          </p:cNvSpPr>
          <p:nvPr/>
        </p:nvSpPr>
        <p:spPr>
          <a:xfrm>
            <a:off x="5262443" y="1356522"/>
            <a:ext cx="3027618" cy="82255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300" dirty="0">
                <a:solidFill>
                  <a:schemeClr val="bg1"/>
                </a:solidFill>
                <a:latin typeface="+mn-ea"/>
                <a:ea typeface="+mn-ea"/>
              </a:rPr>
              <a:t>北方領土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9B183D1-CCE2-4DF2-86A6-677468192A6F}"/>
              </a:ext>
            </a:extLst>
          </p:cNvPr>
          <p:cNvSpPr/>
          <p:nvPr/>
        </p:nvSpPr>
        <p:spPr>
          <a:xfrm>
            <a:off x="0" y="-1"/>
            <a:ext cx="12192000" cy="110490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タイトル 1">
            <a:extLst>
              <a:ext uri="{FF2B5EF4-FFF2-40B4-BE49-F238E27FC236}">
                <a16:creationId xmlns:a16="http://schemas.microsoft.com/office/drawing/2014/main" id="{F4CCE486-DBDD-4FB4-BCB3-0684BCA3F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04899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領土をめぐる問題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3EE0550-21B8-4434-B17F-B266EB0AE5F5}"/>
              </a:ext>
            </a:extLst>
          </p:cNvPr>
          <p:cNvGrpSpPr/>
          <p:nvPr/>
        </p:nvGrpSpPr>
        <p:grpSpPr>
          <a:xfrm>
            <a:off x="3460439" y="3686833"/>
            <a:ext cx="375590" cy="683320"/>
            <a:chOff x="4910912" y="2745676"/>
            <a:chExt cx="375590" cy="683320"/>
          </a:xfrm>
        </p:grpSpPr>
        <p:sp>
          <p:nvSpPr>
            <p:cNvPr id="36" name="楕円 35">
              <a:hlinkClick r:id="rId11"/>
              <a:extLst>
                <a:ext uri="{FF2B5EF4-FFF2-40B4-BE49-F238E27FC236}">
                  <a16:creationId xmlns:a16="http://schemas.microsoft.com/office/drawing/2014/main" id="{C5DE3262-F8EB-41C3-8AEA-FCC32B39959C}"/>
                </a:ext>
              </a:extLst>
            </p:cNvPr>
            <p:cNvSpPr/>
            <p:nvPr/>
          </p:nvSpPr>
          <p:spPr>
            <a:xfrm>
              <a:off x="4954707" y="3140996"/>
              <a:ext cx="288000" cy="28800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prstDash val="sysDash"/>
            </a:ln>
            <a:effectLst>
              <a:outerShdw blurRad="50800" dist="50800" dir="5400000" algn="ctr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8331F996-7D43-459C-8F7F-26CB04224651}"/>
                </a:ext>
              </a:extLst>
            </p:cNvPr>
            <p:cNvGrpSpPr/>
            <p:nvPr/>
          </p:nvGrpSpPr>
          <p:grpSpPr>
            <a:xfrm>
              <a:off x="4910912" y="2745676"/>
              <a:ext cx="375590" cy="517251"/>
              <a:chOff x="8352180" y="4916843"/>
              <a:chExt cx="262049" cy="360886"/>
            </a:xfrm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16743D7-6A59-4717-8DF0-FB1DAC109181}"/>
                  </a:ext>
                </a:extLst>
              </p:cNvPr>
              <p:cNvSpPr/>
              <p:nvPr/>
            </p:nvSpPr>
            <p:spPr>
              <a:xfrm>
                <a:off x="8352180" y="4916843"/>
                <a:ext cx="262049" cy="360886"/>
              </a:xfrm>
              <a:custGeom>
                <a:avLst/>
                <a:gdLst>
                  <a:gd name="connsiteX0" fmla="*/ -69 w 262049"/>
                  <a:gd name="connsiteY0" fmla="*/ 121928 h 360886"/>
                  <a:gd name="connsiteX1" fmla="*/ 130956 w 262049"/>
                  <a:gd name="connsiteY1" fmla="*/ -69 h 360886"/>
                  <a:gd name="connsiteX2" fmla="*/ 261981 w 262049"/>
                  <a:gd name="connsiteY2" fmla="*/ 121928 h 360886"/>
                  <a:gd name="connsiteX3" fmla="*/ 130956 w 262049"/>
                  <a:gd name="connsiteY3" fmla="*/ 360817 h 360886"/>
                  <a:gd name="connsiteX4" fmla="*/ -69 w 262049"/>
                  <a:gd name="connsiteY4" fmla="*/ 121928 h 360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2049" h="360886">
                    <a:moveTo>
                      <a:pt x="-69" y="121928"/>
                    </a:moveTo>
                    <a:cubicBezTo>
                      <a:pt x="-69" y="43326"/>
                      <a:pt x="67794" y="-69"/>
                      <a:pt x="130956" y="-69"/>
                    </a:cubicBezTo>
                    <a:cubicBezTo>
                      <a:pt x="194118" y="-69"/>
                      <a:pt x="261981" y="43326"/>
                      <a:pt x="261981" y="121928"/>
                    </a:cubicBezTo>
                    <a:cubicBezTo>
                      <a:pt x="261981" y="200531"/>
                      <a:pt x="130956" y="360817"/>
                      <a:pt x="130956" y="360817"/>
                    </a:cubicBezTo>
                    <a:cubicBezTo>
                      <a:pt x="130956" y="360817"/>
                      <a:pt x="-69" y="200531"/>
                      <a:pt x="-69" y="121928"/>
                    </a:cubicBezTo>
                    <a:close/>
                  </a:path>
                </a:pathLst>
              </a:custGeom>
              <a:solidFill>
                <a:srgbClr val="F86F08"/>
              </a:solidFill>
              <a:ln w="30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04247FD-9D42-422E-B51B-06F73E0C42F1}"/>
                  </a:ext>
                </a:extLst>
              </p:cNvPr>
              <p:cNvSpPr/>
              <p:nvPr/>
            </p:nvSpPr>
            <p:spPr>
              <a:xfrm>
                <a:off x="8429474" y="4986511"/>
                <a:ext cx="107459" cy="107459"/>
              </a:xfrm>
              <a:custGeom>
                <a:avLst/>
                <a:gdLst>
                  <a:gd name="connsiteX0" fmla="*/ 107460 w 107459"/>
                  <a:gd name="connsiteY0" fmla="*/ 53730 h 107459"/>
                  <a:gd name="connsiteX1" fmla="*/ 53730 w 107459"/>
                  <a:gd name="connsiteY1" fmla="*/ 107460 h 107459"/>
                  <a:gd name="connsiteX2" fmla="*/ 0 w 107459"/>
                  <a:gd name="connsiteY2" fmla="*/ 53730 h 107459"/>
                  <a:gd name="connsiteX3" fmla="*/ 53730 w 107459"/>
                  <a:gd name="connsiteY3" fmla="*/ 0 h 107459"/>
                  <a:gd name="connsiteX4" fmla="*/ 107460 w 107459"/>
                  <a:gd name="connsiteY4" fmla="*/ 53730 h 10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59" h="107459">
                    <a:moveTo>
                      <a:pt x="107460" y="53730"/>
                    </a:moveTo>
                    <a:cubicBezTo>
                      <a:pt x="107460" y="83404"/>
                      <a:pt x="83404" y="107460"/>
                      <a:pt x="53730" y="107460"/>
                    </a:cubicBezTo>
                    <a:cubicBezTo>
                      <a:pt x="24056" y="107460"/>
                      <a:pt x="0" y="83404"/>
                      <a:pt x="0" y="53730"/>
                    </a:cubicBezTo>
                    <a:cubicBezTo>
                      <a:pt x="0" y="24056"/>
                      <a:pt x="24056" y="0"/>
                      <a:pt x="53730" y="0"/>
                    </a:cubicBezTo>
                    <a:cubicBezTo>
                      <a:pt x="83404" y="0"/>
                      <a:pt x="107460" y="24056"/>
                      <a:pt x="107460" y="537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0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59" name="楕円 58">
            <a:extLst>
              <a:ext uri="{FF2B5EF4-FFF2-40B4-BE49-F238E27FC236}">
                <a16:creationId xmlns:a16="http://schemas.microsoft.com/office/drawing/2014/main" id="{A8F80A39-E59C-4515-94DE-DE49FEA4B1ED}"/>
              </a:ext>
            </a:extLst>
          </p:cNvPr>
          <p:cNvSpPr/>
          <p:nvPr/>
        </p:nvSpPr>
        <p:spPr>
          <a:xfrm>
            <a:off x="8705087" y="5193227"/>
            <a:ext cx="720000" cy="72000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EC31145A-EBA5-4F66-8475-42A3131F5027}"/>
              </a:ext>
            </a:extLst>
          </p:cNvPr>
          <p:cNvCxnSpPr>
            <a:cxnSpLocks/>
            <a:stCxn id="33" idx="3"/>
            <a:endCxn id="48" idx="2"/>
          </p:cNvCxnSpPr>
          <p:nvPr/>
        </p:nvCxnSpPr>
        <p:spPr>
          <a:xfrm>
            <a:off x="6015870" y="2864333"/>
            <a:ext cx="1873615" cy="1491104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D6342F04-3EBF-460D-9EEB-4D4422354B0F}"/>
              </a:ext>
            </a:extLst>
          </p:cNvPr>
          <p:cNvCxnSpPr>
            <a:cxnSpLocks/>
            <a:stCxn id="33" idx="7"/>
            <a:endCxn id="48" idx="0"/>
          </p:cNvCxnSpPr>
          <p:nvPr/>
        </p:nvCxnSpPr>
        <p:spPr>
          <a:xfrm>
            <a:off x="6581257" y="2298946"/>
            <a:ext cx="3198228" cy="166491"/>
          </a:xfrm>
          <a:prstGeom prst="line">
            <a:avLst/>
          </a:pr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オブジェクト 61">
            <a:extLst>
              <a:ext uri="{FF2B5EF4-FFF2-40B4-BE49-F238E27FC236}">
                <a16:creationId xmlns:a16="http://schemas.microsoft.com/office/drawing/2014/main" id="{EA2E0F31-2F64-47E4-996A-0D9EEADFF0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808206" y="2879770"/>
          <a:ext cx="1296308" cy="725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2" imgW="1637393" imgH="915858" progId="Word.Document.12">
                  <p:embed/>
                </p:oleObj>
              </mc:Choice>
              <mc:Fallback>
                <p:oleObj name="Document" r:id="rId12" imgW="1637393" imgH="915858" progId="Word.Document.12">
                  <p:embed/>
                  <p:pic>
                    <p:nvPicPr>
                      <p:cNvPr id="62" name="オブジェクト 61">
                        <a:extLst>
                          <a:ext uri="{FF2B5EF4-FFF2-40B4-BE49-F238E27FC236}">
                            <a16:creationId xmlns:a16="http://schemas.microsoft.com/office/drawing/2014/main" id="{EA2E0F31-2F64-47E4-996A-0D9EEADFF0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808206" y="2879770"/>
                        <a:ext cx="1296308" cy="725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オブジェクト 62">
            <a:extLst>
              <a:ext uri="{FF2B5EF4-FFF2-40B4-BE49-F238E27FC236}">
                <a16:creationId xmlns:a16="http://schemas.microsoft.com/office/drawing/2014/main" id="{956E426D-6F9F-47E2-84E2-80552ABBBF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129679" y="4008638"/>
          <a:ext cx="1175277" cy="762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4" imgW="1401474" imgH="915858" progId="Word.Document.12">
                  <p:embed/>
                </p:oleObj>
              </mc:Choice>
              <mc:Fallback>
                <p:oleObj name="Document" r:id="rId14" imgW="1401474" imgH="915858" progId="Word.Document.12">
                  <p:embed/>
                  <p:pic>
                    <p:nvPicPr>
                      <p:cNvPr id="63" name="オブジェクト 62">
                        <a:extLst>
                          <a:ext uri="{FF2B5EF4-FFF2-40B4-BE49-F238E27FC236}">
                            <a16:creationId xmlns:a16="http://schemas.microsoft.com/office/drawing/2014/main" id="{956E426D-6F9F-47E2-84E2-80552ABBBF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129679" y="4008638"/>
                        <a:ext cx="1175277" cy="762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オブジェクト 63">
            <a:extLst>
              <a:ext uri="{FF2B5EF4-FFF2-40B4-BE49-F238E27FC236}">
                <a16:creationId xmlns:a16="http://schemas.microsoft.com/office/drawing/2014/main" id="{81EE860B-7BFC-4DAA-86B6-45EF149561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16757" y="4798787"/>
          <a:ext cx="1174808" cy="761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6" imgW="1401474" imgH="917301" progId="Word.Document.12">
                  <p:embed/>
                </p:oleObj>
              </mc:Choice>
              <mc:Fallback>
                <p:oleObj name="Document" r:id="rId16" imgW="1401474" imgH="917301" progId="Word.Document.12">
                  <p:embed/>
                  <p:pic>
                    <p:nvPicPr>
                      <p:cNvPr id="64" name="オブジェクト 63">
                        <a:extLst>
                          <a:ext uri="{FF2B5EF4-FFF2-40B4-BE49-F238E27FC236}">
                            <a16:creationId xmlns:a16="http://schemas.microsoft.com/office/drawing/2014/main" id="{81EE860B-7BFC-4DAA-86B6-45EF149561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716757" y="4798787"/>
                        <a:ext cx="1174808" cy="7617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オブジェクト 64">
            <a:extLst>
              <a:ext uri="{FF2B5EF4-FFF2-40B4-BE49-F238E27FC236}">
                <a16:creationId xmlns:a16="http://schemas.microsoft.com/office/drawing/2014/main" id="{F30ECF37-ECF1-43F5-9BD2-5BEDFAF79B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409202" y="5489546"/>
          <a:ext cx="1587160" cy="762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8" imgW="1885230" imgH="915808" progId="Word.Document.12">
                  <p:embed/>
                </p:oleObj>
              </mc:Choice>
              <mc:Fallback>
                <p:oleObj name="Document" r:id="rId18" imgW="1885230" imgH="915808" progId="Word.Document.12">
                  <p:embed/>
                  <p:pic>
                    <p:nvPicPr>
                      <p:cNvPr id="65" name="オブジェクト 64">
                        <a:extLst>
                          <a:ext uri="{FF2B5EF4-FFF2-40B4-BE49-F238E27FC236}">
                            <a16:creationId xmlns:a16="http://schemas.microsoft.com/office/drawing/2014/main" id="{F30ECF37-ECF1-43F5-9BD2-5BEDFAF79B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409202" y="5489546"/>
                        <a:ext cx="1587160" cy="762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6018E30-1EA4-4CB7-9833-72DF46D25D6A}"/>
              </a:ext>
            </a:extLst>
          </p:cNvPr>
          <p:cNvGrpSpPr/>
          <p:nvPr/>
        </p:nvGrpSpPr>
        <p:grpSpPr>
          <a:xfrm>
            <a:off x="8518010" y="3329809"/>
            <a:ext cx="2705057" cy="2372436"/>
            <a:chOff x="8516425" y="3358078"/>
            <a:chExt cx="2705057" cy="2372436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947801B-B085-4A69-AD86-3117D78EB0BA}"/>
                </a:ext>
              </a:extLst>
            </p:cNvPr>
            <p:cNvSpPr/>
            <p:nvPr/>
          </p:nvSpPr>
          <p:spPr>
            <a:xfrm>
              <a:off x="9648629" y="3358078"/>
              <a:ext cx="1572853" cy="1229282"/>
            </a:xfrm>
            <a:custGeom>
              <a:avLst/>
              <a:gdLst>
                <a:gd name="connsiteX0" fmla="*/ 1415862 w 1572853"/>
                <a:gd name="connsiteY0" fmla="*/ 17455 h 1229282"/>
                <a:gd name="connsiteX1" fmla="*/ 1448570 w 1572853"/>
                <a:gd name="connsiteY1" fmla="*/ 9068 h 1229282"/>
                <a:gd name="connsiteX2" fmla="*/ 1468919 w 1572853"/>
                <a:gd name="connsiteY2" fmla="*/ 682 h 1229282"/>
                <a:gd name="connsiteX3" fmla="*/ 1492358 w 1572853"/>
                <a:gd name="connsiteY3" fmla="*/ 417 h 1229282"/>
                <a:gd name="connsiteX4" fmla="*/ 1517561 w 1572853"/>
                <a:gd name="connsiteY4" fmla="*/ 4213 h 1229282"/>
                <a:gd name="connsiteX5" fmla="*/ 1536586 w 1572853"/>
                <a:gd name="connsiteY5" fmla="*/ 17455 h 1229282"/>
                <a:gd name="connsiteX6" fmla="*/ 1561349 w 1572853"/>
                <a:gd name="connsiteY6" fmla="*/ 32904 h 1229282"/>
                <a:gd name="connsiteX7" fmla="*/ 1572825 w 1572853"/>
                <a:gd name="connsiteY7" fmla="*/ 66053 h 1229282"/>
                <a:gd name="connsiteX8" fmla="*/ 1561790 w 1572853"/>
                <a:gd name="connsiteY8" fmla="*/ 85519 h 1229282"/>
                <a:gd name="connsiteX9" fmla="*/ 1525992 w 1572853"/>
                <a:gd name="connsiteY9" fmla="*/ 102293 h 1229282"/>
                <a:gd name="connsiteX10" fmla="*/ 1523785 w 1572853"/>
                <a:gd name="connsiteY10" fmla="*/ 137208 h 1229282"/>
                <a:gd name="connsiteX11" fmla="*/ 1541883 w 1572853"/>
                <a:gd name="connsiteY11" fmla="*/ 155747 h 1229282"/>
                <a:gd name="connsiteX12" fmla="*/ 1556891 w 1572853"/>
                <a:gd name="connsiteY12" fmla="*/ 178744 h 1229282"/>
                <a:gd name="connsiteX13" fmla="*/ 1541750 w 1572853"/>
                <a:gd name="connsiteY13" fmla="*/ 235508 h 1229282"/>
                <a:gd name="connsiteX14" fmla="*/ 1481764 w 1572853"/>
                <a:gd name="connsiteY14" fmla="*/ 252370 h 1229282"/>
                <a:gd name="connsiteX15" fmla="*/ 1415950 w 1572853"/>
                <a:gd name="connsiteY15" fmla="*/ 243012 h 1229282"/>
                <a:gd name="connsiteX16" fmla="*/ 1309307 w 1572853"/>
                <a:gd name="connsiteY16" fmla="*/ 276779 h 1229282"/>
                <a:gd name="connsiteX17" fmla="*/ 1223057 w 1572853"/>
                <a:gd name="connsiteY17" fmla="*/ 344270 h 1229282"/>
                <a:gd name="connsiteX18" fmla="*/ 1097433 w 1572853"/>
                <a:gd name="connsiteY18" fmla="*/ 389249 h 1229282"/>
                <a:gd name="connsiteX19" fmla="*/ 936189 w 1572853"/>
                <a:gd name="connsiteY19" fmla="*/ 503617 h 1229282"/>
                <a:gd name="connsiteX20" fmla="*/ 859296 w 1572853"/>
                <a:gd name="connsiteY20" fmla="*/ 629240 h 1229282"/>
                <a:gd name="connsiteX21" fmla="*/ 720563 w 1572853"/>
                <a:gd name="connsiteY21" fmla="*/ 672366 h 1229282"/>
                <a:gd name="connsiteX22" fmla="*/ 669934 w 1572853"/>
                <a:gd name="connsiteY22" fmla="*/ 629240 h 1229282"/>
                <a:gd name="connsiteX23" fmla="*/ 617451 w 1572853"/>
                <a:gd name="connsiteY23" fmla="*/ 608627 h 1229282"/>
                <a:gd name="connsiteX24" fmla="*/ 574326 w 1572853"/>
                <a:gd name="connsiteY24" fmla="*/ 672366 h 1229282"/>
                <a:gd name="connsiteX25" fmla="*/ 611845 w 1572853"/>
                <a:gd name="connsiteY25" fmla="*/ 706133 h 1229282"/>
                <a:gd name="connsiteX26" fmla="*/ 572516 w 1572853"/>
                <a:gd name="connsiteY26" fmla="*/ 745506 h 1229282"/>
                <a:gd name="connsiteX27" fmla="*/ 536851 w 1572853"/>
                <a:gd name="connsiteY27" fmla="*/ 805096 h 1229282"/>
                <a:gd name="connsiteX28" fmla="*/ 488517 w 1572853"/>
                <a:gd name="connsiteY28" fmla="*/ 829858 h 1229282"/>
                <a:gd name="connsiteX29" fmla="*/ 456692 w 1572853"/>
                <a:gd name="connsiteY29" fmla="*/ 851090 h 1229282"/>
                <a:gd name="connsiteX30" fmla="*/ 395425 w 1572853"/>
                <a:gd name="connsiteY30" fmla="*/ 901763 h 1229282"/>
                <a:gd name="connsiteX31" fmla="*/ 354198 w 1572853"/>
                <a:gd name="connsiteY31" fmla="*/ 942990 h 1229282"/>
                <a:gd name="connsiteX32" fmla="*/ 314119 w 1572853"/>
                <a:gd name="connsiteY32" fmla="*/ 1004257 h 1229282"/>
                <a:gd name="connsiteX33" fmla="*/ 265785 w 1572853"/>
                <a:gd name="connsiteY33" fmla="*/ 1080841 h 1229282"/>
                <a:gd name="connsiteX34" fmla="*/ 186818 w 1572853"/>
                <a:gd name="connsiteY34" fmla="*/ 1080841 h 1229282"/>
                <a:gd name="connsiteX35" fmla="*/ 127891 w 1572853"/>
                <a:gd name="connsiteY35" fmla="*/ 1143299 h 1229282"/>
                <a:gd name="connsiteX36" fmla="*/ 97257 w 1572853"/>
                <a:gd name="connsiteY36" fmla="*/ 1202227 h 1229282"/>
                <a:gd name="connsiteX37" fmla="*/ 48923 w 1572853"/>
                <a:gd name="connsiteY37" fmla="*/ 1226989 h 1229282"/>
                <a:gd name="connsiteX38" fmla="*/ 1781 w 1572853"/>
                <a:gd name="connsiteY38" fmla="*/ 1188102 h 1229282"/>
                <a:gd name="connsiteX39" fmla="*/ 33606 w 1572853"/>
                <a:gd name="connsiteY39" fmla="*/ 1130366 h 1229282"/>
                <a:gd name="connsiteX40" fmla="*/ 67771 w 1572853"/>
                <a:gd name="connsiteY40" fmla="*/ 1095010 h 1229282"/>
                <a:gd name="connsiteX41" fmla="*/ 53646 w 1572853"/>
                <a:gd name="connsiteY41" fmla="*/ 1031359 h 1229282"/>
                <a:gd name="connsiteX42" fmla="*/ 74878 w 1572853"/>
                <a:gd name="connsiteY42" fmla="*/ 1008980 h 1229282"/>
                <a:gd name="connsiteX43" fmla="*/ 109043 w 1572853"/>
                <a:gd name="connsiteY43" fmla="*/ 1053738 h 1229282"/>
                <a:gd name="connsiteX44" fmla="*/ 124359 w 1572853"/>
                <a:gd name="connsiteY44" fmla="*/ 1010128 h 1229282"/>
                <a:gd name="connsiteX45" fmla="*/ 122020 w 1572853"/>
                <a:gd name="connsiteY45" fmla="*/ 975963 h 1229282"/>
                <a:gd name="connsiteX46" fmla="*/ 162099 w 1572853"/>
                <a:gd name="connsiteY46" fmla="*/ 994811 h 1229282"/>
                <a:gd name="connsiteX47" fmla="*/ 232812 w 1572853"/>
                <a:gd name="connsiteY47" fmla="*/ 964178 h 1229282"/>
                <a:gd name="connsiteX48" fmla="*/ 258722 w 1572853"/>
                <a:gd name="connsiteY48" fmla="*/ 884063 h 1229282"/>
                <a:gd name="connsiteX49" fmla="*/ 189201 w 1572853"/>
                <a:gd name="connsiteY49" fmla="*/ 841644 h 1229282"/>
                <a:gd name="connsiteX50" fmla="*/ 202179 w 1572853"/>
                <a:gd name="connsiteY50" fmla="*/ 789779 h 1229282"/>
                <a:gd name="connsiteX51" fmla="*/ 281146 w 1572853"/>
                <a:gd name="connsiteY51" fmla="*/ 818073 h 1229282"/>
                <a:gd name="connsiteX52" fmla="*/ 314163 w 1572853"/>
                <a:gd name="connsiteY52" fmla="*/ 755614 h 1229282"/>
                <a:gd name="connsiteX53" fmla="*/ 429634 w 1572853"/>
                <a:gd name="connsiteY53" fmla="*/ 676647 h 1229282"/>
                <a:gd name="connsiteX54" fmla="*/ 493284 w 1572853"/>
                <a:gd name="connsiteY54" fmla="*/ 620103 h 1229282"/>
                <a:gd name="connsiteX55" fmla="*/ 513324 w 1572853"/>
                <a:gd name="connsiteY55" fmla="*/ 523480 h 1229282"/>
                <a:gd name="connsiteX56" fmla="*/ 492092 w 1572853"/>
                <a:gd name="connsiteY56" fmla="*/ 481061 h 1229282"/>
                <a:gd name="connsiteX57" fmla="*/ 542766 w 1572853"/>
                <a:gd name="connsiteY57" fmla="*/ 488124 h 1229282"/>
                <a:gd name="connsiteX58" fmla="*/ 578122 w 1572853"/>
                <a:gd name="connsiteY58" fmla="*/ 511695 h 1229282"/>
                <a:gd name="connsiteX59" fmla="*/ 642920 w 1572853"/>
                <a:gd name="connsiteY59" fmla="*/ 489315 h 1229282"/>
                <a:gd name="connsiteX60" fmla="*/ 653514 w 1572853"/>
                <a:gd name="connsiteY60" fmla="*/ 422134 h 1229282"/>
                <a:gd name="connsiteX61" fmla="*/ 682956 w 1572853"/>
                <a:gd name="connsiteY61" fmla="*/ 399755 h 1229282"/>
                <a:gd name="connsiteX62" fmla="*/ 718312 w 1572853"/>
                <a:gd name="connsiteY62" fmla="*/ 379715 h 1229282"/>
                <a:gd name="connsiteX63" fmla="*/ 786465 w 1572853"/>
                <a:gd name="connsiteY63" fmla="*/ 365590 h 1229282"/>
                <a:gd name="connsiteX64" fmla="*/ 778431 w 1572853"/>
                <a:gd name="connsiteY64" fmla="*/ 263052 h 1229282"/>
                <a:gd name="connsiteX65" fmla="*/ 770177 w 1572853"/>
                <a:gd name="connsiteY65" fmla="*/ 201785 h 1229282"/>
                <a:gd name="connsiteX66" fmla="*/ 826765 w 1572853"/>
                <a:gd name="connsiteY66" fmla="*/ 133456 h 1229282"/>
                <a:gd name="connsiteX67" fmla="*/ 855059 w 1572853"/>
                <a:gd name="connsiteY67" fmla="*/ 177066 h 1229282"/>
                <a:gd name="connsiteX68" fmla="*/ 885692 w 1572853"/>
                <a:gd name="connsiteY68" fmla="*/ 247779 h 1229282"/>
                <a:gd name="connsiteX69" fmla="*/ 895138 w 1572853"/>
                <a:gd name="connsiteY69" fmla="*/ 293730 h 1229282"/>
                <a:gd name="connsiteX70" fmla="*/ 947003 w 1572853"/>
                <a:gd name="connsiteY70" fmla="*/ 330278 h 1229282"/>
                <a:gd name="connsiteX71" fmla="*/ 1142633 w 1572853"/>
                <a:gd name="connsiteY71" fmla="*/ 284328 h 1229282"/>
                <a:gd name="connsiteX72" fmla="*/ 1206284 w 1572853"/>
                <a:gd name="connsiteY72" fmla="*/ 237186 h 1229282"/>
                <a:gd name="connsiteX73" fmla="*/ 1235725 w 1572853"/>
                <a:gd name="connsiteY73" fmla="*/ 206552 h 1229282"/>
                <a:gd name="connsiteX74" fmla="*/ 1243980 w 1572853"/>
                <a:gd name="connsiteY74" fmla="*/ 178258 h 1229282"/>
                <a:gd name="connsiteX75" fmla="*/ 1254573 w 1572853"/>
                <a:gd name="connsiteY75" fmla="*/ 140562 h 1229282"/>
                <a:gd name="connsiteX76" fmla="*/ 1304055 w 1572853"/>
                <a:gd name="connsiteY76" fmla="*/ 114652 h 1229282"/>
                <a:gd name="connsiteX77" fmla="*/ 1322903 w 1572853"/>
                <a:gd name="connsiteY77" fmla="*/ 69894 h 1229282"/>
                <a:gd name="connsiteX78" fmla="*/ 1372384 w 1572853"/>
                <a:gd name="connsiteY78" fmla="*/ 40452 h 1229282"/>
                <a:gd name="connsiteX79" fmla="*/ 1415994 w 1572853"/>
                <a:gd name="connsiteY79" fmla="*/ 17631 h 122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572853" h="1229282">
                  <a:moveTo>
                    <a:pt x="1415862" y="17455"/>
                  </a:moveTo>
                  <a:cubicBezTo>
                    <a:pt x="1433959" y="14586"/>
                    <a:pt x="1438418" y="17455"/>
                    <a:pt x="1448570" y="9068"/>
                  </a:cubicBezTo>
                  <a:cubicBezTo>
                    <a:pt x="1458723" y="682"/>
                    <a:pt x="1456957" y="-201"/>
                    <a:pt x="1468919" y="682"/>
                  </a:cubicBezTo>
                  <a:cubicBezTo>
                    <a:pt x="1480836" y="1564"/>
                    <a:pt x="1486222" y="-952"/>
                    <a:pt x="1492358" y="417"/>
                  </a:cubicBezTo>
                  <a:cubicBezTo>
                    <a:pt x="1505600" y="3330"/>
                    <a:pt x="1509131" y="4213"/>
                    <a:pt x="1517561" y="4213"/>
                  </a:cubicBezTo>
                  <a:cubicBezTo>
                    <a:pt x="1525992" y="4213"/>
                    <a:pt x="1521534" y="13924"/>
                    <a:pt x="1536586" y="17455"/>
                  </a:cubicBezTo>
                  <a:cubicBezTo>
                    <a:pt x="1551594" y="20986"/>
                    <a:pt x="1554242" y="23193"/>
                    <a:pt x="1561349" y="32904"/>
                  </a:cubicBezTo>
                  <a:cubicBezTo>
                    <a:pt x="1568411" y="42615"/>
                    <a:pt x="1573267" y="54136"/>
                    <a:pt x="1572825" y="66053"/>
                  </a:cubicBezTo>
                  <a:cubicBezTo>
                    <a:pt x="1572384" y="77971"/>
                    <a:pt x="1573267" y="80620"/>
                    <a:pt x="1561790" y="85519"/>
                  </a:cubicBezTo>
                  <a:cubicBezTo>
                    <a:pt x="1550314" y="90375"/>
                    <a:pt x="1529523" y="95230"/>
                    <a:pt x="1525992" y="102293"/>
                  </a:cubicBezTo>
                  <a:cubicBezTo>
                    <a:pt x="1522461" y="109355"/>
                    <a:pt x="1512750" y="129704"/>
                    <a:pt x="1523785" y="137208"/>
                  </a:cubicBezTo>
                  <a:cubicBezTo>
                    <a:pt x="1534821" y="144712"/>
                    <a:pt x="1532172" y="143829"/>
                    <a:pt x="1541883" y="155747"/>
                  </a:cubicBezTo>
                  <a:cubicBezTo>
                    <a:pt x="1551594" y="167664"/>
                    <a:pt x="1556979" y="169872"/>
                    <a:pt x="1556891" y="178744"/>
                  </a:cubicBezTo>
                  <a:cubicBezTo>
                    <a:pt x="1556758" y="201785"/>
                    <a:pt x="1551108" y="220545"/>
                    <a:pt x="1541750" y="235508"/>
                  </a:cubicBezTo>
                  <a:cubicBezTo>
                    <a:pt x="1532393" y="250516"/>
                    <a:pt x="1513633" y="258020"/>
                    <a:pt x="1481764" y="252370"/>
                  </a:cubicBezTo>
                  <a:cubicBezTo>
                    <a:pt x="1449895" y="246764"/>
                    <a:pt x="1441949" y="237362"/>
                    <a:pt x="1415950" y="243012"/>
                  </a:cubicBezTo>
                  <a:cubicBezTo>
                    <a:pt x="1389907" y="248618"/>
                    <a:pt x="1343030" y="256122"/>
                    <a:pt x="1309307" y="276779"/>
                  </a:cubicBezTo>
                  <a:cubicBezTo>
                    <a:pt x="1275540" y="297393"/>
                    <a:pt x="1249320" y="336766"/>
                    <a:pt x="1223057" y="344270"/>
                  </a:cubicBezTo>
                  <a:cubicBezTo>
                    <a:pt x="1196793" y="351774"/>
                    <a:pt x="1127449" y="368636"/>
                    <a:pt x="1097433" y="389249"/>
                  </a:cubicBezTo>
                  <a:cubicBezTo>
                    <a:pt x="1067418" y="409863"/>
                    <a:pt x="960554" y="464244"/>
                    <a:pt x="936189" y="503617"/>
                  </a:cubicBezTo>
                  <a:cubicBezTo>
                    <a:pt x="911823" y="542990"/>
                    <a:pt x="887458" y="610481"/>
                    <a:pt x="859296" y="629240"/>
                  </a:cubicBezTo>
                  <a:cubicBezTo>
                    <a:pt x="831179" y="648000"/>
                    <a:pt x="748680" y="672366"/>
                    <a:pt x="720563" y="672366"/>
                  </a:cubicBezTo>
                  <a:cubicBezTo>
                    <a:pt x="692445" y="672366"/>
                    <a:pt x="681190" y="655504"/>
                    <a:pt x="669934" y="629240"/>
                  </a:cubicBezTo>
                  <a:cubicBezTo>
                    <a:pt x="658678" y="602977"/>
                    <a:pt x="641817" y="597371"/>
                    <a:pt x="617451" y="608627"/>
                  </a:cubicBezTo>
                  <a:cubicBezTo>
                    <a:pt x="593085" y="619883"/>
                    <a:pt x="564968" y="664862"/>
                    <a:pt x="574326" y="672366"/>
                  </a:cubicBezTo>
                  <a:cubicBezTo>
                    <a:pt x="583684" y="679869"/>
                    <a:pt x="615553" y="692979"/>
                    <a:pt x="611845" y="706133"/>
                  </a:cubicBezTo>
                  <a:cubicBezTo>
                    <a:pt x="608093" y="719243"/>
                    <a:pt x="578166" y="728645"/>
                    <a:pt x="572516" y="745506"/>
                  </a:cubicBezTo>
                  <a:cubicBezTo>
                    <a:pt x="566866" y="762368"/>
                    <a:pt x="567529" y="796841"/>
                    <a:pt x="536851" y="805096"/>
                  </a:cubicBezTo>
                  <a:cubicBezTo>
                    <a:pt x="506217" y="813350"/>
                    <a:pt x="488517" y="816881"/>
                    <a:pt x="488517" y="829858"/>
                  </a:cubicBezTo>
                  <a:cubicBezTo>
                    <a:pt x="488517" y="842836"/>
                    <a:pt x="479071" y="848706"/>
                    <a:pt x="456692" y="851090"/>
                  </a:cubicBezTo>
                  <a:cubicBezTo>
                    <a:pt x="434313" y="853429"/>
                    <a:pt x="403680" y="879384"/>
                    <a:pt x="395425" y="901763"/>
                  </a:cubicBezTo>
                  <a:cubicBezTo>
                    <a:pt x="387171" y="924142"/>
                    <a:pt x="363600" y="925334"/>
                    <a:pt x="354198" y="942990"/>
                  </a:cubicBezTo>
                  <a:cubicBezTo>
                    <a:pt x="344752" y="960646"/>
                    <a:pt x="314119" y="985409"/>
                    <a:pt x="314119" y="1004257"/>
                  </a:cubicBezTo>
                  <a:cubicBezTo>
                    <a:pt x="314119" y="1023105"/>
                    <a:pt x="297610" y="1071439"/>
                    <a:pt x="265785" y="1080841"/>
                  </a:cubicBezTo>
                  <a:cubicBezTo>
                    <a:pt x="233959" y="1090287"/>
                    <a:pt x="209241" y="1071394"/>
                    <a:pt x="186818" y="1080841"/>
                  </a:cubicBezTo>
                  <a:cubicBezTo>
                    <a:pt x="164438" y="1090287"/>
                    <a:pt x="146738" y="1129174"/>
                    <a:pt x="127891" y="1143299"/>
                  </a:cubicBezTo>
                  <a:cubicBezTo>
                    <a:pt x="109043" y="1157424"/>
                    <a:pt x="109043" y="1184526"/>
                    <a:pt x="97257" y="1202227"/>
                  </a:cubicBezTo>
                  <a:cubicBezTo>
                    <a:pt x="85471" y="1219883"/>
                    <a:pt x="83132" y="1235243"/>
                    <a:pt x="48923" y="1226989"/>
                  </a:cubicBezTo>
                  <a:cubicBezTo>
                    <a:pt x="14759" y="1218735"/>
                    <a:pt x="-6473" y="1216396"/>
                    <a:pt x="1781" y="1188102"/>
                  </a:cubicBezTo>
                  <a:cubicBezTo>
                    <a:pt x="10036" y="1159808"/>
                    <a:pt x="2973" y="1149214"/>
                    <a:pt x="33606" y="1130366"/>
                  </a:cubicBezTo>
                  <a:cubicBezTo>
                    <a:pt x="64240" y="1111518"/>
                    <a:pt x="67771" y="1118580"/>
                    <a:pt x="67771" y="1095010"/>
                  </a:cubicBezTo>
                  <a:cubicBezTo>
                    <a:pt x="67771" y="1071439"/>
                    <a:pt x="50115" y="1050251"/>
                    <a:pt x="53646" y="1031359"/>
                  </a:cubicBezTo>
                  <a:cubicBezTo>
                    <a:pt x="57178" y="1012511"/>
                    <a:pt x="70155" y="992471"/>
                    <a:pt x="74878" y="1008980"/>
                  </a:cubicBezTo>
                  <a:cubicBezTo>
                    <a:pt x="79601" y="1025489"/>
                    <a:pt x="87855" y="1076162"/>
                    <a:pt x="109043" y="1053738"/>
                  </a:cubicBezTo>
                  <a:cubicBezTo>
                    <a:pt x="130274" y="1031359"/>
                    <a:pt x="133805" y="1028976"/>
                    <a:pt x="124359" y="1010128"/>
                  </a:cubicBezTo>
                  <a:cubicBezTo>
                    <a:pt x="114913" y="991280"/>
                    <a:pt x="98449" y="979494"/>
                    <a:pt x="122020" y="975963"/>
                  </a:cubicBezTo>
                  <a:cubicBezTo>
                    <a:pt x="145590" y="972432"/>
                    <a:pt x="139676" y="993619"/>
                    <a:pt x="162099" y="994811"/>
                  </a:cubicBezTo>
                  <a:cubicBezTo>
                    <a:pt x="184478" y="996003"/>
                    <a:pt x="217495" y="994811"/>
                    <a:pt x="232812" y="964178"/>
                  </a:cubicBezTo>
                  <a:cubicBezTo>
                    <a:pt x="248129" y="933544"/>
                    <a:pt x="275231" y="914696"/>
                    <a:pt x="258722" y="884063"/>
                  </a:cubicBezTo>
                  <a:cubicBezTo>
                    <a:pt x="242214" y="853429"/>
                    <a:pt x="196264" y="888786"/>
                    <a:pt x="189201" y="841644"/>
                  </a:cubicBezTo>
                  <a:cubicBezTo>
                    <a:pt x="182139" y="794502"/>
                    <a:pt x="164438" y="787439"/>
                    <a:pt x="202179" y="789779"/>
                  </a:cubicBezTo>
                  <a:cubicBezTo>
                    <a:pt x="239875" y="792118"/>
                    <a:pt x="259914" y="827475"/>
                    <a:pt x="281146" y="818073"/>
                  </a:cubicBezTo>
                  <a:cubicBezTo>
                    <a:pt x="302377" y="808627"/>
                    <a:pt x="291740" y="786248"/>
                    <a:pt x="314163" y="755614"/>
                  </a:cubicBezTo>
                  <a:cubicBezTo>
                    <a:pt x="336542" y="724981"/>
                    <a:pt x="400192" y="712004"/>
                    <a:pt x="429634" y="676647"/>
                  </a:cubicBezTo>
                  <a:cubicBezTo>
                    <a:pt x="459075" y="641291"/>
                    <a:pt x="475584" y="643630"/>
                    <a:pt x="493284" y="620103"/>
                  </a:cubicBezTo>
                  <a:cubicBezTo>
                    <a:pt x="510940" y="596532"/>
                    <a:pt x="513324" y="557645"/>
                    <a:pt x="513324" y="523480"/>
                  </a:cubicBezTo>
                  <a:cubicBezTo>
                    <a:pt x="513324" y="489315"/>
                    <a:pt x="476776" y="486932"/>
                    <a:pt x="492092" y="481061"/>
                  </a:cubicBezTo>
                  <a:cubicBezTo>
                    <a:pt x="507409" y="475146"/>
                    <a:pt x="516855" y="494038"/>
                    <a:pt x="542766" y="488124"/>
                  </a:cubicBezTo>
                  <a:cubicBezTo>
                    <a:pt x="568676" y="482253"/>
                    <a:pt x="541574" y="514034"/>
                    <a:pt x="578122" y="511695"/>
                  </a:cubicBezTo>
                  <a:cubicBezTo>
                    <a:pt x="614670" y="509355"/>
                    <a:pt x="644112" y="512886"/>
                    <a:pt x="642920" y="489315"/>
                  </a:cubicBezTo>
                  <a:cubicBezTo>
                    <a:pt x="641728" y="465745"/>
                    <a:pt x="638197" y="428049"/>
                    <a:pt x="653514" y="422134"/>
                  </a:cubicBezTo>
                  <a:cubicBezTo>
                    <a:pt x="668830" y="416263"/>
                    <a:pt x="662960" y="403286"/>
                    <a:pt x="682956" y="399755"/>
                  </a:cubicBezTo>
                  <a:cubicBezTo>
                    <a:pt x="702995" y="396223"/>
                    <a:pt x="692401" y="383246"/>
                    <a:pt x="718312" y="379715"/>
                  </a:cubicBezTo>
                  <a:cubicBezTo>
                    <a:pt x="744223" y="376184"/>
                    <a:pt x="783860" y="385630"/>
                    <a:pt x="786465" y="365590"/>
                  </a:cubicBezTo>
                  <a:cubicBezTo>
                    <a:pt x="789025" y="345550"/>
                    <a:pt x="786686" y="285475"/>
                    <a:pt x="778431" y="263052"/>
                  </a:cubicBezTo>
                  <a:cubicBezTo>
                    <a:pt x="770177" y="240673"/>
                    <a:pt x="764306" y="215910"/>
                    <a:pt x="770177" y="201785"/>
                  </a:cubicBezTo>
                  <a:cubicBezTo>
                    <a:pt x="776048" y="187660"/>
                    <a:pt x="810256" y="129880"/>
                    <a:pt x="826765" y="133456"/>
                  </a:cubicBezTo>
                  <a:cubicBezTo>
                    <a:pt x="843273" y="136987"/>
                    <a:pt x="844421" y="128733"/>
                    <a:pt x="855059" y="177066"/>
                  </a:cubicBezTo>
                  <a:cubicBezTo>
                    <a:pt x="865652" y="225400"/>
                    <a:pt x="885692" y="226548"/>
                    <a:pt x="885692" y="247779"/>
                  </a:cubicBezTo>
                  <a:cubicBezTo>
                    <a:pt x="885692" y="269011"/>
                    <a:pt x="889224" y="266627"/>
                    <a:pt x="895138" y="293730"/>
                  </a:cubicBezTo>
                  <a:cubicBezTo>
                    <a:pt x="901053" y="320832"/>
                    <a:pt x="915178" y="331425"/>
                    <a:pt x="947003" y="330278"/>
                  </a:cubicBezTo>
                  <a:cubicBezTo>
                    <a:pt x="978828" y="329086"/>
                    <a:pt x="1124933" y="312622"/>
                    <a:pt x="1142633" y="284328"/>
                  </a:cubicBezTo>
                  <a:cubicBezTo>
                    <a:pt x="1160289" y="256034"/>
                    <a:pt x="1186244" y="250163"/>
                    <a:pt x="1206284" y="237186"/>
                  </a:cubicBezTo>
                  <a:cubicBezTo>
                    <a:pt x="1226323" y="224208"/>
                    <a:pt x="1222792" y="215954"/>
                    <a:pt x="1235725" y="206552"/>
                  </a:cubicBezTo>
                  <a:cubicBezTo>
                    <a:pt x="1248702" y="197106"/>
                    <a:pt x="1245171" y="201829"/>
                    <a:pt x="1243980" y="178258"/>
                  </a:cubicBezTo>
                  <a:cubicBezTo>
                    <a:pt x="1242788" y="154687"/>
                    <a:pt x="1245171" y="147625"/>
                    <a:pt x="1254573" y="140562"/>
                  </a:cubicBezTo>
                  <a:cubicBezTo>
                    <a:pt x="1264019" y="133500"/>
                    <a:pt x="1287590" y="141754"/>
                    <a:pt x="1304055" y="114652"/>
                  </a:cubicBezTo>
                  <a:cubicBezTo>
                    <a:pt x="1320563" y="87550"/>
                    <a:pt x="1304055" y="81635"/>
                    <a:pt x="1322903" y="69894"/>
                  </a:cubicBezTo>
                  <a:cubicBezTo>
                    <a:pt x="1341751" y="58108"/>
                    <a:pt x="1360598" y="69894"/>
                    <a:pt x="1372384" y="40452"/>
                  </a:cubicBezTo>
                  <a:cubicBezTo>
                    <a:pt x="1384169" y="11010"/>
                    <a:pt x="1398647" y="20368"/>
                    <a:pt x="1415994" y="17631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1280C56-EEFD-4020-82DB-DCDC949B29C4}"/>
                </a:ext>
              </a:extLst>
            </p:cNvPr>
            <p:cNvSpPr/>
            <p:nvPr/>
          </p:nvSpPr>
          <p:spPr>
            <a:xfrm>
              <a:off x="8516425" y="4486651"/>
              <a:ext cx="922547" cy="930576"/>
            </a:xfrm>
            <a:custGeom>
              <a:avLst/>
              <a:gdLst>
                <a:gd name="connsiteX0" fmla="*/ 912975 w 922547"/>
                <a:gd name="connsiteY0" fmla="*/ 77185 h 930576"/>
                <a:gd name="connsiteX1" fmla="*/ 775080 w 922547"/>
                <a:gd name="connsiteY1" fmla="*/ 116073 h 930576"/>
                <a:gd name="connsiteX2" fmla="*/ 651355 w 922547"/>
                <a:gd name="connsiteY2" fmla="*/ 54188 h 930576"/>
                <a:gd name="connsiteX3" fmla="*/ 585938 w 922547"/>
                <a:gd name="connsiteY3" fmla="*/ 4707 h 930576"/>
                <a:gd name="connsiteX4" fmla="*/ 504632 w 922547"/>
                <a:gd name="connsiteY4" fmla="*/ 116691 h 930576"/>
                <a:gd name="connsiteX5" fmla="*/ 446279 w 922547"/>
                <a:gd name="connsiteY5" fmla="*/ 229204 h 930576"/>
                <a:gd name="connsiteX6" fmla="*/ 334912 w 922547"/>
                <a:gd name="connsiteY6" fmla="*/ 363568 h 930576"/>
                <a:gd name="connsiteX7" fmla="*/ 274793 w 922547"/>
                <a:gd name="connsiteY7" fmla="*/ 467871 h 930576"/>
                <a:gd name="connsiteX8" fmla="*/ 241202 w 922547"/>
                <a:gd name="connsiteY8" fmla="*/ 529756 h 930576"/>
                <a:gd name="connsiteX9" fmla="*/ 143961 w 922547"/>
                <a:gd name="connsiteY9" fmla="*/ 619891 h 930576"/>
                <a:gd name="connsiteX10" fmla="*/ 57358 w 922547"/>
                <a:gd name="connsiteY10" fmla="*/ 687073 h 930576"/>
                <a:gd name="connsiteX11" fmla="*/ 11408 w 922547"/>
                <a:gd name="connsiteY11" fmla="*/ 734435 h 930576"/>
                <a:gd name="connsiteX12" fmla="*/ 11408 w 922547"/>
                <a:gd name="connsiteY12" fmla="*/ 786874 h 930576"/>
                <a:gd name="connsiteX13" fmla="*/ 39701 w 922547"/>
                <a:gd name="connsiteY13" fmla="*/ 854983 h 930576"/>
                <a:gd name="connsiteX14" fmla="*/ 112180 w 922547"/>
                <a:gd name="connsiteY14" fmla="*/ 847920 h 930576"/>
                <a:gd name="connsiteX15" fmla="*/ 119242 w 922547"/>
                <a:gd name="connsiteY15" fmla="*/ 923930 h 930576"/>
                <a:gd name="connsiteX16" fmla="*/ 144005 w 922547"/>
                <a:gd name="connsiteY16" fmla="*/ 786874 h 930576"/>
                <a:gd name="connsiteX17" fmla="*/ 152833 w 922547"/>
                <a:gd name="connsiteY17" fmla="*/ 711791 h 930576"/>
                <a:gd name="connsiteX18" fmla="*/ 211187 w 922547"/>
                <a:gd name="connsiteY18" fmla="*/ 660544 h 930576"/>
                <a:gd name="connsiteX19" fmla="*/ 306619 w 922547"/>
                <a:gd name="connsiteY19" fmla="*/ 623422 h 930576"/>
                <a:gd name="connsiteX20" fmla="*/ 333147 w 922547"/>
                <a:gd name="connsiteY20" fmla="*/ 538584 h 930576"/>
                <a:gd name="connsiteX21" fmla="*/ 373800 w 922547"/>
                <a:gd name="connsiteY21" fmla="*/ 529756 h 930576"/>
                <a:gd name="connsiteX22" fmla="*/ 384394 w 922547"/>
                <a:gd name="connsiteY22" fmla="*/ 444918 h 930576"/>
                <a:gd name="connsiteX23" fmla="*/ 444513 w 922547"/>
                <a:gd name="connsiteY23" fmla="*/ 384799 h 930576"/>
                <a:gd name="connsiteX24" fmla="*/ 509929 w 922547"/>
                <a:gd name="connsiteY24" fmla="*/ 349443 h 930576"/>
                <a:gd name="connsiteX25" fmla="*/ 557645 w 922547"/>
                <a:gd name="connsiteY25" fmla="*/ 284027 h 930576"/>
                <a:gd name="connsiteX26" fmla="*/ 695539 w 922547"/>
                <a:gd name="connsiteY26" fmla="*/ 264561 h 930576"/>
                <a:gd name="connsiteX27" fmla="*/ 734427 w 922547"/>
                <a:gd name="connsiteY27" fmla="*/ 222142 h 930576"/>
                <a:gd name="connsiteX28" fmla="*/ 783908 w 922547"/>
                <a:gd name="connsiteY28" fmla="*/ 156726 h 930576"/>
                <a:gd name="connsiteX29" fmla="*/ 847558 w 922547"/>
                <a:gd name="connsiteY29" fmla="*/ 170851 h 930576"/>
                <a:gd name="connsiteX30" fmla="*/ 889977 w 922547"/>
                <a:gd name="connsiteY30" fmla="*/ 137260 h 930576"/>
                <a:gd name="connsiteX31" fmla="*/ 912975 w 922547"/>
                <a:gd name="connsiteY31" fmla="*/ 77141 h 930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22547" h="930576">
                  <a:moveTo>
                    <a:pt x="912975" y="77185"/>
                  </a:moveTo>
                  <a:cubicBezTo>
                    <a:pt x="880222" y="93164"/>
                    <a:pt x="842262" y="121369"/>
                    <a:pt x="775080" y="116073"/>
                  </a:cubicBezTo>
                  <a:cubicBezTo>
                    <a:pt x="707898" y="110776"/>
                    <a:pt x="670777" y="93076"/>
                    <a:pt x="651355" y="54188"/>
                  </a:cubicBezTo>
                  <a:cubicBezTo>
                    <a:pt x="631933" y="15300"/>
                    <a:pt x="619530" y="-11228"/>
                    <a:pt x="585938" y="4707"/>
                  </a:cubicBezTo>
                  <a:cubicBezTo>
                    <a:pt x="552348" y="20641"/>
                    <a:pt x="547051" y="76655"/>
                    <a:pt x="504632" y="116691"/>
                  </a:cubicBezTo>
                  <a:cubicBezTo>
                    <a:pt x="462213" y="156726"/>
                    <a:pt x="494038" y="190317"/>
                    <a:pt x="446279" y="229204"/>
                  </a:cubicBezTo>
                  <a:cubicBezTo>
                    <a:pt x="398563" y="268092"/>
                    <a:pt x="359675" y="331743"/>
                    <a:pt x="334912" y="363568"/>
                  </a:cubicBezTo>
                  <a:cubicBezTo>
                    <a:pt x="310149" y="395393"/>
                    <a:pt x="271262" y="425453"/>
                    <a:pt x="274793" y="467871"/>
                  </a:cubicBezTo>
                  <a:cubicBezTo>
                    <a:pt x="278324" y="510290"/>
                    <a:pt x="281856" y="503228"/>
                    <a:pt x="241202" y="529756"/>
                  </a:cubicBezTo>
                  <a:cubicBezTo>
                    <a:pt x="200549" y="556285"/>
                    <a:pt x="172255" y="595172"/>
                    <a:pt x="143961" y="619891"/>
                  </a:cubicBezTo>
                  <a:cubicBezTo>
                    <a:pt x="115667" y="644654"/>
                    <a:pt x="73249" y="662310"/>
                    <a:pt x="57358" y="687073"/>
                  </a:cubicBezTo>
                  <a:cubicBezTo>
                    <a:pt x="41467" y="711835"/>
                    <a:pt x="37892" y="726975"/>
                    <a:pt x="11408" y="734435"/>
                  </a:cubicBezTo>
                  <a:cubicBezTo>
                    <a:pt x="-15121" y="741895"/>
                    <a:pt x="13173" y="752356"/>
                    <a:pt x="11408" y="786874"/>
                  </a:cubicBezTo>
                  <a:cubicBezTo>
                    <a:pt x="9642" y="821392"/>
                    <a:pt x="814" y="863811"/>
                    <a:pt x="39701" y="854983"/>
                  </a:cubicBezTo>
                  <a:cubicBezTo>
                    <a:pt x="78589" y="846154"/>
                    <a:pt x="103352" y="831985"/>
                    <a:pt x="112180" y="847920"/>
                  </a:cubicBezTo>
                  <a:cubicBezTo>
                    <a:pt x="121008" y="863811"/>
                    <a:pt x="92714" y="955755"/>
                    <a:pt x="119242" y="923930"/>
                  </a:cubicBezTo>
                  <a:cubicBezTo>
                    <a:pt x="145771" y="892104"/>
                    <a:pt x="136899" y="837194"/>
                    <a:pt x="144005" y="786874"/>
                  </a:cubicBezTo>
                  <a:cubicBezTo>
                    <a:pt x="151068" y="736554"/>
                    <a:pt x="133412" y="729491"/>
                    <a:pt x="152833" y="711791"/>
                  </a:cubicBezTo>
                  <a:cubicBezTo>
                    <a:pt x="172299" y="694135"/>
                    <a:pt x="174065" y="669372"/>
                    <a:pt x="211187" y="660544"/>
                  </a:cubicBezTo>
                  <a:cubicBezTo>
                    <a:pt x="248309" y="651716"/>
                    <a:pt x="301321" y="653482"/>
                    <a:pt x="306619" y="623422"/>
                  </a:cubicBezTo>
                  <a:cubicBezTo>
                    <a:pt x="311915" y="593362"/>
                    <a:pt x="315447" y="549178"/>
                    <a:pt x="333147" y="538584"/>
                  </a:cubicBezTo>
                  <a:cubicBezTo>
                    <a:pt x="350803" y="527991"/>
                    <a:pt x="373800" y="559816"/>
                    <a:pt x="373800" y="529756"/>
                  </a:cubicBezTo>
                  <a:cubicBezTo>
                    <a:pt x="373800" y="499697"/>
                    <a:pt x="364972" y="467871"/>
                    <a:pt x="384394" y="444918"/>
                  </a:cubicBezTo>
                  <a:cubicBezTo>
                    <a:pt x="403859" y="421921"/>
                    <a:pt x="403859" y="404265"/>
                    <a:pt x="444513" y="384799"/>
                  </a:cubicBezTo>
                  <a:cubicBezTo>
                    <a:pt x="485166" y="365333"/>
                    <a:pt x="499291" y="377737"/>
                    <a:pt x="509929" y="349443"/>
                  </a:cubicBezTo>
                  <a:cubicBezTo>
                    <a:pt x="520523" y="321149"/>
                    <a:pt x="536457" y="291089"/>
                    <a:pt x="557645" y="284027"/>
                  </a:cubicBezTo>
                  <a:cubicBezTo>
                    <a:pt x="578876" y="276964"/>
                    <a:pt x="677839" y="278730"/>
                    <a:pt x="695539" y="264561"/>
                  </a:cubicBezTo>
                  <a:cubicBezTo>
                    <a:pt x="713195" y="250436"/>
                    <a:pt x="711430" y="241564"/>
                    <a:pt x="734427" y="222142"/>
                  </a:cubicBezTo>
                  <a:cubicBezTo>
                    <a:pt x="757424" y="202676"/>
                    <a:pt x="753849" y="165598"/>
                    <a:pt x="783908" y="156726"/>
                  </a:cubicBezTo>
                  <a:cubicBezTo>
                    <a:pt x="813968" y="147898"/>
                    <a:pt x="822796" y="181489"/>
                    <a:pt x="847558" y="170851"/>
                  </a:cubicBezTo>
                  <a:cubicBezTo>
                    <a:pt x="872321" y="160257"/>
                    <a:pt x="879384" y="160257"/>
                    <a:pt x="889977" y="137260"/>
                  </a:cubicBezTo>
                  <a:cubicBezTo>
                    <a:pt x="900571" y="114263"/>
                    <a:pt x="940651" y="63634"/>
                    <a:pt x="912975" y="77141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F03A65B-2699-4AA9-9A69-837AA174C4B6}"/>
                </a:ext>
              </a:extLst>
            </p:cNvPr>
            <p:cNvSpPr/>
            <p:nvPr/>
          </p:nvSpPr>
          <p:spPr>
            <a:xfrm>
              <a:off x="9436284" y="5166425"/>
              <a:ext cx="259527" cy="196807"/>
            </a:xfrm>
            <a:custGeom>
              <a:avLst/>
              <a:gdLst>
                <a:gd name="connsiteX0" fmla="*/ 240832 w 259527"/>
                <a:gd name="connsiteY0" fmla="*/ 45965 h 196807"/>
                <a:gd name="connsiteX1" fmla="*/ 257473 w 259527"/>
                <a:gd name="connsiteY1" fmla="*/ 58899 h 196807"/>
                <a:gd name="connsiteX2" fmla="*/ 240832 w 259527"/>
                <a:gd name="connsiteY2" fmla="*/ 77349 h 196807"/>
                <a:gd name="connsiteX3" fmla="*/ 218674 w 259527"/>
                <a:gd name="connsiteY3" fmla="*/ 85648 h 196807"/>
                <a:gd name="connsiteX4" fmla="*/ 193734 w 259527"/>
                <a:gd name="connsiteY4" fmla="*/ 107011 h 196807"/>
                <a:gd name="connsiteX5" fmla="*/ 167868 w 259527"/>
                <a:gd name="connsiteY5" fmla="*/ 107011 h 196807"/>
                <a:gd name="connsiteX6" fmla="*/ 146636 w 259527"/>
                <a:gd name="connsiteY6" fmla="*/ 133672 h 196807"/>
                <a:gd name="connsiteX7" fmla="*/ 115252 w 259527"/>
                <a:gd name="connsiteY7" fmla="*/ 151240 h 196807"/>
                <a:gd name="connsiteX8" fmla="*/ 87533 w 259527"/>
                <a:gd name="connsiteY8" fmla="*/ 151240 h 196807"/>
                <a:gd name="connsiteX9" fmla="*/ 67228 w 259527"/>
                <a:gd name="connsiteY9" fmla="*/ 178033 h 196807"/>
                <a:gd name="connsiteX10" fmla="*/ 39508 w 259527"/>
                <a:gd name="connsiteY10" fmla="*/ 190966 h 196807"/>
                <a:gd name="connsiteX11" fmla="*/ 30282 w 259527"/>
                <a:gd name="connsiteY11" fmla="*/ 162319 h 196807"/>
                <a:gd name="connsiteX12" fmla="*/ 28208 w 259527"/>
                <a:gd name="connsiteY12" fmla="*/ 141088 h 196807"/>
                <a:gd name="connsiteX13" fmla="*/ 3224 w 259527"/>
                <a:gd name="connsiteY13" fmla="*/ 150313 h 196807"/>
                <a:gd name="connsiteX14" fmla="*/ 3224 w 259527"/>
                <a:gd name="connsiteY14" fmla="*/ 121357 h 196807"/>
                <a:gd name="connsiteX15" fmla="*/ 16422 w 259527"/>
                <a:gd name="connsiteY15" fmla="*/ 79203 h 196807"/>
                <a:gd name="connsiteX16" fmla="*/ 89386 w 259527"/>
                <a:gd name="connsiteY16" fmla="*/ 62562 h 196807"/>
                <a:gd name="connsiteX17" fmla="*/ 129775 w 259527"/>
                <a:gd name="connsiteY17" fmla="*/ 40404 h 196807"/>
                <a:gd name="connsiteX18" fmla="*/ 154052 w 259527"/>
                <a:gd name="connsiteY18" fmla="*/ 17318 h 196807"/>
                <a:gd name="connsiteX19" fmla="*/ 174357 w 259527"/>
                <a:gd name="connsiteY19" fmla="*/ 17318 h 196807"/>
                <a:gd name="connsiteX20" fmla="*/ 189143 w 259527"/>
                <a:gd name="connsiteY20" fmla="*/ 677 h 196807"/>
                <a:gd name="connsiteX21" fmla="*/ 209448 w 259527"/>
                <a:gd name="connsiteY21" fmla="*/ 18245 h 196807"/>
                <a:gd name="connsiteX22" fmla="*/ 240832 w 259527"/>
                <a:gd name="connsiteY22" fmla="*/ 45965 h 196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9527" h="196807">
                  <a:moveTo>
                    <a:pt x="240832" y="45965"/>
                  </a:moveTo>
                  <a:cubicBezTo>
                    <a:pt x="250764" y="48172"/>
                    <a:pt x="264844" y="53337"/>
                    <a:pt x="257473" y="58899"/>
                  </a:cubicBezTo>
                  <a:cubicBezTo>
                    <a:pt x="250102" y="64460"/>
                    <a:pt x="239905" y="67197"/>
                    <a:pt x="240832" y="77349"/>
                  </a:cubicBezTo>
                  <a:cubicBezTo>
                    <a:pt x="241759" y="87501"/>
                    <a:pt x="229753" y="78276"/>
                    <a:pt x="218674" y="85648"/>
                  </a:cubicBezTo>
                  <a:cubicBezTo>
                    <a:pt x="207594" y="93019"/>
                    <a:pt x="197442" y="100699"/>
                    <a:pt x="193734" y="107011"/>
                  </a:cubicBezTo>
                  <a:cubicBezTo>
                    <a:pt x="190027" y="113323"/>
                    <a:pt x="177093" y="97918"/>
                    <a:pt x="167868" y="107011"/>
                  </a:cubicBezTo>
                  <a:cubicBezTo>
                    <a:pt x="158643" y="116104"/>
                    <a:pt x="165087" y="131818"/>
                    <a:pt x="146636" y="133672"/>
                  </a:cubicBezTo>
                  <a:cubicBezTo>
                    <a:pt x="128186" y="135526"/>
                    <a:pt x="126332" y="145678"/>
                    <a:pt x="115252" y="151240"/>
                  </a:cubicBezTo>
                  <a:cubicBezTo>
                    <a:pt x="104173" y="156802"/>
                    <a:pt x="102320" y="142942"/>
                    <a:pt x="87533" y="151240"/>
                  </a:cubicBezTo>
                  <a:cubicBezTo>
                    <a:pt x="72745" y="159539"/>
                    <a:pt x="76453" y="166954"/>
                    <a:pt x="67228" y="178033"/>
                  </a:cubicBezTo>
                  <a:cubicBezTo>
                    <a:pt x="58003" y="189113"/>
                    <a:pt x="45070" y="205753"/>
                    <a:pt x="39508" y="190966"/>
                  </a:cubicBezTo>
                  <a:cubicBezTo>
                    <a:pt x="33946" y="176179"/>
                    <a:pt x="23794" y="172516"/>
                    <a:pt x="30282" y="162319"/>
                  </a:cubicBezTo>
                  <a:cubicBezTo>
                    <a:pt x="36727" y="152167"/>
                    <a:pt x="32578" y="136453"/>
                    <a:pt x="28208" y="141088"/>
                  </a:cubicBezTo>
                  <a:cubicBezTo>
                    <a:pt x="23838" y="145723"/>
                    <a:pt x="5741" y="158656"/>
                    <a:pt x="3224" y="150313"/>
                  </a:cubicBezTo>
                  <a:cubicBezTo>
                    <a:pt x="708" y="142015"/>
                    <a:pt x="-2558" y="135703"/>
                    <a:pt x="3224" y="121357"/>
                  </a:cubicBezTo>
                  <a:cubicBezTo>
                    <a:pt x="9007" y="107011"/>
                    <a:pt x="-9444" y="84721"/>
                    <a:pt x="16422" y="79203"/>
                  </a:cubicBezTo>
                  <a:cubicBezTo>
                    <a:pt x="42289" y="73641"/>
                    <a:pt x="72745" y="74568"/>
                    <a:pt x="89386" y="62562"/>
                  </a:cubicBezTo>
                  <a:cubicBezTo>
                    <a:pt x="106027" y="50556"/>
                    <a:pt x="112913" y="57927"/>
                    <a:pt x="129775" y="40404"/>
                  </a:cubicBezTo>
                  <a:cubicBezTo>
                    <a:pt x="146636" y="22836"/>
                    <a:pt x="141119" y="18245"/>
                    <a:pt x="154052" y="17318"/>
                  </a:cubicBezTo>
                  <a:cubicBezTo>
                    <a:pt x="166985" y="16391"/>
                    <a:pt x="163277" y="25617"/>
                    <a:pt x="174357" y="17318"/>
                  </a:cubicBezTo>
                  <a:cubicBezTo>
                    <a:pt x="185436" y="9020"/>
                    <a:pt x="177137" y="-2986"/>
                    <a:pt x="189143" y="677"/>
                  </a:cubicBezTo>
                  <a:cubicBezTo>
                    <a:pt x="201150" y="4385"/>
                    <a:pt x="194705" y="15464"/>
                    <a:pt x="209448" y="18245"/>
                  </a:cubicBezTo>
                  <a:cubicBezTo>
                    <a:pt x="224235" y="21026"/>
                    <a:pt x="229444" y="43449"/>
                    <a:pt x="240832" y="45965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EAAE053-7257-4D61-9BD6-17ECF18586D0}"/>
                </a:ext>
              </a:extLst>
            </p:cNvPr>
            <p:cNvSpPr/>
            <p:nvPr/>
          </p:nvSpPr>
          <p:spPr>
            <a:xfrm>
              <a:off x="9186626" y="5414405"/>
              <a:ext cx="84444" cy="41240"/>
            </a:xfrm>
            <a:custGeom>
              <a:avLst/>
              <a:gdLst>
                <a:gd name="connsiteX0" fmla="*/ 72083 w 84444"/>
                <a:gd name="connsiteY0" fmla="*/ 40890 h 41240"/>
                <a:gd name="connsiteX1" fmla="*/ 37918 w 84444"/>
                <a:gd name="connsiteY1" fmla="*/ 34445 h 41240"/>
                <a:gd name="connsiteX2" fmla="*/ 1899 w 84444"/>
                <a:gd name="connsiteY2" fmla="*/ 33386 h 41240"/>
                <a:gd name="connsiteX3" fmla="*/ 36064 w 84444"/>
                <a:gd name="connsiteY3" fmla="*/ 19658 h 41240"/>
                <a:gd name="connsiteX4" fmla="*/ 48114 w 84444"/>
                <a:gd name="connsiteY4" fmla="*/ 2797 h 41240"/>
                <a:gd name="connsiteX5" fmla="*/ 68419 w 84444"/>
                <a:gd name="connsiteY5" fmla="*/ 20497 h 41240"/>
                <a:gd name="connsiteX6" fmla="*/ 72127 w 84444"/>
                <a:gd name="connsiteY6" fmla="*/ 40934 h 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444" h="41240">
                  <a:moveTo>
                    <a:pt x="72083" y="40890"/>
                  </a:moveTo>
                  <a:cubicBezTo>
                    <a:pt x="56678" y="37712"/>
                    <a:pt x="50851" y="29811"/>
                    <a:pt x="37918" y="34445"/>
                  </a:cubicBezTo>
                  <a:cubicBezTo>
                    <a:pt x="24985" y="39080"/>
                    <a:pt x="-8253" y="46187"/>
                    <a:pt x="1899" y="33386"/>
                  </a:cubicBezTo>
                  <a:cubicBezTo>
                    <a:pt x="12052" y="20585"/>
                    <a:pt x="34166" y="35372"/>
                    <a:pt x="36064" y="19658"/>
                  </a:cubicBezTo>
                  <a:cubicBezTo>
                    <a:pt x="37918" y="3944"/>
                    <a:pt x="37036" y="-4840"/>
                    <a:pt x="48114" y="2797"/>
                  </a:cubicBezTo>
                  <a:cubicBezTo>
                    <a:pt x="59194" y="10433"/>
                    <a:pt x="45334" y="17584"/>
                    <a:pt x="68419" y="20497"/>
                  </a:cubicBezTo>
                  <a:cubicBezTo>
                    <a:pt x="91505" y="23366"/>
                    <a:pt x="86825" y="43980"/>
                    <a:pt x="72127" y="40934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6EF8B40-D35E-47B1-A29E-F2E57735AB46}"/>
                </a:ext>
              </a:extLst>
            </p:cNvPr>
            <p:cNvSpPr/>
            <p:nvPr/>
          </p:nvSpPr>
          <p:spPr>
            <a:xfrm>
              <a:off x="9029556" y="5530093"/>
              <a:ext cx="111037" cy="93739"/>
            </a:xfrm>
            <a:custGeom>
              <a:avLst/>
              <a:gdLst>
                <a:gd name="connsiteX0" fmla="*/ 109136 w 111037"/>
                <a:gd name="connsiteY0" fmla="*/ 14762 h 93739"/>
                <a:gd name="connsiteX1" fmla="*/ 65745 w 111037"/>
                <a:gd name="connsiteY1" fmla="*/ 3683 h 93739"/>
                <a:gd name="connsiteX2" fmla="*/ 34361 w 111037"/>
                <a:gd name="connsiteY2" fmla="*/ 9244 h 93739"/>
                <a:gd name="connsiteX3" fmla="*/ 1124 w 111037"/>
                <a:gd name="connsiteY3" fmla="*/ 26812 h 93739"/>
                <a:gd name="connsiteX4" fmla="*/ 32507 w 111037"/>
                <a:gd name="connsiteY4" fmla="*/ 57269 h 93739"/>
                <a:gd name="connsiteX5" fmla="*/ 47295 w 111037"/>
                <a:gd name="connsiteY5" fmla="*/ 92361 h 93739"/>
                <a:gd name="connsiteX6" fmla="*/ 109179 w 111037"/>
                <a:gd name="connsiteY6" fmla="*/ 60977 h 93739"/>
                <a:gd name="connsiteX7" fmla="*/ 92539 w 111037"/>
                <a:gd name="connsiteY7" fmla="*/ 46896 h 93739"/>
                <a:gd name="connsiteX8" fmla="*/ 109179 w 111037"/>
                <a:gd name="connsiteY8" fmla="*/ 14806 h 9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037" h="93739">
                  <a:moveTo>
                    <a:pt x="109136" y="14762"/>
                  </a:moveTo>
                  <a:cubicBezTo>
                    <a:pt x="84196" y="14585"/>
                    <a:pt x="81415" y="13835"/>
                    <a:pt x="65745" y="3683"/>
                  </a:cubicBezTo>
                  <a:cubicBezTo>
                    <a:pt x="50032" y="-6470"/>
                    <a:pt x="57447" y="7390"/>
                    <a:pt x="34361" y="9244"/>
                  </a:cubicBezTo>
                  <a:cubicBezTo>
                    <a:pt x="11276" y="11098"/>
                    <a:pt x="-4438" y="19397"/>
                    <a:pt x="1124" y="26812"/>
                  </a:cubicBezTo>
                  <a:cubicBezTo>
                    <a:pt x="6685" y="34184"/>
                    <a:pt x="29771" y="45263"/>
                    <a:pt x="32507" y="57269"/>
                  </a:cubicBezTo>
                  <a:cubicBezTo>
                    <a:pt x="35288" y="69275"/>
                    <a:pt x="37142" y="100659"/>
                    <a:pt x="47295" y="92361"/>
                  </a:cubicBezTo>
                  <a:cubicBezTo>
                    <a:pt x="57447" y="84062"/>
                    <a:pt x="116551" y="73910"/>
                    <a:pt x="109179" y="60977"/>
                  </a:cubicBezTo>
                  <a:cubicBezTo>
                    <a:pt x="101808" y="48044"/>
                    <a:pt x="85167" y="60535"/>
                    <a:pt x="92539" y="46896"/>
                  </a:cubicBezTo>
                  <a:cubicBezTo>
                    <a:pt x="99910" y="33257"/>
                    <a:pt x="116595" y="14850"/>
                    <a:pt x="109179" y="14806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B8B6BBE-91DF-44B2-8730-AE5825D275EC}"/>
                </a:ext>
              </a:extLst>
            </p:cNvPr>
            <p:cNvSpPr/>
            <p:nvPr/>
          </p:nvSpPr>
          <p:spPr>
            <a:xfrm>
              <a:off x="9001147" y="5639854"/>
              <a:ext cx="52938" cy="44515"/>
            </a:xfrm>
            <a:custGeom>
              <a:avLst/>
              <a:gdLst>
                <a:gd name="connsiteX0" fmla="*/ 16556 w 52938"/>
                <a:gd name="connsiteY0" fmla="*/ 44485 h 44515"/>
                <a:gd name="connsiteX1" fmla="*/ 4550 w 52938"/>
                <a:gd name="connsiteY1" fmla="*/ 28771 h 44515"/>
                <a:gd name="connsiteX2" fmla="*/ 33197 w 52938"/>
                <a:gd name="connsiteY2" fmla="*/ 24137 h 44515"/>
                <a:gd name="connsiteX3" fmla="*/ 47057 w 52938"/>
                <a:gd name="connsiteY3" fmla="*/ 124 h 44515"/>
                <a:gd name="connsiteX4" fmla="*/ 47057 w 52938"/>
                <a:gd name="connsiteY4" fmla="*/ 22238 h 44515"/>
                <a:gd name="connsiteX5" fmla="*/ 16600 w 52938"/>
                <a:gd name="connsiteY5" fmla="*/ 44485 h 44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938" h="44515">
                  <a:moveTo>
                    <a:pt x="16556" y="44485"/>
                  </a:moveTo>
                  <a:cubicBezTo>
                    <a:pt x="-1233" y="43514"/>
                    <a:pt x="-3748" y="33406"/>
                    <a:pt x="4550" y="28771"/>
                  </a:cubicBezTo>
                  <a:cubicBezTo>
                    <a:pt x="12848" y="24137"/>
                    <a:pt x="23927" y="30625"/>
                    <a:pt x="33197" y="24137"/>
                  </a:cubicBezTo>
                  <a:cubicBezTo>
                    <a:pt x="42422" y="17692"/>
                    <a:pt x="39641" y="-1730"/>
                    <a:pt x="47057" y="124"/>
                  </a:cubicBezTo>
                  <a:cubicBezTo>
                    <a:pt x="54428" y="1978"/>
                    <a:pt x="55356" y="17559"/>
                    <a:pt x="47057" y="22238"/>
                  </a:cubicBezTo>
                  <a:cubicBezTo>
                    <a:pt x="38759" y="26917"/>
                    <a:pt x="33197" y="45368"/>
                    <a:pt x="16600" y="44485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6CCD392-3EEE-41A8-88DE-8F54F8A08304}"/>
                </a:ext>
              </a:extLst>
            </p:cNvPr>
            <p:cNvSpPr/>
            <p:nvPr/>
          </p:nvSpPr>
          <p:spPr>
            <a:xfrm>
              <a:off x="8878484" y="5623116"/>
              <a:ext cx="69518" cy="41261"/>
            </a:xfrm>
            <a:custGeom>
              <a:avLst/>
              <a:gdLst>
                <a:gd name="connsiteX0" fmla="*/ 59767 w 69518"/>
                <a:gd name="connsiteY0" fmla="*/ 38976 h 41261"/>
                <a:gd name="connsiteX1" fmla="*/ 27456 w 69518"/>
                <a:gd name="connsiteY1" fmla="*/ 38976 h 41261"/>
                <a:gd name="connsiteX2" fmla="*/ 27456 w 69518"/>
                <a:gd name="connsiteY2" fmla="*/ 16730 h 41261"/>
                <a:gd name="connsiteX3" fmla="*/ 3444 w 69518"/>
                <a:gd name="connsiteY3" fmla="*/ 707 h 41261"/>
                <a:gd name="connsiteX4" fmla="*/ 45907 w 69518"/>
                <a:gd name="connsiteY4" fmla="*/ 6710 h 41261"/>
                <a:gd name="connsiteX5" fmla="*/ 68065 w 69518"/>
                <a:gd name="connsiteY5" fmla="*/ 7637 h 41261"/>
                <a:gd name="connsiteX6" fmla="*/ 62503 w 69518"/>
                <a:gd name="connsiteY6" fmla="*/ 24278 h 41261"/>
                <a:gd name="connsiteX7" fmla="*/ 59723 w 69518"/>
                <a:gd name="connsiteY7" fmla="*/ 39021 h 41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9518" h="41261">
                  <a:moveTo>
                    <a:pt x="59767" y="38976"/>
                  </a:moveTo>
                  <a:cubicBezTo>
                    <a:pt x="43170" y="39992"/>
                    <a:pt x="32046" y="43567"/>
                    <a:pt x="27456" y="38976"/>
                  </a:cubicBezTo>
                  <a:cubicBezTo>
                    <a:pt x="22821" y="34386"/>
                    <a:pt x="41316" y="20305"/>
                    <a:pt x="27456" y="16730"/>
                  </a:cubicBezTo>
                  <a:cubicBezTo>
                    <a:pt x="13596" y="13154"/>
                    <a:pt x="-8562" y="4856"/>
                    <a:pt x="3444" y="707"/>
                  </a:cubicBezTo>
                  <a:cubicBezTo>
                    <a:pt x="15450" y="-3442"/>
                    <a:pt x="33901" y="12272"/>
                    <a:pt x="45907" y="6710"/>
                  </a:cubicBezTo>
                  <a:cubicBezTo>
                    <a:pt x="57913" y="1148"/>
                    <a:pt x="74554" y="-1589"/>
                    <a:pt x="68065" y="7637"/>
                  </a:cubicBezTo>
                  <a:cubicBezTo>
                    <a:pt x="61620" y="16862"/>
                    <a:pt x="56059" y="15935"/>
                    <a:pt x="62503" y="24278"/>
                  </a:cubicBezTo>
                  <a:cubicBezTo>
                    <a:pt x="68948" y="32576"/>
                    <a:pt x="71773" y="38270"/>
                    <a:pt x="59723" y="39021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4A2009F-26BE-4E15-9283-17D36149E11B}"/>
                </a:ext>
              </a:extLst>
            </p:cNvPr>
            <p:cNvSpPr/>
            <p:nvPr/>
          </p:nvSpPr>
          <p:spPr>
            <a:xfrm>
              <a:off x="8970523" y="5716209"/>
              <a:ext cx="24930" cy="14305"/>
            </a:xfrm>
            <a:custGeom>
              <a:avLst/>
              <a:gdLst>
                <a:gd name="connsiteX0" fmla="*/ 19019 w 24930"/>
                <a:gd name="connsiteY0" fmla="*/ 12226 h 14305"/>
                <a:gd name="connsiteX1" fmla="*/ 612 w 24930"/>
                <a:gd name="connsiteY1" fmla="*/ 6311 h 14305"/>
                <a:gd name="connsiteX2" fmla="*/ 13060 w 24930"/>
                <a:gd name="connsiteY2" fmla="*/ 397 h 14305"/>
                <a:gd name="connsiteX3" fmla="*/ 18975 w 24930"/>
                <a:gd name="connsiteY3" fmla="*/ 12270 h 14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30" h="14305">
                  <a:moveTo>
                    <a:pt x="19019" y="12226"/>
                  </a:moveTo>
                  <a:cubicBezTo>
                    <a:pt x="9573" y="17523"/>
                    <a:pt x="-2919" y="11652"/>
                    <a:pt x="612" y="6311"/>
                  </a:cubicBezTo>
                  <a:cubicBezTo>
                    <a:pt x="4188" y="971"/>
                    <a:pt x="-580" y="2736"/>
                    <a:pt x="13060" y="397"/>
                  </a:cubicBezTo>
                  <a:cubicBezTo>
                    <a:pt x="26699" y="-1987"/>
                    <a:pt x="28465" y="6929"/>
                    <a:pt x="18975" y="12270"/>
                  </a:cubicBezTo>
                  <a:close/>
                </a:path>
              </a:pathLst>
            </a:custGeom>
            <a:solidFill>
              <a:srgbClr val="88C500"/>
            </a:solidFill>
            <a:ln w="132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176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455847-E12B-4B7C-BE35-061F95DD7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6600" dirty="0"/>
              <a:t>北方領土問題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76CF1A33-1390-4946-954A-3D148A787F2E}"/>
              </a:ext>
            </a:extLst>
          </p:cNvPr>
          <p:cNvSpPr/>
          <p:nvPr/>
        </p:nvSpPr>
        <p:spPr>
          <a:xfrm>
            <a:off x="10107704" y="699800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D4CA8568-A5D7-4C7B-BDBC-072D1AC86E5E}"/>
              </a:ext>
            </a:extLst>
          </p:cNvPr>
          <p:cNvSpPr/>
          <p:nvPr/>
        </p:nvSpPr>
        <p:spPr>
          <a:xfrm>
            <a:off x="10371592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814BFE21-3B87-4559-93B4-B2B2C0634CFC}"/>
              </a:ext>
            </a:extLst>
          </p:cNvPr>
          <p:cNvSpPr/>
          <p:nvPr/>
        </p:nvSpPr>
        <p:spPr>
          <a:xfrm>
            <a:off x="9612404" y="123964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0E4BDF53-1300-4900-8851-BB8BA0134DD6}"/>
              </a:ext>
            </a:extLst>
          </p:cNvPr>
          <p:cNvSpPr/>
          <p:nvPr/>
        </p:nvSpPr>
        <p:spPr>
          <a:xfrm>
            <a:off x="9612404" y="177552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E7EE468-B981-4ABE-8CD3-0D75FC7C9309}"/>
              </a:ext>
            </a:extLst>
          </p:cNvPr>
          <p:cNvSpPr/>
          <p:nvPr/>
        </p:nvSpPr>
        <p:spPr>
          <a:xfrm>
            <a:off x="9858943" y="1501187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4E67C973-1C6C-4142-A99D-E78994A4CCA1}"/>
              </a:ext>
            </a:extLst>
          </p:cNvPr>
          <p:cNvSpPr/>
          <p:nvPr/>
        </p:nvSpPr>
        <p:spPr>
          <a:xfrm>
            <a:off x="9612404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A5594A8A-1EAD-4B74-A4CD-99C79BB2F491}"/>
              </a:ext>
            </a:extLst>
          </p:cNvPr>
          <p:cNvSpPr/>
          <p:nvPr/>
        </p:nvSpPr>
        <p:spPr>
          <a:xfrm>
            <a:off x="9858942" y="964513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0F764D21-0DA2-44CF-AE21-1E1AF529341A}"/>
              </a:ext>
            </a:extLst>
          </p:cNvPr>
          <p:cNvSpPr/>
          <p:nvPr/>
        </p:nvSpPr>
        <p:spPr>
          <a:xfrm>
            <a:off x="10618244" y="438256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39701D2-C660-4B62-BBC3-C53A9809CF18}"/>
              </a:ext>
            </a:extLst>
          </p:cNvPr>
          <p:cNvSpPr/>
          <p:nvPr/>
        </p:nvSpPr>
        <p:spPr>
          <a:xfrm>
            <a:off x="10371592" y="699799"/>
            <a:ext cx="108743" cy="108743"/>
          </a:xfrm>
          <a:prstGeom prst="ellipse">
            <a:avLst/>
          </a:prstGeom>
          <a:solidFill>
            <a:srgbClr val="E6F6FA"/>
          </a:solidFill>
          <a:ln>
            <a:solidFill>
              <a:srgbClr val="E6F6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42999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920447E-097E-4CBB-84EA-605C7637076F}"/>
              </a:ext>
            </a:extLst>
          </p:cNvPr>
          <p:cNvSpPr/>
          <p:nvPr/>
        </p:nvSpPr>
        <p:spPr>
          <a:xfrm>
            <a:off x="0" y="-2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A4770"/>
              </a:gs>
              <a:gs pos="50000">
                <a:srgbClr val="1176BB"/>
              </a:gs>
              <a:gs pos="100000">
                <a:srgbClr val="1593E9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3" name="グラフィックス 22">
            <a:extLst>
              <a:ext uri="{FF2B5EF4-FFF2-40B4-BE49-F238E27FC236}">
                <a16:creationId xmlns:a16="http://schemas.microsoft.com/office/drawing/2014/main" id="{6705BDC3-08A5-4220-8652-91B1EC71B2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53563" t="26877" r="27985" b="64499"/>
          <a:stretch/>
        </p:blipFill>
        <p:spPr>
          <a:xfrm>
            <a:off x="1" y="614827"/>
            <a:ext cx="10493828" cy="6243173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EE872DD-1387-4FAE-831E-2B2D3CD005A7}"/>
              </a:ext>
            </a:extLst>
          </p:cNvPr>
          <p:cNvSpPr/>
          <p:nvPr/>
        </p:nvSpPr>
        <p:spPr>
          <a:xfrm>
            <a:off x="0" y="-1"/>
            <a:ext cx="12192000" cy="110490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791E0C8-3EB7-4BFF-90DB-EB29797FC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04899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rgbClr val="0B507E"/>
                </a:solidFill>
              </a:rPr>
              <a:t>北方領土問題とは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02E19C20-0E8C-46D4-BD8F-3E43962EA0BF}"/>
              </a:ext>
            </a:extLst>
          </p:cNvPr>
          <p:cNvSpPr/>
          <p:nvPr/>
        </p:nvSpPr>
        <p:spPr>
          <a:xfrm>
            <a:off x="255814" y="1263070"/>
            <a:ext cx="7994105" cy="1961965"/>
          </a:xfrm>
          <a:prstGeom prst="roundRect">
            <a:avLst>
              <a:gd name="adj" fmla="val 642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タイトル 1">
            <a:extLst>
              <a:ext uri="{FF2B5EF4-FFF2-40B4-BE49-F238E27FC236}">
                <a16:creationId xmlns:a16="http://schemas.microsoft.com/office/drawing/2014/main" id="{91FE3521-EAF9-4508-83E3-438AC2512515}"/>
              </a:ext>
            </a:extLst>
          </p:cNvPr>
          <p:cNvSpPr txBox="1">
            <a:spLocks/>
          </p:cNvSpPr>
          <p:nvPr/>
        </p:nvSpPr>
        <p:spPr>
          <a:xfrm>
            <a:off x="399767" y="1263070"/>
            <a:ext cx="7706198" cy="19967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800" b="1" kern="1200">
                <a:solidFill>
                  <a:srgbClr val="019DC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ja-JP" altLang="en-US" sz="2800" dirty="0">
                <a:solidFill>
                  <a:srgbClr val="0B507E"/>
                </a:solidFill>
              </a:rPr>
              <a:t>日本はロシアより先に北方四島の存在を知り、</a:t>
            </a:r>
            <a:r>
              <a:rPr lang="en-US" altLang="ja-JP" sz="2800" dirty="0">
                <a:solidFill>
                  <a:srgbClr val="0B507E"/>
                </a:solidFill>
              </a:rPr>
              <a:t>17</a:t>
            </a:r>
            <a:r>
              <a:rPr lang="ja-JP" altLang="en-US" sz="2800" dirty="0">
                <a:solidFill>
                  <a:srgbClr val="0B507E"/>
                </a:solidFill>
              </a:rPr>
              <a:t>世紀初頭から徐々に統治を確立し、</a:t>
            </a:r>
            <a:endParaRPr lang="en-US" altLang="ja-JP" sz="2800" dirty="0">
              <a:solidFill>
                <a:srgbClr val="0B507E"/>
              </a:solidFill>
            </a:endParaRPr>
          </a:p>
          <a:p>
            <a:pPr algn="l">
              <a:lnSpc>
                <a:spcPct val="110000"/>
              </a:lnSpc>
            </a:pPr>
            <a:r>
              <a:rPr lang="ja-JP" altLang="en-US" sz="2800" dirty="0">
                <a:solidFill>
                  <a:srgbClr val="0B507E"/>
                </a:solidFill>
              </a:rPr>
              <a:t>日本人によって開拓され、日本人が住み続けた島々である。</a:t>
            </a:r>
          </a:p>
        </p:txBody>
      </p:sp>
      <p:pic>
        <p:nvPicPr>
          <p:cNvPr id="5" name="図 4" descr="建物, 古い, 座る, 写真 が含まれている画像&#10;&#10;自動的に生成された説明">
            <a:extLst>
              <a:ext uri="{FF2B5EF4-FFF2-40B4-BE49-F238E27FC236}">
                <a16:creationId xmlns:a16="http://schemas.microsoft.com/office/drawing/2014/main" id="{6328A21C-324C-4BE9-AA2D-58F527C233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0" b="4235"/>
          <a:stretch/>
        </p:blipFill>
        <p:spPr>
          <a:xfrm>
            <a:off x="8483600" y="4121633"/>
            <a:ext cx="3471408" cy="2580359"/>
          </a:xfrm>
          <a:prstGeom prst="rect">
            <a:avLst/>
          </a:prstGeom>
        </p:spPr>
      </p:pic>
      <p:graphicFrame>
        <p:nvGraphicFramePr>
          <p:cNvPr id="11" name="オブジェクト 10">
            <a:extLst>
              <a:ext uri="{FF2B5EF4-FFF2-40B4-BE49-F238E27FC236}">
                <a16:creationId xmlns:a16="http://schemas.microsoft.com/office/drawing/2014/main" id="{07F62A23-42D4-41BB-B4CA-3C87CB1D5A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933966"/>
              </p:ext>
            </p:extLst>
          </p:nvPr>
        </p:nvGraphicFramePr>
        <p:xfrm>
          <a:off x="9532942" y="3066258"/>
          <a:ext cx="1296308" cy="725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6" imgW="1637393" imgH="917301" progId="Word.Document.12">
                  <p:embed/>
                </p:oleObj>
              </mc:Choice>
              <mc:Fallback>
                <p:oleObj name="Document" r:id="rId6" imgW="1637393" imgH="917301" progId="Word.Document.12">
                  <p:embed/>
                  <p:pic>
                    <p:nvPicPr>
                      <p:cNvPr id="62" name="オブジェクト 61">
                        <a:extLst>
                          <a:ext uri="{FF2B5EF4-FFF2-40B4-BE49-F238E27FC236}">
                            <a16:creationId xmlns:a16="http://schemas.microsoft.com/office/drawing/2014/main" id="{EA2E0F31-2F64-47E4-996A-0D9EEADFF0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532942" y="3066258"/>
                        <a:ext cx="1296308" cy="7254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>
            <a:extLst>
              <a:ext uri="{FF2B5EF4-FFF2-40B4-BE49-F238E27FC236}">
                <a16:creationId xmlns:a16="http://schemas.microsoft.com/office/drawing/2014/main" id="{B576F8D8-C8AC-4D3E-809E-C3E47F9526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36346"/>
              </p:ext>
            </p:extLst>
          </p:nvPr>
        </p:nvGraphicFramePr>
        <p:xfrm>
          <a:off x="6011979" y="3802673"/>
          <a:ext cx="1175277" cy="762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8" imgW="1401474" imgH="917301" progId="Word.Document.12">
                  <p:embed/>
                </p:oleObj>
              </mc:Choice>
              <mc:Fallback>
                <p:oleObj name="Document" r:id="rId8" imgW="1401474" imgH="917301" progId="Word.Document.12">
                  <p:embed/>
                  <p:pic>
                    <p:nvPicPr>
                      <p:cNvPr id="63" name="オブジェクト 62">
                        <a:extLst>
                          <a:ext uri="{FF2B5EF4-FFF2-40B4-BE49-F238E27FC236}">
                            <a16:creationId xmlns:a16="http://schemas.microsoft.com/office/drawing/2014/main" id="{956E426D-6F9F-47E2-84E2-80552ABBBF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11979" y="3802673"/>
                        <a:ext cx="1175277" cy="762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オブジェクト 12">
            <a:extLst>
              <a:ext uri="{FF2B5EF4-FFF2-40B4-BE49-F238E27FC236}">
                <a16:creationId xmlns:a16="http://schemas.microsoft.com/office/drawing/2014/main" id="{7CB4CCB6-FCA5-49B8-8D42-B9C0C16795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1015490"/>
              </p:ext>
            </p:extLst>
          </p:nvPr>
        </p:nvGraphicFramePr>
        <p:xfrm>
          <a:off x="7246886" y="4973015"/>
          <a:ext cx="1174808" cy="761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0" imgW="1401474" imgH="919104" progId="Word.Document.12">
                  <p:embed/>
                </p:oleObj>
              </mc:Choice>
              <mc:Fallback>
                <p:oleObj name="Document" r:id="rId10" imgW="1401474" imgH="919104" progId="Word.Document.12">
                  <p:embed/>
                  <p:pic>
                    <p:nvPicPr>
                      <p:cNvPr id="64" name="オブジェクト 63">
                        <a:extLst>
                          <a:ext uri="{FF2B5EF4-FFF2-40B4-BE49-F238E27FC236}">
                            <a16:creationId xmlns:a16="http://schemas.microsoft.com/office/drawing/2014/main" id="{81EE860B-7BFC-4DAA-86B6-45EF149561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246886" y="4973015"/>
                        <a:ext cx="1174808" cy="7617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オブジェクト 13">
            <a:extLst>
              <a:ext uri="{FF2B5EF4-FFF2-40B4-BE49-F238E27FC236}">
                <a16:creationId xmlns:a16="http://schemas.microsoft.com/office/drawing/2014/main" id="{2521F50D-4A57-45C2-9C7E-A68B25925F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895353"/>
              </p:ext>
            </p:extLst>
          </p:nvPr>
        </p:nvGraphicFramePr>
        <p:xfrm>
          <a:off x="6682786" y="6158489"/>
          <a:ext cx="1587160" cy="762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2" imgW="1902264" imgH="917301" progId="Word.Document.12">
                  <p:embed/>
                </p:oleObj>
              </mc:Choice>
              <mc:Fallback>
                <p:oleObj name="Document" r:id="rId12" imgW="1902264" imgH="917301" progId="Word.Document.12">
                  <p:embed/>
                  <p:pic>
                    <p:nvPicPr>
                      <p:cNvPr id="65" name="オブジェクト 64">
                        <a:extLst>
                          <a:ext uri="{FF2B5EF4-FFF2-40B4-BE49-F238E27FC236}">
                            <a16:creationId xmlns:a16="http://schemas.microsoft.com/office/drawing/2014/main" id="{F30ECF37-ECF1-43F5-9BD2-5BEDFAF79B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682786" y="6158489"/>
                        <a:ext cx="1587160" cy="762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図 17">
            <a:extLst>
              <a:ext uri="{FF2B5EF4-FFF2-40B4-BE49-F238E27FC236}">
                <a16:creationId xmlns:a16="http://schemas.microsoft.com/office/drawing/2014/main" id="{DFE16927-810B-4211-0BA5-37F4B68AAD3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211" y="3453827"/>
            <a:ext cx="4459409" cy="310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899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6083</TotalTime>
  <Words>793</Words>
  <Application>Microsoft Office PowerPoint</Application>
  <PresentationFormat>ワイド画面</PresentationFormat>
  <Paragraphs>131</Paragraphs>
  <Slides>16</Slides>
  <Notes>16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2" baseType="lpstr">
      <vt:lpstr>メイリオ</vt:lpstr>
      <vt:lpstr>游ゴシック</vt:lpstr>
      <vt:lpstr>Arial</vt:lpstr>
      <vt:lpstr>Wingdings</vt:lpstr>
      <vt:lpstr>Office テーマ</vt:lpstr>
      <vt:lpstr>Document</vt:lpstr>
      <vt:lpstr>国家の主権と北方領土問題</vt:lpstr>
      <vt:lpstr>国家が成立するには何が必要だろう</vt:lpstr>
      <vt:lpstr>主権国家</vt:lpstr>
      <vt:lpstr>主権国家</vt:lpstr>
      <vt:lpstr>主権の及ぶ範囲 領域（領土・領海・領空）</vt:lpstr>
      <vt:lpstr>領土問題</vt:lpstr>
      <vt:lpstr>領土をめぐる問題</vt:lpstr>
      <vt:lpstr>北方領土問題</vt:lpstr>
      <vt:lpstr>北方領土問題とは</vt:lpstr>
      <vt:lpstr>北方領土問題とは</vt:lpstr>
      <vt:lpstr>北方領土問題の歴史的事実を振り返ってみよう</vt:lpstr>
      <vt:lpstr>北方領土問題の解決方法</vt:lpstr>
      <vt:lpstr>国際司法裁判所とは</vt:lpstr>
      <vt:lpstr>PowerPoint プレゼンテーション</vt:lpstr>
      <vt:lpstr>まとめ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日本の領域と北方領土の位置</dc:title>
  <dc:creator>エレファンキューブ支倉</dc:creator>
  <cp:lastModifiedBy>岸添 亮</cp:lastModifiedBy>
  <cp:revision>708</cp:revision>
  <cp:lastPrinted>2022-06-05T08:36:00Z</cp:lastPrinted>
  <dcterms:created xsi:type="dcterms:W3CDTF">2021-09-03T02:25:41Z</dcterms:created>
  <dcterms:modified xsi:type="dcterms:W3CDTF">2022-06-08T05:12:25Z</dcterms:modified>
</cp:coreProperties>
</file>