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96" r:id="rId3"/>
    <p:sldId id="265" r:id="rId4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2" autoAdjust="0"/>
    <p:restoredTop sz="94660"/>
  </p:normalViewPr>
  <p:slideViewPr>
    <p:cSldViewPr snapToGrid="0">
      <p:cViewPr varScale="1">
        <p:scale>
          <a:sx n="44" d="100"/>
          <a:sy n="44" d="100"/>
        </p:scale>
        <p:origin x="217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516AA-CA69-4598-98A1-67AB6EFF5B52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EB8E0-0D7E-4372-AB34-EDEDDECC6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157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oppou.go.jp/problem-info/know/tesimony-of-history.ht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グラフィックス 4">
            <a:extLst>
              <a:ext uri="{FF2B5EF4-FFF2-40B4-BE49-F238E27FC236}">
                <a16:creationId xmlns:a16="http://schemas.microsoft.com/office/drawing/2014/main" id="{0CED113E-CD7B-4DD0-9EDC-9424BC882E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141" t="8920" r="12867" b="10782"/>
          <a:stretch/>
        </p:blipFill>
        <p:spPr>
          <a:xfrm>
            <a:off x="0" y="365124"/>
            <a:ext cx="6858000" cy="8786329"/>
          </a:xfrm>
          <a:prstGeom prst="rect">
            <a:avLst/>
          </a:prstGeom>
        </p:spPr>
      </p:pic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北方領土について確認しよう。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3099F072-ECE8-D7CB-2E00-1612A96905F9}"/>
              </a:ext>
            </a:extLst>
          </p:cNvPr>
          <p:cNvSpPr/>
          <p:nvPr/>
        </p:nvSpPr>
        <p:spPr>
          <a:xfrm rot="18711629">
            <a:off x="4920806" y="2599982"/>
            <a:ext cx="943642" cy="479049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0C0A045-CA19-5E3B-E47C-2DAA2523E4A7}"/>
              </a:ext>
            </a:extLst>
          </p:cNvPr>
          <p:cNvSpPr/>
          <p:nvPr/>
        </p:nvSpPr>
        <p:spPr>
          <a:xfrm>
            <a:off x="5339287" y="2967178"/>
            <a:ext cx="1247395" cy="37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北方領土</a:t>
            </a:r>
          </a:p>
        </p:txBody>
      </p:sp>
    </p:spTree>
    <p:extLst>
      <p:ext uri="{BB962C8B-B14F-4D97-AF65-F5344CB8AC3E}">
        <p14:creationId xmlns:p14="http://schemas.microsoft.com/office/powerpoint/2010/main" val="230260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4362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533596E-77A6-4A18-90D8-104088540CFB}"/>
              </a:ext>
            </a:extLst>
          </p:cNvPr>
          <p:cNvSpPr/>
          <p:nvPr/>
        </p:nvSpPr>
        <p:spPr>
          <a:xfrm>
            <a:off x="110775" y="495300"/>
            <a:ext cx="6602278" cy="72782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2F85FA6-F742-41C9-A52D-3A4A0DCE5851}"/>
              </a:ext>
            </a:extLst>
          </p:cNvPr>
          <p:cNvSpPr txBox="1"/>
          <p:nvPr/>
        </p:nvSpPr>
        <p:spPr>
          <a:xfrm>
            <a:off x="261065" y="526150"/>
            <a:ext cx="6426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50" dirty="0"/>
              <a:t>※</a:t>
            </a:r>
            <a:r>
              <a:rPr kumimoji="1" lang="ja-JP" altLang="en-US" sz="1150" dirty="0"/>
              <a:t>以下、</a:t>
            </a:r>
            <a:r>
              <a:rPr kumimoji="1" lang="zh-TW" altLang="en-US" sz="1150" dirty="0"/>
              <a:t>独立行政法人北方領土問題対策協会</a:t>
            </a:r>
            <a:endParaRPr kumimoji="1" lang="en-US" altLang="zh-TW" sz="1150" dirty="0"/>
          </a:p>
          <a:p>
            <a:r>
              <a:rPr kumimoji="1" lang="ja-JP" altLang="en-US" sz="1150" dirty="0"/>
              <a:t>「歴史の証言 </a:t>
            </a:r>
            <a:r>
              <a:rPr kumimoji="1" lang="en-US" altLang="ja-JP" sz="1150" dirty="0"/>
              <a:t>『</a:t>
            </a:r>
            <a:r>
              <a:rPr kumimoji="1" lang="ja-JP" altLang="en-US" sz="1150" dirty="0"/>
              <a:t>元島民が語る北方領土</a:t>
            </a:r>
            <a:r>
              <a:rPr kumimoji="1" lang="en-US" altLang="ja-JP" sz="1150" dirty="0"/>
              <a:t>』</a:t>
            </a:r>
            <a:r>
              <a:rPr kumimoji="1" lang="ja-JP" altLang="en-US" sz="1150" dirty="0"/>
              <a:t>」より</a:t>
            </a:r>
            <a:endParaRPr kumimoji="1" lang="en-US" altLang="ja-JP" sz="1150" dirty="0"/>
          </a:p>
          <a:p>
            <a:r>
              <a:rPr kumimoji="1" lang="en-US" altLang="ja-JP" sz="1150" u="sng" dirty="0">
                <a:hlinkClick r:id="rId2"/>
              </a:rPr>
              <a:t>https://www.hoppou.go.jp/problem-info/know/tesimony-of-history.html</a:t>
            </a:r>
            <a:endParaRPr kumimoji="1" lang="ja-JP" altLang="en-US" sz="1150" u="sng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56BE771-F76A-D744-B2EC-38D54D278DDB}"/>
              </a:ext>
            </a:extLst>
          </p:cNvPr>
          <p:cNvSpPr txBox="1"/>
          <p:nvPr/>
        </p:nvSpPr>
        <p:spPr>
          <a:xfrm>
            <a:off x="215754" y="1127132"/>
            <a:ext cx="6426493" cy="6646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【</a:t>
            </a:r>
            <a:r>
              <a:rPr lang="ja-JP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戦前の島の暮らし</a:t>
            </a:r>
            <a:r>
              <a:rPr lang="en-US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】</a:t>
            </a:r>
            <a:r>
              <a:rPr lang="ja-JP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色丹島　中田勇さん</a:t>
            </a:r>
            <a:endParaRPr lang="en-US" altLang="ja-JP" sz="1400" u="sng" dirty="0">
              <a:latin typeface="+mn-ea"/>
              <a:cs typeface="ＭＳ Ｐゴシック" panose="020B0600070205080204" pitchFamily="50" charset="-128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生活は自給自足に近く、コンブ、サケ、マス、タラなどをすべて自分のところで製造し、製品にしていた。</a:t>
            </a:r>
            <a:endParaRPr lang="en-US" altLang="ja-JP" sz="1200" dirty="0">
              <a:effectLst/>
              <a:latin typeface="+mn-ea"/>
              <a:cs typeface="ＭＳ Ｐゴシック" panose="020B0600070205080204" pitchFamily="50" charset="-128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電気のない生活で</a:t>
            </a:r>
            <a:r>
              <a:rPr lang="ja-JP" altLang="en-US" sz="1200" dirty="0">
                <a:effectLst/>
                <a:latin typeface="+mn-ea"/>
                <a:cs typeface="ＭＳ Ｐゴシック" panose="020B0600070205080204" pitchFamily="50" charset="-128"/>
              </a:rPr>
              <a:t>、</a:t>
            </a: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灯りはランプに頼っていた。</a:t>
            </a:r>
            <a:endParaRPr lang="en-US" altLang="ja-JP" sz="1200" dirty="0">
              <a:effectLst/>
              <a:latin typeface="+mn-ea"/>
              <a:cs typeface="ＭＳ Ｐゴシック" panose="020B0600070205080204" pitchFamily="50" charset="-128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地域の人たちは仲が良く、分け合う生活をしていた。</a:t>
            </a:r>
          </a:p>
          <a:p>
            <a:r>
              <a:rPr lang="en-US" altLang="ja-JP" sz="1400" dirty="0">
                <a:effectLst/>
                <a:latin typeface="+mn-ea"/>
                <a:cs typeface="ＭＳ Ｐゴシック" panose="020B0600070205080204" pitchFamily="50" charset="-128"/>
              </a:rPr>
              <a:t> </a:t>
            </a:r>
            <a:endParaRPr lang="ja-JP" altLang="ja-JP" sz="1400" dirty="0">
              <a:effectLst/>
              <a:latin typeface="+mn-ea"/>
              <a:cs typeface="ＭＳ Ｐゴシック" panose="020B060007020508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1400" u="sng" dirty="0">
                <a:latin typeface="+mn-ea"/>
                <a:cs typeface="ＭＳ Ｐゴシック" panose="020B0600070205080204" pitchFamily="50" charset="-128"/>
              </a:rPr>
              <a:t>【</a:t>
            </a:r>
            <a:r>
              <a:rPr lang="ja-JP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ソ連軍の侵攻</a:t>
            </a:r>
            <a:r>
              <a:rPr lang="en-US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】</a:t>
            </a:r>
            <a:r>
              <a:rPr lang="ja-JP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択捉島　鈴木 咲子さん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村では子供を戸外に出さないよう通達が出され、家の戸は締め切っていた。</a:t>
            </a:r>
            <a:endParaRPr lang="en-US" altLang="ja-JP" sz="1200" dirty="0">
              <a:effectLst/>
              <a:latin typeface="+mn-ea"/>
              <a:cs typeface="ＭＳ Ｐゴシック" panose="020B0600070205080204" pitchFamily="50" charset="-128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ソビエト兵が黒光りした銃を片手に土足のまま家に上がり込み、腕時計や万年筆等を探し回って略奪した。</a:t>
            </a:r>
            <a:endParaRPr lang="en-US" altLang="ja-JP" sz="1200" dirty="0">
              <a:effectLst/>
              <a:latin typeface="+mn-ea"/>
              <a:cs typeface="ＭＳ Ｐゴシック" panose="020B0600070205080204" pitchFamily="50" charset="-128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若い娘は連れて行かれるらしいという話があり、年頃の女性は頭髪を短く切ったり丸刈りにして、男性の洋服を着て暮らしていた。</a:t>
            </a:r>
          </a:p>
          <a:p>
            <a:r>
              <a:rPr lang="en-US" altLang="ja-JP" sz="1400" dirty="0">
                <a:effectLst/>
                <a:latin typeface="+mn-ea"/>
                <a:cs typeface="ＭＳ Ｐゴシック" panose="020B0600070205080204" pitchFamily="50" charset="-128"/>
              </a:rPr>
              <a:t> </a:t>
            </a:r>
            <a:endParaRPr lang="ja-JP" altLang="ja-JP" sz="1400" dirty="0">
              <a:effectLst/>
              <a:latin typeface="+mn-ea"/>
              <a:cs typeface="ＭＳ Ｐゴシック" panose="020B060007020508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【</a:t>
            </a:r>
            <a:r>
              <a:rPr lang="ja-JP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占領下の生活</a:t>
            </a:r>
            <a:r>
              <a:rPr lang="en-US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】</a:t>
            </a:r>
            <a:r>
              <a:rPr lang="ja-JP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国後島　佐々木 篤郎さん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ソ連の民間人が入ってきて、二百人もの人が住むようになった。</a:t>
            </a:r>
            <a:endParaRPr lang="en-US" altLang="ja-JP" sz="1200" dirty="0">
              <a:effectLst/>
              <a:latin typeface="+mn-ea"/>
              <a:cs typeface="ＭＳ Ｐゴシック" panose="020B0600070205080204" pitchFamily="50" charset="-128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ソ連人は、木材の切り出し、木工場労務、それに漁業者が多く、日本人のする事をよく真似しようとしていた。</a:t>
            </a:r>
            <a:endParaRPr lang="en-US" altLang="ja-JP" sz="1200" dirty="0">
              <a:effectLst/>
              <a:latin typeface="+mn-ea"/>
              <a:cs typeface="ＭＳ Ｐゴシック" panose="020B0600070205080204" pitchFamily="50" charset="-128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子供達は、ソ連の子供達と同じ学校で勉強をしていたが、教室は別々だった。</a:t>
            </a:r>
          </a:p>
          <a:p>
            <a:r>
              <a:rPr lang="en-US" altLang="ja-JP" sz="1400" dirty="0">
                <a:effectLst/>
                <a:latin typeface="+mn-ea"/>
                <a:cs typeface="ＭＳ Ｐゴシック" panose="020B0600070205080204" pitchFamily="50" charset="-128"/>
              </a:rPr>
              <a:t> </a:t>
            </a:r>
            <a:endParaRPr lang="ja-JP" altLang="ja-JP" sz="1400" dirty="0">
              <a:effectLst/>
              <a:latin typeface="+mn-ea"/>
              <a:cs typeface="ＭＳ Ｐゴシック" panose="020B060007020508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【</a:t>
            </a:r>
            <a:r>
              <a:rPr lang="ja-JP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島からの引き揚げ</a:t>
            </a:r>
            <a:r>
              <a:rPr lang="en-US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】</a:t>
            </a:r>
            <a:r>
              <a:rPr lang="ja-JP" altLang="ja-JP" sz="1400" u="sng" dirty="0">
                <a:effectLst/>
                <a:latin typeface="+mn-ea"/>
                <a:cs typeface="ＭＳ Ｐゴシック" panose="020B0600070205080204" pitchFamily="50" charset="-128"/>
              </a:rPr>
              <a:t>歯舞群島　河田ハツさん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「明日、志発島に引き揚げ船が来るから、</a:t>
            </a:r>
            <a:r>
              <a:rPr lang="en-US" altLang="ja-JP" sz="1200" dirty="0">
                <a:effectLst/>
                <a:latin typeface="+mn-ea"/>
                <a:cs typeface="ＭＳ Ｐゴシック" panose="020B0600070205080204" pitchFamily="50" charset="-128"/>
              </a:rPr>
              <a:t>1</a:t>
            </a: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時間以内に身仕度をしてこの船で志発島へ行け。もし遅れると一生、北海道には帰れない」と言われ、大急ぎで身仕度をして船に乗った。住み慣れた思い出多い故郷の島を離れることはとても辛かった。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dirty="0">
                <a:effectLst/>
                <a:latin typeface="+mn-ea"/>
                <a:cs typeface="ＭＳ Ｐゴシック" panose="020B0600070205080204" pitchFamily="50" charset="-128"/>
              </a:rPr>
              <a:t>船内には色丹島や国後島、択捉島の人たちが先に乗っていて、仕方なくぎゅうぎゅう詰めの船倉の中に入った。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ja-JP" altLang="ja-JP" sz="1200" kern="0" dirty="0">
                <a:effectLst/>
                <a:latin typeface="+mn-ea"/>
                <a:cs typeface="ＭＳ Ｐゴシック" panose="020B0600070205080204" pitchFamily="50" charset="-128"/>
              </a:rPr>
              <a:t>根室に着くものと思っていたが、着いたのは樺太の真岡だった。日本の引き揚げ船が来るのを心待ちにしていた。</a:t>
            </a:r>
            <a:endParaRPr kumimoji="1" lang="ja-JP" altLang="en-US" sz="1000" u="sng" dirty="0">
              <a:latin typeface="+mn-ea"/>
            </a:endParaRPr>
          </a:p>
        </p:txBody>
      </p:sp>
      <p:sp>
        <p:nvSpPr>
          <p:cNvPr id="12" name="タイトル 1">
            <a:extLst>
              <a:ext uri="{FF2B5EF4-FFF2-40B4-BE49-F238E27FC236}">
                <a16:creationId xmlns:a16="http://schemas.microsoft.com/office/drawing/2014/main" id="{68735FAE-5B9B-CD2C-EBA6-C91FC08497FD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日本人島民の歴史の証言をまとめてみよう。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390F2AE-DB59-6843-E649-F04BFEA92E70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W2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EAB88BD-16E6-4C2C-BCDD-6552E3099CFA}"/>
              </a:ext>
            </a:extLst>
          </p:cNvPr>
          <p:cNvSpPr/>
          <p:nvPr/>
        </p:nvSpPr>
        <p:spPr>
          <a:xfrm>
            <a:off x="110775" y="7939898"/>
            <a:ext cx="6602278" cy="10452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【</a:t>
            </a:r>
            <a:r>
              <a:rPr kumimoji="1" lang="ja-JP" altLang="en-US" dirty="0">
                <a:solidFill>
                  <a:schemeClr val="tx1"/>
                </a:solidFill>
              </a:rPr>
              <a:t>本時の問い</a:t>
            </a:r>
            <a:r>
              <a:rPr kumimoji="1" lang="en-US" altLang="ja-JP" dirty="0">
                <a:solidFill>
                  <a:schemeClr val="tx1"/>
                </a:solidFill>
              </a:rPr>
              <a:t>】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04A99B7-FC62-9FD0-E2C2-B1F3D57BD042}"/>
              </a:ext>
            </a:extLst>
          </p:cNvPr>
          <p:cNvSpPr txBox="1"/>
          <p:nvPr/>
        </p:nvSpPr>
        <p:spPr>
          <a:xfrm>
            <a:off x="215754" y="8247765"/>
            <a:ext cx="6243104" cy="636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kern="0" dirty="0">
                <a:effectLst/>
                <a:latin typeface="+mn-ea"/>
                <a:cs typeface="ＭＳ Ｐゴシック" panose="020B0600070205080204" pitchFamily="50" charset="-128"/>
              </a:rPr>
              <a:t>日本は、平和の重要性の観点から北方領土問題をめぐって、現在どのような解決への取組み</a:t>
            </a:r>
            <a:r>
              <a:rPr lang="ja-JP" altLang="en-US" sz="1400" kern="0">
                <a:effectLst/>
                <a:latin typeface="+mn-ea"/>
                <a:cs typeface="ＭＳ Ｐゴシック" panose="020B0600070205080204" pitchFamily="50" charset="-128"/>
              </a:rPr>
              <a:t>を行って</a:t>
            </a:r>
            <a:r>
              <a:rPr lang="ja-JP" altLang="en-US" sz="1400" kern="0" dirty="0">
                <a:effectLst/>
                <a:latin typeface="+mn-ea"/>
                <a:cs typeface="ＭＳ Ｐゴシック" panose="020B0600070205080204" pitchFamily="50" charset="-128"/>
              </a:rPr>
              <a:t>いるか</a:t>
            </a:r>
            <a:r>
              <a:rPr lang="ja-JP" altLang="ja-JP" sz="1400" kern="0" dirty="0">
                <a:effectLst/>
                <a:latin typeface="+mn-ea"/>
                <a:cs typeface="ＭＳ Ｐゴシック" panose="020B0600070205080204" pitchFamily="50" charset="-128"/>
              </a:rPr>
              <a:t>。</a:t>
            </a:r>
            <a:endParaRPr kumimoji="1" lang="ja-JP" altLang="en-US" sz="1050" u="sng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1975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1"/>
            <a:ext cx="6155195" cy="4381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1"/>
            <a:ext cx="702805" cy="36758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W3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25120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6256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25CF38C-A12B-EAC5-8091-884F05693BFA}"/>
              </a:ext>
            </a:extLst>
          </p:cNvPr>
          <p:cNvGrpSpPr/>
          <p:nvPr/>
        </p:nvGrpSpPr>
        <p:grpSpPr>
          <a:xfrm>
            <a:off x="256623" y="823669"/>
            <a:ext cx="5446824" cy="2295338"/>
            <a:chOff x="92851" y="642031"/>
            <a:chExt cx="5446824" cy="2295338"/>
          </a:xfrm>
        </p:grpSpPr>
        <p:sp>
          <p:nvSpPr>
            <p:cNvPr id="27" name="テキスト ボックス 65">
              <a:extLst>
                <a:ext uri="{FF2B5EF4-FFF2-40B4-BE49-F238E27FC236}">
                  <a16:creationId xmlns:a16="http://schemas.microsoft.com/office/drawing/2014/main" id="{56019062-E9E4-4E47-AB00-08031398BBD7}"/>
                </a:ext>
              </a:extLst>
            </p:cNvPr>
            <p:cNvSpPr txBox="1"/>
            <p:nvPr/>
          </p:nvSpPr>
          <p:spPr>
            <a:xfrm>
              <a:off x="3726873" y="1291806"/>
              <a:ext cx="18128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を締結するため、</a:t>
              </a: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D1A4BE5-5626-D337-BDEB-F4BE90E06E38}"/>
                </a:ext>
              </a:extLst>
            </p:cNvPr>
            <p:cNvGrpSpPr/>
            <p:nvPr/>
          </p:nvGrpSpPr>
          <p:grpSpPr>
            <a:xfrm>
              <a:off x="92851" y="642031"/>
              <a:ext cx="5432967" cy="2295338"/>
              <a:chOff x="92851" y="642031"/>
              <a:chExt cx="5432967" cy="2295338"/>
            </a:xfrm>
          </p:grpSpPr>
          <p:sp>
            <p:nvSpPr>
              <p:cNvPr id="18" name="テキスト ボックス 61">
                <a:extLst>
                  <a:ext uri="{FF2B5EF4-FFF2-40B4-BE49-F238E27FC236}">
                    <a16:creationId xmlns:a16="http://schemas.microsoft.com/office/drawing/2014/main" id="{92AD7ABA-F4C0-4B43-9008-6E74275D3FA3}"/>
                  </a:ext>
                </a:extLst>
              </p:cNvPr>
              <p:cNvSpPr txBox="1"/>
              <p:nvPr/>
            </p:nvSpPr>
            <p:spPr>
              <a:xfrm>
                <a:off x="3713015" y="2373840"/>
                <a:ext cx="1812803" cy="442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3000"/>
                  </a:lnSpc>
                </a:pPr>
                <a:r>
                  <a:rPr kumimoji="1" lang="ja-JP" altLang="en-US" sz="1600" dirty="0"/>
                  <a:t>を継続している。</a:t>
                </a:r>
                <a:endParaRPr kumimoji="1" lang="en-US" altLang="ja-JP" dirty="0"/>
              </a:p>
            </p:txBody>
          </p:sp>
          <p:sp>
            <p:nvSpPr>
              <p:cNvPr id="19" name="テキスト ボックス 67">
                <a:extLst>
                  <a:ext uri="{FF2B5EF4-FFF2-40B4-BE49-F238E27FC236}">
                    <a16:creationId xmlns:a16="http://schemas.microsoft.com/office/drawing/2014/main" id="{E48AED50-EADB-4DA6-88E7-2D11113CCE36}"/>
                  </a:ext>
                </a:extLst>
              </p:cNvPr>
              <p:cNvSpPr txBox="1"/>
              <p:nvPr/>
            </p:nvSpPr>
            <p:spPr>
              <a:xfrm>
                <a:off x="623298" y="709396"/>
                <a:ext cx="47433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sz="1600" dirty="0"/>
                  <a:t>北方四島の帰属の問題を解決して</a:t>
                </a:r>
                <a:endParaRPr kumimoji="1" lang="en-US" altLang="ja-JP" sz="1600" dirty="0"/>
              </a:p>
            </p:txBody>
          </p:sp>
          <p:sp>
            <p:nvSpPr>
              <p:cNvPr id="22" name="テキスト ボックス 68">
                <a:extLst>
                  <a:ext uri="{FF2B5EF4-FFF2-40B4-BE49-F238E27FC236}">
                    <a16:creationId xmlns:a16="http://schemas.microsoft.com/office/drawing/2014/main" id="{2C59E591-6367-4F70-88DB-767F35169D77}"/>
                  </a:ext>
                </a:extLst>
              </p:cNvPr>
              <p:cNvSpPr txBox="1"/>
              <p:nvPr/>
            </p:nvSpPr>
            <p:spPr>
              <a:xfrm>
                <a:off x="92851" y="642031"/>
                <a:ext cx="607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sz="2800" dirty="0"/>
                  <a:t>①</a:t>
                </a:r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5C7B2D6D-4525-B7D5-A855-29AE2FF87658}"/>
                  </a:ext>
                </a:extLst>
              </p:cNvPr>
              <p:cNvGrpSpPr/>
              <p:nvPr/>
            </p:nvGrpSpPr>
            <p:grpSpPr>
              <a:xfrm>
                <a:off x="740408" y="1130226"/>
                <a:ext cx="2956637" cy="620784"/>
                <a:chOff x="-1471770" y="4330208"/>
                <a:chExt cx="5372584" cy="487317"/>
              </a:xfrm>
            </p:grpSpPr>
            <p:sp>
              <p:nvSpPr>
                <p:cNvPr id="34" name="正方形/長方形 33">
                  <a:extLst>
                    <a:ext uri="{FF2B5EF4-FFF2-40B4-BE49-F238E27FC236}">
                      <a16:creationId xmlns:a16="http://schemas.microsoft.com/office/drawing/2014/main" id="{4ADEC55F-8C7F-22D8-A882-8D8FE7D63C98}"/>
                    </a:ext>
                  </a:extLst>
                </p:cNvPr>
                <p:cNvSpPr/>
                <p:nvPr/>
              </p:nvSpPr>
              <p:spPr>
                <a:xfrm>
                  <a:off x="-1471770" y="4330208"/>
                  <a:ext cx="5372584" cy="48731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5" name="テキスト ボックス 34">
                  <a:extLst>
                    <a:ext uri="{FF2B5EF4-FFF2-40B4-BE49-F238E27FC236}">
                      <a16:creationId xmlns:a16="http://schemas.microsoft.com/office/drawing/2014/main" id="{97D9660A-2359-56A2-D096-C3A09C1FA1E4}"/>
                    </a:ext>
                  </a:extLst>
                </p:cNvPr>
                <p:cNvSpPr txBox="1"/>
                <p:nvPr/>
              </p:nvSpPr>
              <p:spPr>
                <a:xfrm>
                  <a:off x="69066" y="4434192"/>
                  <a:ext cx="2740561" cy="31408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ja-JP" altLang="en-US" sz="2000" dirty="0"/>
                    <a:t>平和条約</a:t>
                  </a:r>
                </a:p>
              </p:txBody>
            </p:sp>
          </p:grpSp>
          <p:sp>
            <p:nvSpPr>
              <p:cNvPr id="36" name="テキスト ボックス 65">
                <a:extLst>
                  <a:ext uri="{FF2B5EF4-FFF2-40B4-BE49-F238E27FC236}">
                    <a16:creationId xmlns:a16="http://schemas.microsoft.com/office/drawing/2014/main" id="{3A1565A6-517D-DA50-AD02-CAC7B831EA1D}"/>
                  </a:ext>
                </a:extLst>
              </p:cNvPr>
              <p:cNvSpPr txBox="1"/>
              <p:nvPr/>
            </p:nvSpPr>
            <p:spPr>
              <a:xfrm>
                <a:off x="623298" y="1901434"/>
                <a:ext cx="406926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sz="1600" dirty="0"/>
                  <a:t>ロシア政府との間で粘り強く</a:t>
                </a:r>
              </a:p>
            </p:txBody>
          </p:sp>
          <p:sp>
            <p:nvSpPr>
              <p:cNvPr id="97" name="テキスト ボックス 65">
                <a:extLst>
                  <a:ext uri="{FF2B5EF4-FFF2-40B4-BE49-F238E27FC236}">
                    <a16:creationId xmlns:a16="http://schemas.microsoft.com/office/drawing/2014/main" id="{EBDD0397-CFD5-AEFC-8A83-BCF6A3D12E09}"/>
                  </a:ext>
                </a:extLst>
              </p:cNvPr>
              <p:cNvSpPr txBox="1"/>
              <p:nvPr/>
            </p:nvSpPr>
            <p:spPr>
              <a:xfrm>
                <a:off x="623298" y="1291806"/>
                <a:ext cx="1527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kumimoji="1" lang="ja-JP" altLang="en-US" sz="1600" dirty="0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90EFEE3E-20E3-6C5B-63FB-D6762F596DEC}"/>
                  </a:ext>
                </a:extLst>
              </p:cNvPr>
              <p:cNvGrpSpPr/>
              <p:nvPr/>
            </p:nvGrpSpPr>
            <p:grpSpPr>
              <a:xfrm>
                <a:off x="740409" y="2316585"/>
                <a:ext cx="2956637" cy="620784"/>
                <a:chOff x="514349" y="4351636"/>
                <a:chExt cx="5372584" cy="487317"/>
              </a:xfrm>
            </p:grpSpPr>
            <p:sp>
              <p:nvSpPr>
                <p:cNvPr id="99" name="正方形/長方形 98">
                  <a:extLst>
                    <a:ext uri="{FF2B5EF4-FFF2-40B4-BE49-F238E27FC236}">
                      <a16:creationId xmlns:a16="http://schemas.microsoft.com/office/drawing/2014/main" id="{1CA3EED5-5525-065A-3AB2-548FB4F3DA79}"/>
                    </a:ext>
                  </a:extLst>
                </p:cNvPr>
                <p:cNvSpPr/>
                <p:nvPr/>
              </p:nvSpPr>
              <p:spPr>
                <a:xfrm>
                  <a:off x="514349" y="4351636"/>
                  <a:ext cx="5372584" cy="48731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" name="テキスト ボックス 99">
                  <a:extLst>
                    <a:ext uri="{FF2B5EF4-FFF2-40B4-BE49-F238E27FC236}">
                      <a16:creationId xmlns:a16="http://schemas.microsoft.com/office/drawing/2014/main" id="{04DFFEC7-403E-E52B-C890-D01D1978BC11}"/>
                    </a:ext>
                  </a:extLst>
                </p:cNvPr>
                <p:cNvSpPr txBox="1"/>
                <p:nvPr/>
              </p:nvSpPr>
              <p:spPr>
                <a:xfrm>
                  <a:off x="1831984" y="4455620"/>
                  <a:ext cx="2740561" cy="31408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ja-JP" altLang="en-US" sz="2000" dirty="0"/>
                    <a:t>交渉</a:t>
                  </a:r>
                </a:p>
              </p:txBody>
            </p:sp>
          </p:grp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2E9E95A-498F-E9A0-17F8-E85FF9E20A1A}"/>
              </a:ext>
            </a:extLst>
          </p:cNvPr>
          <p:cNvGrpSpPr/>
          <p:nvPr/>
        </p:nvGrpSpPr>
        <p:grpSpPr>
          <a:xfrm>
            <a:off x="256623" y="3782963"/>
            <a:ext cx="6063242" cy="2277768"/>
            <a:chOff x="92851" y="4108748"/>
            <a:chExt cx="6063242" cy="2277768"/>
          </a:xfrm>
        </p:grpSpPr>
        <p:sp>
          <p:nvSpPr>
            <p:cNvPr id="62" name="テキスト ボックス 67">
              <a:extLst>
                <a:ext uri="{FF2B5EF4-FFF2-40B4-BE49-F238E27FC236}">
                  <a16:creationId xmlns:a16="http://schemas.microsoft.com/office/drawing/2014/main" id="{171A7A83-5222-3260-11D1-FD06DA006D79}"/>
                </a:ext>
              </a:extLst>
            </p:cNvPr>
            <p:cNvSpPr txBox="1"/>
            <p:nvPr/>
          </p:nvSpPr>
          <p:spPr>
            <a:xfrm>
              <a:off x="623298" y="4266297"/>
              <a:ext cx="22553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北方領土の日本への　　　　　　</a:t>
              </a:r>
              <a:endParaRPr kumimoji="1" lang="en-US" altLang="ja-JP" sz="1600" dirty="0"/>
            </a:p>
          </p:txBody>
        </p:sp>
        <p:sp>
          <p:nvSpPr>
            <p:cNvPr id="63" name="テキスト ボックス 68">
              <a:extLst>
                <a:ext uri="{FF2B5EF4-FFF2-40B4-BE49-F238E27FC236}">
                  <a16:creationId xmlns:a16="http://schemas.microsoft.com/office/drawing/2014/main" id="{70B5495F-E5A1-CB7F-B5AA-46C9E0F8079E}"/>
                </a:ext>
              </a:extLst>
            </p:cNvPr>
            <p:cNvSpPr txBox="1"/>
            <p:nvPr/>
          </p:nvSpPr>
          <p:spPr>
            <a:xfrm>
              <a:off x="92851" y="4212580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2800" dirty="0"/>
                <a:t>②</a:t>
              </a:r>
            </a:p>
          </p:txBody>
        </p:sp>
        <p:sp>
          <p:nvSpPr>
            <p:cNvPr id="55" name="テキスト ボックス 67">
              <a:extLst>
                <a:ext uri="{FF2B5EF4-FFF2-40B4-BE49-F238E27FC236}">
                  <a16:creationId xmlns:a16="http://schemas.microsoft.com/office/drawing/2014/main" id="{D694E727-6037-8B18-D505-E08645E02834}"/>
                </a:ext>
              </a:extLst>
            </p:cNvPr>
            <p:cNvSpPr txBox="1"/>
            <p:nvPr/>
          </p:nvSpPr>
          <p:spPr>
            <a:xfrm>
              <a:off x="623298" y="4854898"/>
              <a:ext cx="35662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が確認されることを条件として、</a:t>
              </a:r>
              <a:endParaRPr kumimoji="1" lang="en-US" altLang="ja-JP" sz="1600" dirty="0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323A96B2-66AC-533F-EA10-92A9EA4BCA39}"/>
                </a:ext>
              </a:extLst>
            </p:cNvPr>
            <p:cNvGrpSpPr/>
            <p:nvPr/>
          </p:nvGrpSpPr>
          <p:grpSpPr>
            <a:xfrm>
              <a:off x="2624175" y="4108748"/>
              <a:ext cx="2956637" cy="620784"/>
              <a:chOff x="514349" y="4330208"/>
              <a:chExt cx="5372584" cy="487317"/>
            </a:xfrm>
          </p:grpSpPr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9B6ECCA6-5309-B9D0-BDAA-CA263D2039A7}"/>
                  </a:ext>
                </a:extLst>
              </p:cNvPr>
              <p:cNvSpPr/>
              <p:nvPr/>
            </p:nvSpPr>
            <p:spPr>
              <a:xfrm>
                <a:off x="514349" y="4330208"/>
                <a:ext cx="5372584" cy="48731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3" name="テキスト ボックス 102">
                <a:extLst>
                  <a:ext uri="{FF2B5EF4-FFF2-40B4-BE49-F238E27FC236}">
                    <a16:creationId xmlns:a16="http://schemas.microsoft.com/office/drawing/2014/main" id="{0A5296B0-6919-03D6-A3E6-D14569FC2C89}"/>
                  </a:ext>
                </a:extLst>
              </p:cNvPr>
              <p:cNvSpPr txBox="1"/>
              <p:nvPr/>
            </p:nvSpPr>
            <p:spPr>
              <a:xfrm>
                <a:off x="1831984" y="4434192"/>
                <a:ext cx="2740561" cy="3140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ja-JP" altLang="en-US" sz="2000" dirty="0"/>
                  <a:t>帰属</a:t>
                </a:r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2B71A960-B6E7-6266-D59F-1A0AE12970B4}"/>
                </a:ext>
              </a:extLst>
            </p:cNvPr>
            <p:cNvGrpSpPr/>
            <p:nvPr/>
          </p:nvGrpSpPr>
          <p:grpSpPr>
            <a:xfrm>
              <a:off x="1400310" y="5285049"/>
              <a:ext cx="2956637" cy="620784"/>
              <a:chOff x="514349" y="4330208"/>
              <a:chExt cx="5372584" cy="487317"/>
            </a:xfrm>
          </p:grpSpPr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22CB33EB-CDE1-6258-5505-7740D60A4699}"/>
                  </a:ext>
                </a:extLst>
              </p:cNvPr>
              <p:cNvSpPr/>
              <p:nvPr/>
            </p:nvSpPr>
            <p:spPr>
              <a:xfrm>
                <a:off x="514349" y="4330208"/>
                <a:ext cx="5372584" cy="48731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B8843419-6451-B815-4F79-C68DD01671E8}"/>
                  </a:ext>
                </a:extLst>
              </p:cNvPr>
              <p:cNvSpPr txBox="1"/>
              <p:nvPr/>
            </p:nvSpPr>
            <p:spPr>
              <a:xfrm>
                <a:off x="1831984" y="4434192"/>
                <a:ext cx="2740561" cy="3140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ja-JP" altLang="en-US" sz="2000" dirty="0"/>
                  <a:t>返還</a:t>
                </a:r>
              </a:p>
            </p:txBody>
          </p:sp>
        </p:grpSp>
        <p:sp>
          <p:nvSpPr>
            <p:cNvPr id="108" name="テキスト ボックス 67">
              <a:extLst>
                <a:ext uri="{FF2B5EF4-FFF2-40B4-BE49-F238E27FC236}">
                  <a16:creationId xmlns:a16="http://schemas.microsoft.com/office/drawing/2014/main" id="{FFEC091C-E4BF-DC19-C5B8-ADB81163ADDE}"/>
                </a:ext>
              </a:extLst>
            </p:cNvPr>
            <p:cNvSpPr txBox="1"/>
            <p:nvPr/>
          </p:nvSpPr>
          <p:spPr>
            <a:xfrm>
              <a:off x="623298" y="5451039"/>
              <a:ext cx="8422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実際の</a:t>
              </a:r>
              <a:endParaRPr kumimoji="1" lang="en-US" altLang="ja-JP" sz="1600" dirty="0"/>
            </a:p>
          </p:txBody>
        </p:sp>
        <p:sp>
          <p:nvSpPr>
            <p:cNvPr id="109" name="テキスト ボックス 65">
              <a:extLst>
                <a:ext uri="{FF2B5EF4-FFF2-40B4-BE49-F238E27FC236}">
                  <a16:creationId xmlns:a16="http://schemas.microsoft.com/office/drawing/2014/main" id="{2372C4B1-ADCD-113E-D1CB-97526D7D6CB5}"/>
                </a:ext>
              </a:extLst>
            </p:cNvPr>
            <p:cNvSpPr txBox="1"/>
            <p:nvPr/>
          </p:nvSpPr>
          <p:spPr>
            <a:xfrm>
              <a:off x="4353149" y="5453622"/>
              <a:ext cx="11172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の時期、</a:t>
              </a:r>
            </a:p>
          </p:txBody>
        </p:sp>
        <p:sp>
          <p:nvSpPr>
            <p:cNvPr id="110" name="テキスト ボックス 65">
              <a:extLst>
                <a:ext uri="{FF2B5EF4-FFF2-40B4-BE49-F238E27FC236}">
                  <a16:creationId xmlns:a16="http://schemas.microsoft.com/office/drawing/2014/main" id="{9EFD6BE7-CF2A-671D-072C-8EF58555C631}"/>
                </a:ext>
              </a:extLst>
            </p:cNvPr>
            <p:cNvSpPr txBox="1"/>
            <p:nvPr/>
          </p:nvSpPr>
          <p:spPr>
            <a:xfrm>
              <a:off x="623298" y="6047962"/>
              <a:ext cx="55327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態様については柔軟に対応する考えである。</a:t>
              </a:r>
              <a:endParaRPr kumimoji="1" lang="en-US" altLang="ja-JP" sz="1600" dirty="0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65779A0-1130-E8B8-7DBA-2205D8B3D334}"/>
              </a:ext>
            </a:extLst>
          </p:cNvPr>
          <p:cNvGrpSpPr/>
          <p:nvPr/>
        </p:nvGrpSpPr>
        <p:grpSpPr>
          <a:xfrm>
            <a:off x="256623" y="6647236"/>
            <a:ext cx="5721095" cy="2334838"/>
            <a:chOff x="92851" y="6438302"/>
            <a:chExt cx="5721095" cy="2334838"/>
          </a:xfrm>
        </p:grpSpPr>
        <p:sp>
          <p:nvSpPr>
            <p:cNvPr id="72" name="テキスト ボックス 67">
              <a:extLst>
                <a:ext uri="{FF2B5EF4-FFF2-40B4-BE49-F238E27FC236}">
                  <a16:creationId xmlns:a16="http://schemas.microsoft.com/office/drawing/2014/main" id="{34887F54-6BC7-C344-AFA1-DB9A45AF7D72}"/>
                </a:ext>
              </a:extLst>
            </p:cNvPr>
            <p:cNvSpPr txBox="1"/>
            <p:nvPr/>
          </p:nvSpPr>
          <p:spPr>
            <a:xfrm>
              <a:off x="623298" y="6505667"/>
              <a:ext cx="30103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北方領土に現在居住している</a:t>
              </a:r>
              <a:endParaRPr kumimoji="1" lang="en-US" altLang="ja-JP" sz="1600" dirty="0"/>
            </a:p>
          </p:txBody>
        </p:sp>
        <p:sp>
          <p:nvSpPr>
            <p:cNvPr id="73" name="テキスト ボックス 68">
              <a:extLst>
                <a:ext uri="{FF2B5EF4-FFF2-40B4-BE49-F238E27FC236}">
                  <a16:creationId xmlns:a16="http://schemas.microsoft.com/office/drawing/2014/main" id="{7503BC83-065F-E5C7-2EB5-C7F41CF71EA1}"/>
                </a:ext>
              </a:extLst>
            </p:cNvPr>
            <p:cNvSpPr txBox="1"/>
            <p:nvPr/>
          </p:nvSpPr>
          <p:spPr>
            <a:xfrm>
              <a:off x="92851" y="6438302"/>
              <a:ext cx="6071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2800" dirty="0"/>
                <a:t>③</a:t>
              </a:r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D1E982EF-B0ED-9795-B581-ACA14A683900}"/>
                </a:ext>
              </a:extLst>
            </p:cNvPr>
            <p:cNvGrpSpPr/>
            <p:nvPr/>
          </p:nvGrpSpPr>
          <p:grpSpPr>
            <a:xfrm>
              <a:off x="2207856" y="6943748"/>
              <a:ext cx="2956637" cy="620784"/>
              <a:chOff x="514349" y="4330208"/>
              <a:chExt cx="5372584" cy="487317"/>
            </a:xfrm>
          </p:grpSpPr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10AC41E6-7ABE-14FA-E186-18ED739BEB4B}"/>
                  </a:ext>
                </a:extLst>
              </p:cNvPr>
              <p:cNvSpPr/>
              <p:nvPr/>
            </p:nvSpPr>
            <p:spPr>
              <a:xfrm>
                <a:off x="514349" y="4330208"/>
                <a:ext cx="5372584" cy="48731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5A48DF93-12BB-8D8D-F819-8128A7B50FA2}"/>
                  </a:ext>
                </a:extLst>
              </p:cNvPr>
              <p:cNvSpPr txBox="1"/>
              <p:nvPr/>
            </p:nvSpPr>
            <p:spPr>
              <a:xfrm>
                <a:off x="1831984" y="4434192"/>
                <a:ext cx="2740561" cy="3140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ja-JP" altLang="en-US" sz="2000" dirty="0"/>
                  <a:t>人権</a:t>
                </a:r>
              </a:p>
            </p:txBody>
          </p:sp>
        </p:grpSp>
        <p:sp>
          <p:nvSpPr>
            <p:cNvPr id="122" name="テキスト ボックス 67">
              <a:extLst>
                <a:ext uri="{FF2B5EF4-FFF2-40B4-BE49-F238E27FC236}">
                  <a16:creationId xmlns:a16="http://schemas.microsoft.com/office/drawing/2014/main" id="{3681DCAA-621B-7BEA-8D57-C8424ED279B1}"/>
                </a:ext>
              </a:extLst>
            </p:cNvPr>
            <p:cNvSpPr txBox="1"/>
            <p:nvPr/>
          </p:nvSpPr>
          <p:spPr>
            <a:xfrm>
              <a:off x="623298" y="7119886"/>
              <a:ext cx="5190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ロシア人住民の　　　　　　　　　　　　　　　 、</a:t>
              </a:r>
              <a:endParaRPr kumimoji="1" lang="en-US" altLang="ja-JP" sz="1600" dirty="0"/>
            </a:p>
          </p:txBody>
        </p:sp>
        <p:sp>
          <p:nvSpPr>
            <p:cNvPr id="123" name="テキスト ボックス 67">
              <a:extLst>
                <a:ext uri="{FF2B5EF4-FFF2-40B4-BE49-F238E27FC236}">
                  <a16:creationId xmlns:a16="http://schemas.microsoft.com/office/drawing/2014/main" id="{23175410-6EB3-E41E-E000-CD6BAA4B9A4C}"/>
                </a:ext>
              </a:extLst>
            </p:cNvPr>
            <p:cNvSpPr txBox="1"/>
            <p:nvPr/>
          </p:nvSpPr>
          <p:spPr>
            <a:xfrm>
              <a:off x="623297" y="7707083"/>
              <a:ext cx="40692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600" dirty="0"/>
                <a:t>利益及び希望は北方領土返還後も十分に</a:t>
              </a:r>
              <a:endParaRPr kumimoji="1" lang="en-US" altLang="ja-JP" sz="1600" dirty="0"/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6954D9CA-3C92-C711-0095-CC3542252083}"/>
                </a:ext>
              </a:extLst>
            </p:cNvPr>
            <p:cNvGrpSpPr/>
            <p:nvPr/>
          </p:nvGrpSpPr>
          <p:grpSpPr>
            <a:xfrm>
              <a:off x="740408" y="8152356"/>
              <a:ext cx="2956637" cy="620784"/>
              <a:chOff x="514349" y="4330208"/>
              <a:chExt cx="5372584" cy="487317"/>
            </a:xfrm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7CD29F94-7BD4-20D2-2E4C-24145C39D8BC}"/>
                  </a:ext>
                </a:extLst>
              </p:cNvPr>
              <p:cNvSpPr/>
              <p:nvPr/>
            </p:nvSpPr>
            <p:spPr>
              <a:xfrm>
                <a:off x="514349" y="4330208"/>
                <a:ext cx="5372584" cy="48731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6" name="テキスト ボックス 125">
                <a:extLst>
                  <a:ext uri="{FF2B5EF4-FFF2-40B4-BE49-F238E27FC236}">
                    <a16:creationId xmlns:a16="http://schemas.microsoft.com/office/drawing/2014/main" id="{A17B613C-2256-F9AF-5279-A7C05CA1D797}"/>
                  </a:ext>
                </a:extLst>
              </p:cNvPr>
              <p:cNvSpPr txBox="1"/>
              <p:nvPr/>
            </p:nvSpPr>
            <p:spPr>
              <a:xfrm>
                <a:off x="1831984" y="4434192"/>
                <a:ext cx="2740561" cy="3140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ja-JP" altLang="en-US" sz="2000" dirty="0"/>
                  <a:t>尊重</a:t>
                </a:r>
              </a:p>
            </p:txBody>
          </p:sp>
        </p:grpSp>
        <p:sp>
          <p:nvSpPr>
            <p:cNvPr id="127" name="テキスト ボックス 61">
              <a:extLst>
                <a:ext uri="{FF2B5EF4-FFF2-40B4-BE49-F238E27FC236}">
                  <a16:creationId xmlns:a16="http://schemas.microsoft.com/office/drawing/2014/main" id="{F9A169E3-28FC-CE24-1FB4-E7F7E2901BCD}"/>
                </a:ext>
              </a:extLst>
            </p:cNvPr>
            <p:cNvSpPr txBox="1"/>
            <p:nvPr/>
          </p:nvSpPr>
          <p:spPr>
            <a:xfrm>
              <a:off x="3687972" y="8232785"/>
              <a:ext cx="1812803" cy="442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3000"/>
                </a:lnSpc>
              </a:pPr>
              <a:r>
                <a:rPr kumimoji="1" lang="ja-JP" altLang="en-US" sz="1600" dirty="0"/>
                <a:t>する。</a:t>
              </a:r>
              <a:endParaRPr kumimoji="1" lang="en-US" altLang="ja-JP" dirty="0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26ABBB8-5F7F-A8B5-59B2-D690A1783B80}"/>
              </a:ext>
            </a:extLst>
          </p:cNvPr>
          <p:cNvSpPr txBox="1"/>
          <p:nvPr/>
        </p:nvSpPr>
        <p:spPr>
          <a:xfrm>
            <a:off x="63931" y="441734"/>
            <a:ext cx="6730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[</a:t>
            </a:r>
            <a:r>
              <a:rPr kumimoji="1" lang="ja-JP" altLang="en-US" sz="1600" b="1" dirty="0"/>
              <a:t>日本政府の北方領土問題解決のための基本的な考え方</a:t>
            </a:r>
            <a:r>
              <a:rPr kumimoji="1" lang="en-US" altLang="ja-JP" sz="1600" b="1" dirty="0"/>
              <a:t>]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454089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759</TotalTime>
  <Words>592</Words>
  <Application>Microsoft Office PowerPoint</Application>
  <PresentationFormat>A4 210 x 297 mm</PresentationFormat>
  <Paragraphs>57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稲垣 大紀</cp:lastModifiedBy>
  <cp:revision>132</cp:revision>
  <cp:lastPrinted>2022-05-31T08:58:41Z</cp:lastPrinted>
  <dcterms:created xsi:type="dcterms:W3CDTF">2021-09-06T07:54:38Z</dcterms:created>
  <dcterms:modified xsi:type="dcterms:W3CDTF">2022-10-25T09:54:41Z</dcterms:modified>
</cp:coreProperties>
</file>