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81" r:id="rId3"/>
    <p:sldId id="270" r:id="rId4"/>
    <p:sldId id="310" r:id="rId5"/>
    <p:sldId id="321" r:id="rId6"/>
    <p:sldId id="275" r:id="rId7"/>
    <p:sldId id="346" r:id="rId8"/>
    <p:sldId id="340" r:id="rId9"/>
    <p:sldId id="349" r:id="rId10"/>
    <p:sldId id="344" r:id="rId11"/>
    <p:sldId id="320" r:id="rId12"/>
    <p:sldId id="277" r:id="rId13"/>
    <p:sldId id="329" r:id="rId14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07E"/>
    <a:srgbClr val="F86F08"/>
    <a:srgbClr val="017FA7"/>
    <a:srgbClr val="F79109"/>
    <a:srgbClr val="019DCB"/>
    <a:srgbClr val="1C6394"/>
    <a:srgbClr val="379B35"/>
    <a:srgbClr val="3FAE3C"/>
    <a:srgbClr val="66CA64"/>
    <a:srgbClr val="A5E0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9" autoAdjust="0"/>
    <p:restoredTop sz="84855" autoAdjust="0"/>
  </p:normalViewPr>
  <p:slideViewPr>
    <p:cSldViewPr snapToGrid="0">
      <p:cViewPr>
        <p:scale>
          <a:sx n="60" d="100"/>
          <a:sy n="60" d="100"/>
        </p:scale>
        <p:origin x="456" y="43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F1077D3-2A76-4376-8DE7-1961659673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3D20445-CF32-4A1D-B6F1-86FA6B0331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D9D92-9E0F-47CA-84D9-A052D43E69E0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2912D92-EFEF-4257-91C5-EE0BA04293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0B2E8D5-8795-41A0-9335-185C2F35A0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B0D0F-A7F8-44D3-A3FC-B25C58401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206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6E7BE-9971-46B7-A8A9-B6E6E0A46400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634A8-77F9-4A76-89C4-FA78CCE06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127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667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6612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00279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5667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8631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9241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052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kumimoji="1"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9392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5402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4206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写真提供（</a:t>
            </a:r>
            <a:r>
              <a:rPr lang="ja-JP" altLang="en-US" sz="1200" dirty="0">
                <a:solidFill>
                  <a:srgbClr val="0B507E"/>
                </a:solidFill>
              </a:rPr>
              <a:t>かつて暮らしていた人々</a:t>
            </a: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の写真</a:t>
            </a:r>
            <a:r>
              <a:rPr lang="en-US" altLang="ja-JP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点、</a:t>
            </a:r>
            <a:r>
              <a:rPr lang="ja-JP" altLang="en-US" sz="1200" dirty="0">
                <a:solidFill>
                  <a:srgbClr val="0B507E"/>
                </a:solidFill>
              </a:rPr>
              <a:t>現在暮らしている人々</a:t>
            </a:r>
            <a:r>
              <a:rPr lang="ja-JP" altLang="en-US" sz="1200" b="0" i="0" dirty="0">
                <a:solidFill>
                  <a:srgbClr val="0B507E"/>
                </a:solidFill>
                <a:effectLst/>
                <a:latin typeface="+mn-lt"/>
                <a:ea typeface="+mn-ea"/>
              </a:rPr>
              <a:t>の左下写真</a:t>
            </a:r>
            <a:r>
              <a:rPr lang="en-US" altLang="ja-JP" sz="1200" b="0" i="0" dirty="0">
                <a:solidFill>
                  <a:srgbClr val="0B507E"/>
                </a:solidFill>
                <a:effectLst/>
                <a:latin typeface="+mn-lt"/>
                <a:ea typeface="+mn-ea"/>
              </a:rPr>
              <a:t>1</a:t>
            </a:r>
            <a:r>
              <a:rPr lang="ja-JP" altLang="en-US" sz="1200" b="0" i="0" dirty="0">
                <a:solidFill>
                  <a:srgbClr val="0B507E"/>
                </a:solidFill>
                <a:effectLst/>
                <a:latin typeface="+mn-lt"/>
                <a:ea typeface="+mn-ea"/>
              </a:rPr>
              <a:t>点</a:t>
            </a: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）：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kumimoji="1" lang="zh-TW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92635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5151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参考：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歴史の証言「元島民が語る北方領土」（独立行政法人北方領土問題対策協会</a:t>
            </a:r>
            <a:r>
              <a:rPr kumimoji="1" lang="en-US" altLang="ja-JP" dirty="0"/>
              <a:t>WEB</a:t>
            </a:r>
            <a:r>
              <a:rPr kumimoji="1" lang="ja-JP" altLang="en-US" dirty="0"/>
              <a:t>サイト）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https://www.hoppou.go.jp/problem-info/know/tesimony-of-history.html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105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8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DF360A-4C66-4F3B-8AFC-36726BE8B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C4D4992-B0EE-48DB-B831-DB35FA533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C299D57-6DF6-4AAE-8B2E-5C2FF8E78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73D0466-4D2F-45AF-B264-3FF5B8F6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3078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9D97F16-C0D0-4D05-8ACA-81FC577FE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BD79417-F575-4FBB-9A52-24B193906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C9A6ABA-3D02-42F2-A7D0-D08F4CE9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092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043051-B208-4314-B33D-84106E48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74F2F8-D3D5-4BE9-9DDB-C22B1CD5F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8F498B-0973-45FE-9CED-D893E0466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43ED76-0570-48DB-9D08-16206E3C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0447D4-EA2C-40C3-9A65-A23504A9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6ED562-4885-4F69-9153-71A19B78B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314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A937D6-D064-4B9B-8661-D04F15566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19F1A64-A28D-4BC6-AC44-F7E750707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C7543A5-CE88-47AD-9B2E-F17C4C809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C140EDE-90A9-46F5-972B-99D628F15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5FAA4A5-FDA0-46F3-9879-16DB693E4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1D88BB-C50A-4E4D-B730-174F5401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038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8368EC-6289-4C40-9B34-CB2F34EA3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4669592-7325-4B80-9F36-ED281BE13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B1AB06A-5D95-4B57-B152-D150D8485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72A317-3BFA-4342-8F5D-881E8C5F4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3E5A8D-2821-4D89-9CF8-4B7243DCE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9620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6572E0C-DE86-4441-B60F-384DA954E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0B8432E-0F94-4363-B3B7-853C782A6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475847-6D2A-44DE-852D-21D6B348D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71AE39-F42D-40AA-AB64-3F825169F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1A56B8-AD14-4DAA-85DE-B1FD1C61C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53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2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80323641-C3E0-49A3-9117-0AEF497DCE75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uiz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4820A47-55D9-4B3B-96F8-33B64D1A7308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問題</a:t>
            </a:r>
          </a:p>
        </p:txBody>
      </p:sp>
    </p:spTree>
    <p:extLst>
      <p:ext uri="{BB962C8B-B14F-4D97-AF65-F5344CB8AC3E}">
        <p14:creationId xmlns:p14="http://schemas.microsoft.com/office/powerpoint/2010/main" val="9948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9DE8650-61C4-4E38-9082-E9905E31C862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nswer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33D1210-9B6D-4B3B-9ED2-C61E364F3DEE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答え</a:t>
            </a:r>
          </a:p>
        </p:txBody>
      </p:sp>
    </p:spTree>
    <p:extLst>
      <p:ext uri="{BB962C8B-B14F-4D97-AF65-F5344CB8AC3E}">
        <p14:creationId xmlns:p14="http://schemas.microsoft.com/office/powerpoint/2010/main" val="196286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788" y="2235200"/>
            <a:ext cx="8601390" cy="2387600"/>
          </a:xfrm>
        </p:spPr>
        <p:txBody>
          <a:bodyPr anchor="ctr"/>
          <a:lstStyle>
            <a:lvl1pPr algn="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4" name="グラフィックス 13">
            <a:extLst>
              <a:ext uri="{FF2B5EF4-FFF2-40B4-BE49-F238E27FC236}">
                <a16:creationId xmlns:a16="http://schemas.microsoft.com/office/drawing/2014/main" id="{E540DCED-4004-43F8-8155-D66E66C50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38812" y="2689351"/>
            <a:ext cx="3581400" cy="441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3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7FED0B-FA07-4304-9465-B3F1A0A01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7A5369-89CE-4E61-B908-5936D1316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9EC5DA3-AC25-4838-97EB-C8AA6FA87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36319C-D1BF-4E05-851E-A31850D36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52C8E5-FC4D-4955-B0E4-1B9368CFF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54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34D1D1-E397-4753-96F1-5A2AADC7A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9DD30A-3028-485B-8D32-DF6F6BABB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6F7982-5A4B-42BC-929D-2326AF1FB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F0AB85D-AFAF-4BED-8E60-9077147E3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535209-73B8-4E16-A9EA-18A2813BE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981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D355EA-E887-4320-A76C-94F0DDEAC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912C4A-6537-464C-B4B0-C40C42E16D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196F1B4-8D14-4007-94FC-F3B1133CE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66C00C4-3052-4F89-87DF-2A020E3FA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96E8E52-BA9E-41B9-B0FA-E5E2438C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7C5C37-C739-4191-9DA8-96FC9510D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117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9313F8-1BAC-4433-9C23-30BAED34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03DD1EE-EC52-4DB9-96CF-E1383B6D6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ED2445D-D583-4744-A0F7-376618AB2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DD1CD23-41E4-445D-AD4E-FC7F83AB7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FED6091-1DF5-433A-BECA-325CFD4F0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C2D12EF-B311-436F-A3C2-1FB8357E1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697C496-F825-443C-9CA5-6EBFB0CB3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1799696-2E1E-46DC-B959-6968AF22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4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4BC23D3-0E0C-450B-8719-12A890FF3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33D095A-D7A9-443E-8798-BBBFEC514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73ABA3-0581-43A3-B96B-D188E4619F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ADC54-4250-4960-8D75-A15844232F3A}" type="datetimeFigureOut">
              <a:rPr kumimoji="1" lang="ja-JP" altLang="en-US" smtClean="0"/>
              <a:t>2022/6/8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C44867-A806-4608-A213-B6DDB3DFF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1EF0281-3BDD-444C-87B4-449204F10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378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64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7.png"/><Relationship Id="rId7" Type="http://schemas.openxmlformats.org/officeDocument/2006/relationships/package" Target="../embeddings/Microsoft_Word_Document1.docx"/><Relationship Id="rId12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emf"/><Relationship Id="rId11" Type="http://schemas.openxmlformats.org/officeDocument/2006/relationships/package" Target="../embeddings/Microsoft_Word_Document3.docx"/><Relationship Id="rId5" Type="http://schemas.openxmlformats.org/officeDocument/2006/relationships/package" Target="../embeddings/Microsoft_Word_Document.docx"/><Relationship Id="rId10" Type="http://schemas.openxmlformats.org/officeDocument/2006/relationships/image" Target="../media/image13.emf"/><Relationship Id="rId4" Type="http://schemas.openxmlformats.org/officeDocument/2006/relationships/image" Target="../media/image8.svg"/><Relationship Id="rId9" Type="http://schemas.openxmlformats.org/officeDocument/2006/relationships/package" Target="../embeddings/Microsoft_Word_Document2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5.docx"/><Relationship Id="rId13" Type="http://schemas.openxmlformats.org/officeDocument/2006/relationships/image" Target="../media/image21.emf"/><Relationship Id="rId3" Type="http://schemas.openxmlformats.org/officeDocument/2006/relationships/image" Target="../media/image15.png"/><Relationship Id="rId7" Type="http://schemas.openxmlformats.org/officeDocument/2006/relationships/image" Target="../media/image18.emf"/><Relationship Id="rId12" Type="http://schemas.openxmlformats.org/officeDocument/2006/relationships/package" Target="../embeddings/Microsoft_Word_Document7.docx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package" Target="../embeddings/Microsoft_Word_Document4.docx"/><Relationship Id="rId11" Type="http://schemas.openxmlformats.org/officeDocument/2006/relationships/image" Target="../media/image20.emf"/><Relationship Id="rId5" Type="http://schemas.openxmlformats.org/officeDocument/2006/relationships/image" Target="../media/image17.jpg"/><Relationship Id="rId10" Type="http://schemas.openxmlformats.org/officeDocument/2006/relationships/package" Target="../embeddings/Microsoft_Word_Document6.docx"/><Relationship Id="rId4" Type="http://schemas.openxmlformats.org/officeDocument/2006/relationships/image" Target="../media/image16.svg"/><Relationship Id="rId9" Type="http://schemas.openxmlformats.org/officeDocument/2006/relationships/image" Target="../media/image19.emf"/><Relationship Id="rId14" Type="http://schemas.openxmlformats.org/officeDocument/2006/relationships/image" Target="../media/image2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5.png"/><Relationship Id="rId7" Type="http://schemas.openxmlformats.org/officeDocument/2006/relationships/package" Target="../embeddings/Microsoft_Word_Document9.docx"/><Relationship Id="rId12" Type="http://schemas.openxmlformats.org/officeDocument/2006/relationships/image" Target="../media/image21.emf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6.svg"/><Relationship Id="rId20" Type="http://schemas.openxmlformats.org/officeDocument/2006/relationships/image" Target="../media/image30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emf"/><Relationship Id="rId11" Type="http://schemas.openxmlformats.org/officeDocument/2006/relationships/package" Target="../embeddings/Microsoft_Word_Document11.docx"/><Relationship Id="rId5" Type="http://schemas.openxmlformats.org/officeDocument/2006/relationships/package" Target="../embeddings/Microsoft_Word_Document8.docx"/><Relationship Id="rId15" Type="http://schemas.openxmlformats.org/officeDocument/2006/relationships/image" Target="../media/image25.png"/><Relationship Id="rId10" Type="http://schemas.openxmlformats.org/officeDocument/2006/relationships/image" Target="../media/image20.emf"/><Relationship Id="rId19" Type="http://schemas.openxmlformats.org/officeDocument/2006/relationships/image" Target="../media/image29.png"/><Relationship Id="rId4" Type="http://schemas.openxmlformats.org/officeDocument/2006/relationships/image" Target="../media/image16.svg"/><Relationship Id="rId9" Type="http://schemas.openxmlformats.org/officeDocument/2006/relationships/package" Target="../embeddings/Microsoft_Word_Document10.docx"/><Relationship Id="rId14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jpeg"/><Relationship Id="rId5" Type="http://schemas.openxmlformats.org/officeDocument/2006/relationships/image" Target="../media/image22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ppou.go.jp/problem-info/know/tesimony-of-history.html#testimony-03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www.hoppou.go.jp/problem-info/know/tesimony-of-history.html#testimony-0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600" dirty="0"/>
              <a:t>北方領土問題の平和的な解決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BA5016F7-DCF2-40F5-B786-887680535126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4D1A8D14-6F2B-494B-B419-D208A6E6516C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DDDD1E69-BF50-4468-BCF1-0BC660F866B3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57D5720D-F270-4D07-AB74-FAFA27FE0644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2A6AB3AE-F6FF-486E-95A1-73E286BB61A5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06745589-951B-478D-B9C1-7780532BE1A7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0DB16CE1-00A0-4F74-8158-E804519528AC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F4EFAC7F-381D-48D0-9D48-5FA07A68F698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ED425B05-5F98-4315-AC08-1B9341E9F0CE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960385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6600" dirty="0"/>
              <a:t>北方領土問題の解決方法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6297C36C-02B3-4BD2-A43A-195CA2E878AD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1FFFC727-FC50-4966-880C-3F16B481A16A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508053FC-0260-45F9-AA44-45A8448772BD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55E8846D-9EAE-440B-8C03-5B74C79EC527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CAB5DE50-DB58-4592-8FCB-5FB8C43AB133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86AB0C11-352D-4E77-9232-020CF3400F0E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0B24028D-687D-4E9B-BD57-E6B55013F022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C9CF257C-ABB1-453A-B6CA-FA77FDC50C54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5D8135ED-0728-4CC2-B911-573A6ABB184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947661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DE6DEA8-3184-C548-90CA-C0E9DE6C17F8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solidFill>
            <a:srgbClr val="F9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9" name="図 8" descr="背景パターン&#10;&#10;自動的に生成された説明">
            <a:extLst>
              <a:ext uri="{FF2B5EF4-FFF2-40B4-BE49-F238E27FC236}">
                <a16:creationId xmlns:a16="http://schemas.microsoft.com/office/drawing/2014/main" id="{446496C0-BB3B-1D99-B31C-2A2F1D76F4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304819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CD3C0DE-60C8-EE8A-D72B-9EF710990173}"/>
              </a:ext>
            </a:extLst>
          </p:cNvPr>
          <p:cNvSpPr/>
          <p:nvPr/>
        </p:nvSpPr>
        <p:spPr>
          <a:xfrm>
            <a:off x="-600" y="0"/>
            <a:ext cx="12193200" cy="13048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854F706-A4AF-32BB-F10B-4BD30066535F}"/>
              </a:ext>
            </a:extLst>
          </p:cNvPr>
          <p:cNvSpPr txBox="1"/>
          <p:nvPr/>
        </p:nvSpPr>
        <p:spPr>
          <a:xfrm>
            <a:off x="365892" y="1934811"/>
            <a:ext cx="114602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 北方四島の帰属の問題を解決して平和条約を締結するため、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粘り強くロシアと交渉を継続する。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>
              <a:lnSpc>
                <a:spcPct val="80000"/>
              </a:lnSpc>
            </a:pP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ja-JP" sz="3200" b="1" dirty="0">
                <a:solidFill>
                  <a:srgbClr val="0B507E"/>
                </a:solidFill>
                <a:latin typeface="+mj-lt"/>
              </a:rPr>
              <a:t> </a:t>
            </a: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北方領土の日本への帰属が確認されることを条件として、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実際の返還の時期、態様については柔軟に対応する。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>
              <a:lnSpc>
                <a:spcPct val="80000"/>
              </a:lnSpc>
            </a:pP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ja-JP" sz="3200" b="1" dirty="0">
                <a:solidFill>
                  <a:srgbClr val="0B507E"/>
                </a:solidFill>
                <a:latin typeface="+mj-lt"/>
              </a:rPr>
              <a:t> </a:t>
            </a: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北方領土に現在居住しているロシア人住民の人権、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利益及び希望は、北方領土返還後も十分に尊重していく。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C83C328F-4713-F30A-E6DF-FB2F9372560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5154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ja-JP" altLang="en-US" dirty="0">
                <a:solidFill>
                  <a:srgbClr val="0B507E"/>
                </a:solidFill>
              </a:rPr>
              <a:t>日本政府の北方領土問題解決のための</a:t>
            </a:r>
            <a:br>
              <a:rPr kumimoji="1" lang="en-US" altLang="ja-JP" dirty="0">
                <a:solidFill>
                  <a:srgbClr val="0B507E"/>
                </a:solidFill>
              </a:rPr>
            </a:br>
            <a:r>
              <a:rPr kumimoji="1" lang="ja-JP" altLang="en-US" dirty="0">
                <a:solidFill>
                  <a:srgbClr val="0B507E"/>
                </a:solidFill>
              </a:rPr>
              <a:t>基本的な考え方</a:t>
            </a:r>
            <a:endParaRPr lang="ja-JP" altLang="en-US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743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まとめ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012F5AA7-4458-4411-9665-1CE7B6F5B419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9F020022-7512-4791-AB27-91DC942672F3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01EDF135-1524-4E78-8313-C0FC23899922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CA197EBD-62EE-4FE4-9049-68B53BE239CF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9C3CE9A8-E7F7-4F42-A5B8-5587342C410A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32383CED-5DD0-45F3-B9B3-CC1E1C33DE5B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C2C5CE76-1C7C-4295-9CE5-08F0A3844828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27DD4938-5761-4E73-ADDF-01CA36480637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15132357-009E-4EF0-ABD7-73B791C87BDF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528460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0B5CC1F-0654-4372-A37C-6C4E1A987872}"/>
              </a:ext>
            </a:extLst>
          </p:cNvPr>
          <p:cNvSpPr txBox="1"/>
          <p:nvPr/>
        </p:nvSpPr>
        <p:spPr>
          <a:xfrm>
            <a:off x="963036" y="885996"/>
            <a:ext cx="10689271" cy="5086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ja-JP" altLang="en-US" sz="4400" b="1" dirty="0">
                <a:solidFill>
                  <a:schemeClr val="bg1"/>
                </a:solidFill>
                <a:latin typeface="+mj-lt"/>
              </a:rPr>
              <a:t> 日本の主権が脅かされていること</a:t>
            </a:r>
            <a:endParaRPr lang="en-US" altLang="ja-JP" sz="44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ja-JP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ja-JP" altLang="en-US" sz="4400" b="1" dirty="0">
                <a:solidFill>
                  <a:schemeClr val="bg1"/>
                </a:solidFill>
                <a:latin typeface="+mj-lt"/>
              </a:rPr>
              <a:t>日本人島民の悲惨な体験</a:t>
            </a:r>
            <a:br>
              <a:rPr lang="en-US" altLang="ja-JP" sz="4400" b="1" dirty="0">
                <a:solidFill>
                  <a:schemeClr val="bg1"/>
                </a:solidFill>
                <a:latin typeface="+mj-lt"/>
              </a:rPr>
            </a:br>
            <a:r>
              <a:rPr lang="ja-JP" altLang="en-US" sz="4400" b="1" dirty="0">
                <a:solidFill>
                  <a:schemeClr val="bg1"/>
                </a:solidFill>
                <a:latin typeface="+mj-lt"/>
              </a:rPr>
              <a:t>  ～平和の重要性～</a:t>
            </a:r>
            <a:endParaRPr lang="en-US" altLang="ja-JP" sz="44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ja-JP" sz="44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ja-JP" altLang="en-US" sz="4400" b="1" dirty="0">
                <a:solidFill>
                  <a:schemeClr val="bg1"/>
                </a:solidFill>
                <a:latin typeface="+mj-lt"/>
              </a:rPr>
              <a:t>日本政府の北方領土問題解決</a:t>
            </a:r>
            <a:br>
              <a:rPr lang="en-US" altLang="ja-JP" sz="4400" b="1" dirty="0">
                <a:solidFill>
                  <a:schemeClr val="bg1"/>
                </a:solidFill>
                <a:latin typeface="+mj-lt"/>
              </a:rPr>
            </a:br>
            <a:r>
              <a:rPr lang="en-US" altLang="ja-JP" sz="4400" b="1" dirty="0">
                <a:solidFill>
                  <a:schemeClr val="bg1"/>
                </a:solidFill>
                <a:latin typeface="+mj-lt"/>
              </a:rPr>
              <a:t>  </a:t>
            </a:r>
            <a:r>
              <a:rPr lang="ja-JP" altLang="en-US" sz="4400" b="1" dirty="0">
                <a:solidFill>
                  <a:schemeClr val="bg1"/>
                </a:solidFill>
                <a:latin typeface="+mj-lt"/>
              </a:rPr>
              <a:t>のための基本的な考え方は</a:t>
            </a:r>
            <a:endParaRPr lang="en-US" altLang="ja-JP" sz="4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4031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720D696C-E41D-4689-A39D-57C15EB626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C43269F-394C-7F3B-0563-3127E20DC043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6" name="グラフィックス 25">
            <a:extLst>
              <a:ext uri="{FF2B5EF4-FFF2-40B4-BE49-F238E27FC236}">
                <a16:creationId xmlns:a16="http://schemas.microsoft.com/office/drawing/2014/main" id="{7D261E70-8A2E-45DA-B5A3-AB9F727A3A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1224" t="21390" b="35505"/>
          <a:stretch/>
        </p:blipFill>
        <p:spPr>
          <a:xfrm>
            <a:off x="0" y="1104900"/>
            <a:ext cx="11252930" cy="5753100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52" name="タイトル 1">
            <a:extLst>
              <a:ext uri="{FF2B5EF4-FFF2-40B4-BE49-F238E27FC236}">
                <a16:creationId xmlns:a16="http://schemas.microsoft.com/office/drawing/2014/main" id="{EB0B838B-804C-4C55-8973-CD39828F4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北方領土について確認しよう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5ACEBD5F-DE89-4988-A67F-BC98D2404287}"/>
              </a:ext>
            </a:extLst>
          </p:cNvPr>
          <p:cNvGrpSpPr/>
          <p:nvPr/>
        </p:nvGrpSpPr>
        <p:grpSpPr>
          <a:xfrm>
            <a:off x="8447272" y="2138614"/>
            <a:ext cx="2404730" cy="1697543"/>
            <a:chOff x="2113166" y="3719614"/>
            <a:chExt cx="894316" cy="888895"/>
          </a:xfrm>
        </p:grpSpPr>
        <p:pic>
          <p:nvPicPr>
            <p:cNvPr id="29" name="グラフィックス 28">
              <a:extLst>
                <a:ext uri="{FF2B5EF4-FFF2-40B4-BE49-F238E27FC236}">
                  <a16:creationId xmlns:a16="http://schemas.microsoft.com/office/drawing/2014/main" id="{FC99EADA-359C-4D5F-95B3-014C81233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2113166" y="3719614"/>
              <a:ext cx="894316" cy="888895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45000"/>
                </a:schemeClr>
              </a:outerShdw>
            </a:effectLst>
          </p:spPr>
        </p:pic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889F1AF1-B0C7-4311-BB82-E2D6F0659381}"/>
                </a:ext>
              </a:extLst>
            </p:cNvPr>
            <p:cNvSpPr txBox="1"/>
            <p:nvPr/>
          </p:nvSpPr>
          <p:spPr>
            <a:xfrm>
              <a:off x="2113166" y="3909521"/>
              <a:ext cx="894316" cy="435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F86F08"/>
                  </a:solidFill>
                </a:rPr>
                <a:t>北方領土は</a:t>
              </a:r>
              <a:endParaRPr lang="en-US" altLang="ja-JP" sz="2400" b="1" dirty="0">
                <a:solidFill>
                  <a:srgbClr val="F86F08"/>
                </a:solidFill>
              </a:endParaRPr>
            </a:p>
            <a:p>
              <a:pPr algn="ctr"/>
              <a:r>
                <a:rPr lang="ja-JP" altLang="en-US" sz="2400" b="1" dirty="0">
                  <a:solidFill>
                    <a:srgbClr val="F86F08"/>
                  </a:solidFill>
                </a:rPr>
                <a:t>どこにある？</a:t>
              </a:r>
              <a:endParaRPr lang="en-US" altLang="ja-JP" sz="2400" b="1" dirty="0">
                <a:solidFill>
                  <a:srgbClr val="F86F08"/>
                </a:solidFill>
              </a:endParaRPr>
            </a:p>
          </p:txBody>
        </p:sp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33D19D17-EB77-4A77-ADFE-0945232CFFC4}"/>
              </a:ext>
            </a:extLst>
          </p:cNvPr>
          <p:cNvGrpSpPr/>
          <p:nvPr/>
        </p:nvGrpSpPr>
        <p:grpSpPr>
          <a:xfrm>
            <a:off x="6918356" y="3836157"/>
            <a:ext cx="2404730" cy="1697543"/>
            <a:chOff x="2113166" y="3719614"/>
            <a:chExt cx="894316" cy="888895"/>
          </a:xfrm>
        </p:grpSpPr>
        <p:pic>
          <p:nvPicPr>
            <p:cNvPr id="33" name="グラフィックス 32">
              <a:extLst>
                <a:ext uri="{FF2B5EF4-FFF2-40B4-BE49-F238E27FC236}">
                  <a16:creationId xmlns:a16="http://schemas.microsoft.com/office/drawing/2014/main" id="{31887B1C-12A1-4FC4-BDF5-0BBD66CA9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2113166" y="3719614"/>
              <a:ext cx="894316" cy="888895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45000"/>
                </a:schemeClr>
              </a:outerShdw>
            </a:effectLst>
          </p:spPr>
        </p:pic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099236F1-41E1-4025-8E94-4F556BFA2B10}"/>
                </a:ext>
              </a:extLst>
            </p:cNvPr>
            <p:cNvSpPr txBox="1"/>
            <p:nvPr/>
          </p:nvSpPr>
          <p:spPr>
            <a:xfrm>
              <a:off x="2113166" y="3909521"/>
              <a:ext cx="894316" cy="435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F86F08"/>
                  </a:solidFill>
                </a:rPr>
                <a:t>北方領土の</a:t>
              </a:r>
              <a:endParaRPr lang="en-US" altLang="ja-JP" sz="2400" b="1" dirty="0">
                <a:solidFill>
                  <a:srgbClr val="F86F08"/>
                </a:solidFill>
              </a:endParaRPr>
            </a:p>
            <a:p>
              <a:pPr algn="ctr"/>
              <a:r>
                <a:rPr lang="ja-JP" altLang="en-US" sz="2400" b="1" dirty="0">
                  <a:solidFill>
                    <a:srgbClr val="F86F08"/>
                  </a:solidFill>
                </a:rPr>
                <a:t>人口は？</a:t>
              </a:r>
              <a:endParaRPr lang="en-US" altLang="ja-JP" sz="2400" b="1" dirty="0">
                <a:solidFill>
                  <a:srgbClr val="F86F08"/>
                </a:solidFill>
              </a:endParaRPr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2608D885-FC1E-4303-8160-9DB1487740C5}"/>
              </a:ext>
            </a:extLst>
          </p:cNvPr>
          <p:cNvGrpSpPr/>
          <p:nvPr/>
        </p:nvGrpSpPr>
        <p:grpSpPr>
          <a:xfrm>
            <a:off x="9369664" y="4614325"/>
            <a:ext cx="2404730" cy="1697543"/>
            <a:chOff x="2113166" y="3719614"/>
            <a:chExt cx="894316" cy="888895"/>
          </a:xfrm>
        </p:grpSpPr>
        <p:pic>
          <p:nvPicPr>
            <p:cNvPr id="36" name="グラフィックス 35">
              <a:extLst>
                <a:ext uri="{FF2B5EF4-FFF2-40B4-BE49-F238E27FC236}">
                  <a16:creationId xmlns:a16="http://schemas.microsoft.com/office/drawing/2014/main" id="{23360806-2F1B-4397-B4F9-B1992F66A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2113166" y="3719614"/>
              <a:ext cx="894316" cy="888895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45000"/>
                </a:schemeClr>
              </a:outerShdw>
            </a:effectLst>
          </p:spPr>
        </p:pic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D0D5DCBE-D092-4FB3-B47E-1F2D74A8297B}"/>
                </a:ext>
              </a:extLst>
            </p:cNvPr>
            <p:cNvSpPr txBox="1"/>
            <p:nvPr/>
          </p:nvSpPr>
          <p:spPr>
            <a:xfrm>
              <a:off x="2113166" y="3909521"/>
              <a:ext cx="894316" cy="435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400" b="1" dirty="0">
                  <a:solidFill>
                    <a:srgbClr val="F86F08"/>
                  </a:solidFill>
                </a:rPr>
                <a:t>暮らしている人々は？</a:t>
              </a:r>
              <a:endParaRPr lang="en-US" altLang="ja-JP" sz="2400" b="1" dirty="0">
                <a:solidFill>
                  <a:srgbClr val="F86F0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1102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20A4F06F-A718-438D-9606-400EEDF24A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6C94B4F-B03D-534E-7FF1-5E115743CE88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8" name="楕円 47">
            <a:extLst>
              <a:ext uri="{FF2B5EF4-FFF2-40B4-BE49-F238E27FC236}">
                <a16:creationId xmlns:a16="http://schemas.microsoft.com/office/drawing/2014/main" id="{E9413D71-7892-4FA8-A434-22C5DAAC3252}"/>
              </a:ext>
            </a:extLst>
          </p:cNvPr>
          <p:cNvSpPr/>
          <p:nvPr/>
        </p:nvSpPr>
        <p:spPr>
          <a:xfrm>
            <a:off x="7889485" y="2465437"/>
            <a:ext cx="3780000" cy="37800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8" name="グラフィックス 37">
            <a:extLst>
              <a:ext uri="{FF2B5EF4-FFF2-40B4-BE49-F238E27FC236}">
                <a16:creationId xmlns:a16="http://schemas.microsoft.com/office/drawing/2014/main" id="{A2DAF59C-36EB-4AB8-B36D-654372E3EE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752" t="17129" r="1" b="23602"/>
          <a:stretch/>
        </p:blipFill>
        <p:spPr>
          <a:xfrm>
            <a:off x="-1" y="1104899"/>
            <a:ext cx="8780619" cy="5753101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33" name="楕円 32">
            <a:extLst>
              <a:ext uri="{FF2B5EF4-FFF2-40B4-BE49-F238E27FC236}">
                <a16:creationId xmlns:a16="http://schemas.microsoft.com/office/drawing/2014/main" id="{382067EC-0572-4DE3-A637-75067AFFF1F3}"/>
              </a:ext>
            </a:extLst>
          </p:cNvPr>
          <p:cNvSpPr/>
          <p:nvPr/>
        </p:nvSpPr>
        <p:spPr>
          <a:xfrm>
            <a:off x="5898775" y="2181851"/>
            <a:ext cx="799577" cy="799577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ash"/>
          </a:ln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タイトル 1">
            <a:extLst>
              <a:ext uri="{FF2B5EF4-FFF2-40B4-BE49-F238E27FC236}">
                <a16:creationId xmlns:a16="http://schemas.microsoft.com/office/drawing/2014/main" id="{39FB4E4C-079C-42DA-A2A0-DE563746A482}"/>
              </a:ext>
            </a:extLst>
          </p:cNvPr>
          <p:cNvSpPr txBox="1">
            <a:spLocks/>
          </p:cNvSpPr>
          <p:nvPr/>
        </p:nvSpPr>
        <p:spPr>
          <a:xfrm>
            <a:off x="5262443" y="1356522"/>
            <a:ext cx="3027618" cy="82255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300" dirty="0">
                <a:solidFill>
                  <a:schemeClr val="bg1"/>
                </a:solidFill>
                <a:latin typeface="+mn-ea"/>
                <a:ea typeface="+mn-ea"/>
              </a:rPr>
              <a:t>北方領土</a:t>
            </a:r>
          </a:p>
        </p:txBody>
      </p:sp>
      <p:sp>
        <p:nvSpPr>
          <p:cNvPr id="32" name="タイトル 1">
            <a:extLst>
              <a:ext uri="{FF2B5EF4-FFF2-40B4-BE49-F238E27FC236}">
                <a16:creationId xmlns:a16="http://schemas.microsoft.com/office/drawing/2014/main" id="{F4CCE486-DBDD-4FB4-BCB3-0684BCA3F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北方領土について確認しよう</a:t>
            </a:r>
          </a:p>
        </p:txBody>
      </p:sp>
      <p:sp>
        <p:nvSpPr>
          <p:cNvPr id="59" name="楕円 58">
            <a:extLst>
              <a:ext uri="{FF2B5EF4-FFF2-40B4-BE49-F238E27FC236}">
                <a16:creationId xmlns:a16="http://schemas.microsoft.com/office/drawing/2014/main" id="{A8F80A39-E59C-4515-94DE-DE49FEA4B1ED}"/>
              </a:ext>
            </a:extLst>
          </p:cNvPr>
          <p:cNvSpPr/>
          <p:nvPr/>
        </p:nvSpPr>
        <p:spPr>
          <a:xfrm>
            <a:off x="8705087" y="5193227"/>
            <a:ext cx="720000" cy="720000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EC31145A-EBA5-4F66-8475-42A3131F5027}"/>
              </a:ext>
            </a:extLst>
          </p:cNvPr>
          <p:cNvCxnSpPr>
            <a:cxnSpLocks/>
            <a:stCxn id="33" idx="3"/>
            <a:endCxn id="48" idx="2"/>
          </p:cNvCxnSpPr>
          <p:nvPr/>
        </p:nvCxnSpPr>
        <p:spPr>
          <a:xfrm>
            <a:off x="6015870" y="2864333"/>
            <a:ext cx="1873615" cy="1491104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D6342F04-3EBF-460D-9EEB-4D4422354B0F}"/>
              </a:ext>
            </a:extLst>
          </p:cNvPr>
          <p:cNvCxnSpPr>
            <a:cxnSpLocks/>
            <a:stCxn id="33" idx="7"/>
            <a:endCxn id="48" idx="0"/>
          </p:cNvCxnSpPr>
          <p:nvPr/>
        </p:nvCxnSpPr>
        <p:spPr>
          <a:xfrm>
            <a:off x="6581257" y="2298946"/>
            <a:ext cx="3198228" cy="166491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オブジェクト 61">
            <a:extLst>
              <a:ext uri="{FF2B5EF4-FFF2-40B4-BE49-F238E27FC236}">
                <a16:creationId xmlns:a16="http://schemas.microsoft.com/office/drawing/2014/main" id="{EA2E0F31-2F64-47E4-996A-0D9EEADFF0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808206" y="2879770"/>
          <a:ext cx="1296308" cy="72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5" imgW="1637393" imgH="915858" progId="Word.Document.12">
                  <p:embed/>
                </p:oleObj>
              </mc:Choice>
              <mc:Fallback>
                <p:oleObj name="Document" r:id="rId5" imgW="1637393" imgH="915858" progId="Word.Document.12">
                  <p:embed/>
                  <p:pic>
                    <p:nvPicPr>
                      <p:cNvPr id="62" name="オブジェクト 61">
                        <a:extLst>
                          <a:ext uri="{FF2B5EF4-FFF2-40B4-BE49-F238E27FC236}">
                            <a16:creationId xmlns:a16="http://schemas.microsoft.com/office/drawing/2014/main" id="{EA2E0F31-2F64-47E4-996A-0D9EEADFF0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08206" y="2879770"/>
                        <a:ext cx="1296308" cy="725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オブジェクト 62">
            <a:extLst>
              <a:ext uri="{FF2B5EF4-FFF2-40B4-BE49-F238E27FC236}">
                <a16:creationId xmlns:a16="http://schemas.microsoft.com/office/drawing/2014/main" id="{956E426D-6F9F-47E2-84E2-80552ABBBF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29679" y="4008638"/>
          <a:ext cx="1175277" cy="762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1401474" imgH="915858" progId="Word.Document.12">
                  <p:embed/>
                </p:oleObj>
              </mc:Choice>
              <mc:Fallback>
                <p:oleObj name="Document" r:id="rId7" imgW="1401474" imgH="915858" progId="Word.Document.12">
                  <p:embed/>
                  <p:pic>
                    <p:nvPicPr>
                      <p:cNvPr id="63" name="オブジェクト 62">
                        <a:extLst>
                          <a:ext uri="{FF2B5EF4-FFF2-40B4-BE49-F238E27FC236}">
                            <a16:creationId xmlns:a16="http://schemas.microsoft.com/office/drawing/2014/main" id="{956E426D-6F9F-47E2-84E2-80552ABBB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29679" y="4008638"/>
                        <a:ext cx="1175277" cy="762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オブジェクト 63">
            <a:extLst>
              <a:ext uri="{FF2B5EF4-FFF2-40B4-BE49-F238E27FC236}">
                <a16:creationId xmlns:a16="http://schemas.microsoft.com/office/drawing/2014/main" id="{81EE860B-7BFC-4DAA-86B6-45EF149561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816330"/>
              </p:ext>
            </p:extLst>
          </p:nvPr>
        </p:nvGraphicFramePr>
        <p:xfrm>
          <a:off x="9742157" y="4798787"/>
          <a:ext cx="1174808" cy="76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9" imgW="1401474" imgH="917301" progId="Word.Document.12">
                  <p:embed/>
                </p:oleObj>
              </mc:Choice>
              <mc:Fallback>
                <p:oleObj name="Document" r:id="rId9" imgW="1401474" imgH="917301" progId="Word.Document.12">
                  <p:embed/>
                  <p:pic>
                    <p:nvPicPr>
                      <p:cNvPr id="64" name="オブジェクト 63">
                        <a:extLst>
                          <a:ext uri="{FF2B5EF4-FFF2-40B4-BE49-F238E27FC236}">
                            <a16:creationId xmlns:a16="http://schemas.microsoft.com/office/drawing/2014/main" id="{81EE860B-7BFC-4DAA-86B6-45EF149561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742157" y="4798787"/>
                        <a:ext cx="1174808" cy="761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オブジェクト 64">
            <a:extLst>
              <a:ext uri="{FF2B5EF4-FFF2-40B4-BE49-F238E27FC236}">
                <a16:creationId xmlns:a16="http://schemas.microsoft.com/office/drawing/2014/main" id="{F30ECF37-ECF1-43F5-9BD2-5BEDFAF79B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481607"/>
              </p:ext>
            </p:extLst>
          </p:nvPr>
        </p:nvGraphicFramePr>
        <p:xfrm>
          <a:off x="9472702" y="5489546"/>
          <a:ext cx="1587160" cy="762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1" imgW="1885230" imgH="915808" progId="Word.Document.12">
                  <p:embed/>
                </p:oleObj>
              </mc:Choice>
              <mc:Fallback>
                <p:oleObj name="Document" r:id="rId11" imgW="1885230" imgH="915808" progId="Word.Document.12">
                  <p:embed/>
                  <p:pic>
                    <p:nvPicPr>
                      <p:cNvPr id="65" name="オブジェクト 64">
                        <a:extLst>
                          <a:ext uri="{FF2B5EF4-FFF2-40B4-BE49-F238E27FC236}">
                            <a16:creationId xmlns:a16="http://schemas.microsoft.com/office/drawing/2014/main" id="{F30ECF37-ECF1-43F5-9BD2-5BEDFAF79B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472702" y="5489546"/>
                        <a:ext cx="1587160" cy="762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E6018E30-1EA4-4CB7-9833-72DF46D25D6A}"/>
              </a:ext>
            </a:extLst>
          </p:cNvPr>
          <p:cNvGrpSpPr/>
          <p:nvPr/>
        </p:nvGrpSpPr>
        <p:grpSpPr>
          <a:xfrm>
            <a:off x="8518010" y="3329809"/>
            <a:ext cx="2705057" cy="2372436"/>
            <a:chOff x="8516425" y="3358078"/>
            <a:chExt cx="2705057" cy="2372436"/>
          </a:xfrm>
        </p:grpSpPr>
        <p:sp>
          <p:nvSpPr>
            <p:cNvPr id="4" name="フリーフォーム: 図形 3">
              <a:extLst>
                <a:ext uri="{FF2B5EF4-FFF2-40B4-BE49-F238E27FC236}">
                  <a16:creationId xmlns:a16="http://schemas.microsoft.com/office/drawing/2014/main" id="{D947801B-B085-4A69-AD86-3117D78EB0BA}"/>
                </a:ext>
              </a:extLst>
            </p:cNvPr>
            <p:cNvSpPr/>
            <p:nvPr/>
          </p:nvSpPr>
          <p:spPr>
            <a:xfrm>
              <a:off x="9648629" y="3358078"/>
              <a:ext cx="1572853" cy="1229282"/>
            </a:xfrm>
            <a:custGeom>
              <a:avLst/>
              <a:gdLst>
                <a:gd name="connsiteX0" fmla="*/ 1415862 w 1572853"/>
                <a:gd name="connsiteY0" fmla="*/ 17455 h 1229282"/>
                <a:gd name="connsiteX1" fmla="*/ 1448570 w 1572853"/>
                <a:gd name="connsiteY1" fmla="*/ 9068 h 1229282"/>
                <a:gd name="connsiteX2" fmla="*/ 1468919 w 1572853"/>
                <a:gd name="connsiteY2" fmla="*/ 682 h 1229282"/>
                <a:gd name="connsiteX3" fmla="*/ 1492358 w 1572853"/>
                <a:gd name="connsiteY3" fmla="*/ 417 h 1229282"/>
                <a:gd name="connsiteX4" fmla="*/ 1517561 w 1572853"/>
                <a:gd name="connsiteY4" fmla="*/ 4213 h 1229282"/>
                <a:gd name="connsiteX5" fmla="*/ 1536586 w 1572853"/>
                <a:gd name="connsiteY5" fmla="*/ 17455 h 1229282"/>
                <a:gd name="connsiteX6" fmla="*/ 1561349 w 1572853"/>
                <a:gd name="connsiteY6" fmla="*/ 32904 h 1229282"/>
                <a:gd name="connsiteX7" fmla="*/ 1572825 w 1572853"/>
                <a:gd name="connsiteY7" fmla="*/ 66053 h 1229282"/>
                <a:gd name="connsiteX8" fmla="*/ 1561790 w 1572853"/>
                <a:gd name="connsiteY8" fmla="*/ 85519 h 1229282"/>
                <a:gd name="connsiteX9" fmla="*/ 1525992 w 1572853"/>
                <a:gd name="connsiteY9" fmla="*/ 102293 h 1229282"/>
                <a:gd name="connsiteX10" fmla="*/ 1523785 w 1572853"/>
                <a:gd name="connsiteY10" fmla="*/ 137208 h 1229282"/>
                <a:gd name="connsiteX11" fmla="*/ 1541883 w 1572853"/>
                <a:gd name="connsiteY11" fmla="*/ 155747 h 1229282"/>
                <a:gd name="connsiteX12" fmla="*/ 1556891 w 1572853"/>
                <a:gd name="connsiteY12" fmla="*/ 178744 h 1229282"/>
                <a:gd name="connsiteX13" fmla="*/ 1541750 w 1572853"/>
                <a:gd name="connsiteY13" fmla="*/ 235508 h 1229282"/>
                <a:gd name="connsiteX14" fmla="*/ 1481764 w 1572853"/>
                <a:gd name="connsiteY14" fmla="*/ 252370 h 1229282"/>
                <a:gd name="connsiteX15" fmla="*/ 1415950 w 1572853"/>
                <a:gd name="connsiteY15" fmla="*/ 243012 h 1229282"/>
                <a:gd name="connsiteX16" fmla="*/ 1309307 w 1572853"/>
                <a:gd name="connsiteY16" fmla="*/ 276779 h 1229282"/>
                <a:gd name="connsiteX17" fmla="*/ 1223057 w 1572853"/>
                <a:gd name="connsiteY17" fmla="*/ 344270 h 1229282"/>
                <a:gd name="connsiteX18" fmla="*/ 1097433 w 1572853"/>
                <a:gd name="connsiteY18" fmla="*/ 389249 h 1229282"/>
                <a:gd name="connsiteX19" fmla="*/ 936189 w 1572853"/>
                <a:gd name="connsiteY19" fmla="*/ 503617 h 1229282"/>
                <a:gd name="connsiteX20" fmla="*/ 859296 w 1572853"/>
                <a:gd name="connsiteY20" fmla="*/ 629240 h 1229282"/>
                <a:gd name="connsiteX21" fmla="*/ 720563 w 1572853"/>
                <a:gd name="connsiteY21" fmla="*/ 672366 h 1229282"/>
                <a:gd name="connsiteX22" fmla="*/ 669934 w 1572853"/>
                <a:gd name="connsiteY22" fmla="*/ 629240 h 1229282"/>
                <a:gd name="connsiteX23" fmla="*/ 617451 w 1572853"/>
                <a:gd name="connsiteY23" fmla="*/ 608627 h 1229282"/>
                <a:gd name="connsiteX24" fmla="*/ 574326 w 1572853"/>
                <a:gd name="connsiteY24" fmla="*/ 672366 h 1229282"/>
                <a:gd name="connsiteX25" fmla="*/ 611845 w 1572853"/>
                <a:gd name="connsiteY25" fmla="*/ 706133 h 1229282"/>
                <a:gd name="connsiteX26" fmla="*/ 572516 w 1572853"/>
                <a:gd name="connsiteY26" fmla="*/ 745506 h 1229282"/>
                <a:gd name="connsiteX27" fmla="*/ 536851 w 1572853"/>
                <a:gd name="connsiteY27" fmla="*/ 805096 h 1229282"/>
                <a:gd name="connsiteX28" fmla="*/ 488517 w 1572853"/>
                <a:gd name="connsiteY28" fmla="*/ 829858 h 1229282"/>
                <a:gd name="connsiteX29" fmla="*/ 456692 w 1572853"/>
                <a:gd name="connsiteY29" fmla="*/ 851090 h 1229282"/>
                <a:gd name="connsiteX30" fmla="*/ 395425 w 1572853"/>
                <a:gd name="connsiteY30" fmla="*/ 901763 h 1229282"/>
                <a:gd name="connsiteX31" fmla="*/ 354198 w 1572853"/>
                <a:gd name="connsiteY31" fmla="*/ 942990 h 1229282"/>
                <a:gd name="connsiteX32" fmla="*/ 314119 w 1572853"/>
                <a:gd name="connsiteY32" fmla="*/ 1004257 h 1229282"/>
                <a:gd name="connsiteX33" fmla="*/ 265785 w 1572853"/>
                <a:gd name="connsiteY33" fmla="*/ 1080841 h 1229282"/>
                <a:gd name="connsiteX34" fmla="*/ 186818 w 1572853"/>
                <a:gd name="connsiteY34" fmla="*/ 1080841 h 1229282"/>
                <a:gd name="connsiteX35" fmla="*/ 127891 w 1572853"/>
                <a:gd name="connsiteY35" fmla="*/ 1143299 h 1229282"/>
                <a:gd name="connsiteX36" fmla="*/ 97257 w 1572853"/>
                <a:gd name="connsiteY36" fmla="*/ 1202227 h 1229282"/>
                <a:gd name="connsiteX37" fmla="*/ 48923 w 1572853"/>
                <a:gd name="connsiteY37" fmla="*/ 1226989 h 1229282"/>
                <a:gd name="connsiteX38" fmla="*/ 1781 w 1572853"/>
                <a:gd name="connsiteY38" fmla="*/ 1188102 h 1229282"/>
                <a:gd name="connsiteX39" fmla="*/ 33606 w 1572853"/>
                <a:gd name="connsiteY39" fmla="*/ 1130366 h 1229282"/>
                <a:gd name="connsiteX40" fmla="*/ 67771 w 1572853"/>
                <a:gd name="connsiteY40" fmla="*/ 1095010 h 1229282"/>
                <a:gd name="connsiteX41" fmla="*/ 53646 w 1572853"/>
                <a:gd name="connsiteY41" fmla="*/ 1031359 h 1229282"/>
                <a:gd name="connsiteX42" fmla="*/ 74878 w 1572853"/>
                <a:gd name="connsiteY42" fmla="*/ 1008980 h 1229282"/>
                <a:gd name="connsiteX43" fmla="*/ 109043 w 1572853"/>
                <a:gd name="connsiteY43" fmla="*/ 1053738 h 1229282"/>
                <a:gd name="connsiteX44" fmla="*/ 124359 w 1572853"/>
                <a:gd name="connsiteY44" fmla="*/ 1010128 h 1229282"/>
                <a:gd name="connsiteX45" fmla="*/ 122020 w 1572853"/>
                <a:gd name="connsiteY45" fmla="*/ 975963 h 1229282"/>
                <a:gd name="connsiteX46" fmla="*/ 162099 w 1572853"/>
                <a:gd name="connsiteY46" fmla="*/ 994811 h 1229282"/>
                <a:gd name="connsiteX47" fmla="*/ 232812 w 1572853"/>
                <a:gd name="connsiteY47" fmla="*/ 964178 h 1229282"/>
                <a:gd name="connsiteX48" fmla="*/ 258722 w 1572853"/>
                <a:gd name="connsiteY48" fmla="*/ 884063 h 1229282"/>
                <a:gd name="connsiteX49" fmla="*/ 189201 w 1572853"/>
                <a:gd name="connsiteY49" fmla="*/ 841644 h 1229282"/>
                <a:gd name="connsiteX50" fmla="*/ 202179 w 1572853"/>
                <a:gd name="connsiteY50" fmla="*/ 789779 h 1229282"/>
                <a:gd name="connsiteX51" fmla="*/ 281146 w 1572853"/>
                <a:gd name="connsiteY51" fmla="*/ 818073 h 1229282"/>
                <a:gd name="connsiteX52" fmla="*/ 314163 w 1572853"/>
                <a:gd name="connsiteY52" fmla="*/ 755614 h 1229282"/>
                <a:gd name="connsiteX53" fmla="*/ 429634 w 1572853"/>
                <a:gd name="connsiteY53" fmla="*/ 676647 h 1229282"/>
                <a:gd name="connsiteX54" fmla="*/ 493284 w 1572853"/>
                <a:gd name="connsiteY54" fmla="*/ 620103 h 1229282"/>
                <a:gd name="connsiteX55" fmla="*/ 513324 w 1572853"/>
                <a:gd name="connsiteY55" fmla="*/ 523480 h 1229282"/>
                <a:gd name="connsiteX56" fmla="*/ 492092 w 1572853"/>
                <a:gd name="connsiteY56" fmla="*/ 481061 h 1229282"/>
                <a:gd name="connsiteX57" fmla="*/ 542766 w 1572853"/>
                <a:gd name="connsiteY57" fmla="*/ 488124 h 1229282"/>
                <a:gd name="connsiteX58" fmla="*/ 578122 w 1572853"/>
                <a:gd name="connsiteY58" fmla="*/ 511695 h 1229282"/>
                <a:gd name="connsiteX59" fmla="*/ 642920 w 1572853"/>
                <a:gd name="connsiteY59" fmla="*/ 489315 h 1229282"/>
                <a:gd name="connsiteX60" fmla="*/ 653514 w 1572853"/>
                <a:gd name="connsiteY60" fmla="*/ 422134 h 1229282"/>
                <a:gd name="connsiteX61" fmla="*/ 682956 w 1572853"/>
                <a:gd name="connsiteY61" fmla="*/ 399755 h 1229282"/>
                <a:gd name="connsiteX62" fmla="*/ 718312 w 1572853"/>
                <a:gd name="connsiteY62" fmla="*/ 379715 h 1229282"/>
                <a:gd name="connsiteX63" fmla="*/ 786465 w 1572853"/>
                <a:gd name="connsiteY63" fmla="*/ 365590 h 1229282"/>
                <a:gd name="connsiteX64" fmla="*/ 778431 w 1572853"/>
                <a:gd name="connsiteY64" fmla="*/ 263052 h 1229282"/>
                <a:gd name="connsiteX65" fmla="*/ 770177 w 1572853"/>
                <a:gd name="connsiteY65" fmla="*/ 201785 h 1229282"/>
                <a:gd name="connsiteX66" fmla="*/ 826765 w 1572853"/>
                <a:gd name="connsiteY66" fmla="*/ 133456 h 1229282"/>
                <a:gd name="connsiteX67" fmla="*/ 855059 w 1572853"/>
                <a:gd name="connsiteY67" fmla="*/ 177066 h 1229282"/>
                <a:gd name="connsiteX68" fmla="*/ 885692 w 1572853"/>
                <a:gd name="connsiteY68" fmla="*/ 247779 h 1229282"/>
                <a:gd name="connsiteX69" fmla="*/ 895138 w 1572853"/>
                <a:gd name="connsiteY69" fmla="*/ 293730 h 1229282"/>
                <a:gd name="connsiteX70" fmla="*/ 947003 w 1572853"/>
                <a:gd name="connsiteY70" fmla="*/ 330278 h 1229282"/>
                <a:gd name="connsiteX71" fmla="*/ 1142633 w 1572853"/>
                <a:gd name="connsiteY71" fmla="*/ 284328 h 1229282"/>
                <a:gd name="connsiteX72" fmla="*/ 1206284 w 1572853"/>
                <a:gd name="connsiteY72" fmla="*/ 237186 h 1229282"/>
                <a:gd name="connsiteX73" fmla="*/ 1235725 w 1572853"/>
                <a:gd name="connsiteY73" fmla="*/ 206552 h 1229282"/>
                <a:gd name="connsiteX74" fmla="*/ 1243980 w 1572853"/>
                <a:gd name="connsiteY74" fmla="*/ 178258 h 1229282"/>
                <a:gd name="connsiteX75" fmla="*/ 1254573 w 1572853"/>
                <a:gd name="connsiteY75" fmla="*/ 140562 h 1229282"/>
                <a:gd name="connsiteX76" fmla="*/ 1304055 w 1572853"/>
                <a:gd name="connsiteY76" fmla="*/ 114652 h 1229282"/>
                <a:gd name="connsiteX77" fmla="*/ 1322903 w 1572853"/>
                <a:gd name="connsiteY77" fmla="*/ 69894 h 1229282"/>
                <a:gd name="connsiteX78" fmla="*/ 1372384 w 1572853"/>
                <a:gd name="connsiteY78" fmla="*/ 40452 h 1229282"/>
                <a:gd name="connsiteX79" fmla="*/ 1415994 w 1572853"/>
                <a:gd name="connsiteY79" fmla="*/ 17631 h 122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572853" h="1229282">
                  <a:moveTo>
                    <a:pt x="1415862" y="17455"/>
                  </a:moveTo>
                  <a:cubicBezTo>
                    <a:pt x="1433959" y="14586"/>
                    <a:pt x="1438418" y="17455"/>
                    <a:pt x="1448570" y="9068"/>
                  </a:cubicBezTo>
                  <a:cubicBezTo>
                    <a:pt x="1458723" y="682"/>
                    <a:pt x="1456957" y="-201"/>
                    <a:pt x="1468919" y="682"/>
                  </a:cubicBezTo>
                  <a:cubicBezTo>
                    <a:pt x="1480836" y="1564"/>
                    <a:pt x="1486222" y="-952"/>
                    <a:pt x="1492358" y="417"/>
                  </a:cubicBezTo>
                  <a:cubicBezTo>
                    <a:pt x="1505600" y="3330"/>
                    <a:pt x="1509131" y="4213"/>
                    <a:pt x="1517561" y="4213"/>
                  </a:cubicBezTo>
                  <a:cubicBezTo>
                    <a:pt x="1525992" y="4213"/>
                    <a:pt x="1521534" y="13924"/>
                    <a:pt x="1536586" y="17455"/>
                  </a:cubicBezTo>
                  <a:cubicBezTo>
                    <a:pt x="1551594" y="20986"/>
                    <a:pt x="1554242" y="23193"/>
                    <a:pt x="1561349" y="32904"/>
                  </a:cubicBezTo>
                  <a:cubicBezTo>
                    <a:pt x="1568411" y="42615"/>
                    <a:pt x="1573267" y="54136"/>
                    <a:pt x="1572825" y="66053"/>
                  </a:cubicBezTo>
                  <a:cubicBezTo>
                    <a:pt x="1572384" y="77971"/>
                    <a:pt x="1573267" y="80620"/>
                    <a:pt x="1561790" y="85519"/>
                  </a:cubicBezTo>
                  <a:cubicBezTo>
                    <a:pt x="1550314" y="90375"/>
                    <a:pt x="1529523" y="95230"/>
                    <a:pt x="1525992" y="102293"/>
                  </a:cubicBezTo>
                  <a:cubicBezTo>
                    <a:pt x="1522461" y="109355"/>
                    <a:pt x="1512750" y="129704"/>
                    <a:pt x="1523785" y="137208"/>
                  </a:cubicBezTo>
                  <a:cubicBezTo>
                    <a:pt x="1534821" y="144712"/>
                    <a:pt x="1532172" y="143829"/>
                    <a:pt x="1541883" y="155747"/>
                  </a:cubicBezTo>
                  <a:cubicBezTo>
                    <a:pt x="1551594" y="167664"/>
                    <a:pt x="1556979" y="169872"/>
                    <a:pt x="1556891" y="178744"/>
                  </a:cubicBezTo>
                  <a:cubicBezTo>
                    <a:pt x="1556758" y="201785"/>
                    <a:pt x="1551108" y="220545"/>
                    <a:pt x="1541750" y="235508"/>
                  </a:cubicBezTo>
                  <a:cubicBezTo>
                    <a:pt x="1532393" y="250516"/>
                    <a:pt x="1513633" y="258020"/>
                    <a:pt x="1481764" y="252370"/>
                  </a:cubicBezTo>
                  <a:cubicBezTo>
                    <a:pt x="1449895" y="246764"/>
                    <a:pt x="1441949" y="237362"/>
                    <a:pt x="1415950" y="243012"/>
                  </a:cubicBezTo>
                  <a:cubicBezTo>
                    <a:pt x="1389907" y="248618"/>
                    <a:pt x="1343030" y="256122"/>
                    <a:pt x="1309307" y="276779"/>
                  </a:cubicBezTo>
                  <a:cubicBezTo>
                    <a:pt x="1275540" y="297393"/>
                    <a:pt x="1249320" y="336766"/>
                    <a:pt x="1223057" y="344270"/>
                  </a:cubicBezTo>
                  <a:cubicBezTo>
                    <a:pt x="1196793" y="351774"/>
                    <a:pt x="1127449" y="368636"/>
                    <a:pt x="1097433" y="389249"/>
                  </a:cubicBezTo>
                  <a:cubicBezTo>
                    <a:pt x="1067418" y="409863"/>
                    <a:pt x="960554" y="464244"/>
                    <a:pt x="936189" y="503617"/>
                  </a:cubicBezTo>
                  <a:cubicBezTo>
                    <a:pt x="911823" y="542990"/>
                    <a:pt x="887458" y="610481"/>
                    <a:pt x="859296" y="629240"/>
                  </a:cubicBezTo>
                  <a:cubicBezTo>
                    <a:pt x="831179" y="648000"/>
                    <a:pt x="748680" y="672366"/>
                    <a:pt x="720563" y="672366"/>
                  </a:cubicBezTo>
                  <a:cubicBezTo>
                    <a:pt x="692445" y="672366"/>
                    <a:pt x="681190" y="655504"/>
                    <a:pt x="669934" y="629240"/>
                  </a:cubicBezTo>
                  <a:cubicBezTo>
                    <a:pt x="658678" y="602977"/>
                    <a:pt x="641817" y="597371"/>
                    <a:pt x="617451" y="608627"/>
                  </a:cubicBezTo>
                  <a:cubicBezTo>
                    <a:pt x="593085" y="619883"/>
                    <a:pt x="564968" y="664862"/>
                    <a:pt x="574326" y="672366"/>
                  </a:cubicBezTo>
                  <a:cubicBezTo>
                    <a:pt x="583684" y="679869"/>
                    <a:pt x="615553" y="692979"/>
                    <a:pt x="611845" y="706133"/>
                  </a:cubicBezTo>
                  <a:cubicBezTo>
                    <a:pt x="608093" y="719243"/>
                    <a:pt x="578166" y="728645"/>
                    <a:pt x="572516" y="745506"/>
                  </a:cubicBezTo>
                  <a:cubicBezTo>
                    <a:pt x="566866" y="762368"/>
                    <a:pt x="567529" y="796841"/>
                    <a:pt x="536851" y="805096"/>
                  </a:cubicBezTo>
                  <a:cubicBezTo>
                    <a:pt x="506217" y="813350"/>
                    <a:pt x="488517" y="816881"/>
                    <a:pt x="488517" y="829858"/>
                  </a:cubicBezTo>
                  <a:cubicBezTo>
                    <a:pt x="488517" y="842836"/>
                    <a:pt x="479071" y="848706"/>
                    <a:pt x="456692" y="851090"/>
                  </a:cubicBezTo>
                  <a:cubicBezTo>
                    <a:pt x="434313" y="853429"/>
                    <a:pt x="403680" y="879384"/>
                    <a:pt x="395425" y="901763"/>
                  </a:cubicBezTo>
                  <a:cubicBezTo>
                    <a:pt x="387171" y="924142"/>
                    <a:pt x="363600" y="925334"/>
                    <a:pt x="354198" y="942990"/>
                  </a:cubicBezTo>
                  <a:cubicBezTo>
                    <a:pt x="344752" y="960646"/>
                    <a:pt x="314119" y="985409"/>
                    <a:pt x="314119" y="1004257"/>
                  </a:cubicBezTo>
                  <a:cubicBezTo>
                    <a:pt x="314119" y="1023105"/>
                    <a:pt x="297610" y="1071439"/>
                    <a:pt x="265785" y="1080841"/>
                  </a:cubicBezTo>
                  <a:cubicBezTo>
                    <a:pt x="233959" y="1090287"/>
                    <a:pt x="209241" y="1071394"/>
                    <a:pt x="186818" y="1080841"/>
                  </a:cubicBezTo>
                  <a:cubicBezTo>
                    <a:pt x="164438" y="1090287"/>
                    <a:pt x="146738" y="1129174"/>
                    <a:pt x="127891" y="1143299"/>
                  </a:cubicBezTo>
                  <a:cubicBezTo>
                    <a:pt x="109043" y="1157424"/>
                    <a:pt x="109043" y="1184526"/>
                    <a:pt x="97257" y="1202227"/>
                  </a:cubicBezTo>
                  <a:cubicBezTo>
                    <a:pt x="85471" y="1219883"/>
                    <a:pt x="83132" y="1235243"/>
                    <a:pt x="48923" y="1226989"/>
                  </a:cubicBezTo>
                  <a:cubicBezTo>
                    <a:pt x="14759" y="1218735"/>
                    <a:pt x="-6473" y="1216396"/>
                    <a:pt x="1781" y="1188102"/>
                  </a:cubicBezTo>
                  <a:cubicBezTo>
                    <a:pt x="10036" y="1159808"/>
                    <a:pt x="2973" y="1149214"/>
                    <a:pt x="33606" y="1130366"/>
                  </a:cubicBezTo>
                  <a:cubicBezTo>
                    <a:pt x="64240" y="1111518"/>
                    <a:pt x="67771" y="1118580"/>
                    <a:pt x="67771" y="1095010"/>
                  </a:cubicBezTo>
                  <a:cubicBezTo>
                    <a:pt x="67771" y="1071439"/>
                    <a:pt x="50115" y="1050251"/>
                    <a:pt x="53646" y="1031359"/>
                  </a:cubicBezTo>
                  <a:cubicBezTo>
                    <a:pt x="57178" y="1012511"/>
                    <a:pt x="70155" y="992471"/>
                    <a:pt x="74878" y="1008980"/>
                  </a:cubicBezTo>
                  <a:cubicBezTo>
                    <a:pt x="79601" y="1025489"/>
                    <a:pt x="87855" y="1076162"/>
                    <a:pt x="109043" y="1053738"/>
                  </a:cubicBezTo>
                  <a:cubicBezTo>
                    <a:pt x="130274" y="1031359"/>
                    <a:pt x="133805" y="1028976"/>
                    <a:pt x="124359" y="1010128"/>
                  </a:cubicBezTo>
                  <a:cubicBezTo>
                    <a:pt x="114913" y="991280"/>
                    <a:pt x="98449" y="979494"/>
                    <a:pt x="122020" y="975963"/>
                  </a:cubicBezTo>
                  <a:cubicBezTo>
                    <a:pt x="145590" y="972432"/>
                    <a:pt x="139676" y="993619"/>
                    <a:pt x="162099" y="994811"/>
                  </a:cubicBezTo>
                  <a:cubicBezTo>
                    <a:pt x="184478" y="996003"/>
                    <a:pt x="217495" y="994811"/>
                    <a:pt x="232812" y="964178"/>
                  </a:cubicBezTo>
                  <a:cubicBezTo>
                    <a:pt x="248129" y="933544"/>
                    <a:pt x="275231" y="914696"/>
                    <a:pt x="258722" y="884063"/>
                  </a:cubicBezTo>
                  <a:cubicBezTo>
                    <a:pt x="242214" y="853429"/>
                    <a:pt x="196264" y="888786"/>
                    <a:pt x="189201" y="841644"/>
                  </a:cubicBezTo>
                  <a:cubicBezTo>
                    <a:pt x="182139" y="794502"/>
                    <a:pt x="164438" y="787439"/>
                    <a:pt x="202179" y="789779"/>
                  </a:cubicBezTo>
                  <a:cubicBezTo>
                    <a:pt x="239875" y="792118"/>
                    <a:pt x="259914" y="827475"/>
                    <a:pt x="281146" y="818073"/>
                  </a:cubicBezTo>
                  <a:cubicBezTo>
                    <a:pt x="302377" y="808627"/>
                    <a:pt x="291740" y="786248"/>
                    <a:pt x="314163" y="755614"/>
                  </a:cubicBezTo>
                  <a:cubicBezTo>
                    <a:pt x="336542" y="724981"/>
                    <a:pt x="400192" y="712004"/>
                    <a:pt x="429634" y="676647"/>
                  </a:cubicBezTo>
                  <a:cubicBezTo>
                    <a:pt x="459075" y="641291"/>
                    <a:pt x="475584" y="643630"/>
                    <a:pt x="493284" y="620103"/>
                  </a:cubicBezTo>
                  <a:cubicBezTo>
                    <a:pt x="510940" y="596532"/>
                    <a:pt x="513324" y="557645"/>
                    <a:pt x="513324" y="523480"/>
                  </a:cubicBezTo>
                  <a:cubicBezTo>
                    <a:pt x="513324" y="489315"/>
                    <a:pt x="476776" y="486932"/>
                    <a:pt x="492092" y="481061"/>
                  </a:cubicBezTo>
                  <a:cubicBezTo>
                    <a:pt x="507409" y="475146"/>
                    <a:pt x="516855" y="494038"/>
                    <a:pt x="542766" y="488124"/>
                  </a:cubicBezTo>
                  <a:cubicBezTo>
                    <a:pt x="568676" y="482253"/>
                    <a:pt x="541574" y="514034"/>
                    <a:pt x="578122" y="511695"/>
                  </a:cubicBezTo>
                  <a:cubicBezTo>
                    <a:pt x="614670" y="509355"/>
                    <a:pt x="644112" y="512886"/>
                    <a:pt x="642920" y="489315"/>
                  </a:cubicBezTo>
                  <a:cubicBezTo>
                    <a:pt x="641728" y="465745"/>
                    <a:pt x="638197" y="428049"/>
                    <a:pt x="653514" y="422134"/>
                  </a:cubicBezTo>
                  <a:cubicBezTo>
                    <a:pt x="668830" y="416263"/>
                    <a:pt x="662960" y="403286"/>
                    <a:pt x="682956" y="399755"/>
                  </a:cubicBezTo>
                  <a:cubicBezTo>
                    <a:pt x="702995" y="396223"/>
                    <a:pt x="692401" y="383246"/>
                    <a:pt x="718312" y="379715"/>
                  </a:cubicBezTo>
                  <a:cubicBezTo>
                    <a:pt x="744223" y="376184"/>
                    <a:pt x="783860" y="385630"/>
                    <a:pt x="786465" y="365590"/>
                  </a:cubicBezTo>
                  <a:cubicBezTo>
                    <a:pt x="789025" y="345550"/>
                    <a:pt x="786686" y="285475"/>
                    <a:pt x="778431" y="263052"/>
                  </a:cubicBezTo>
                  <a:cubicBezTo>
                    <a:pt x="770177" y="240673"/>
                    <a:pt x="764306" y="215910"/>
                    <a:pt x="770177" y="201785"/>
                  </a:cubicBezTo>
                  <a:cubicBezTo>
                    <a:pt x="776048" y="187660"/>
                    <a:pt x="810256" y="129880"/>
                    <a:pt x="826765" y="133456"/>
                  </a:cubicBezTo>
                  <a:cubicBezTo>
                    <a:pt x="843273" y="136987"/>
                    <a:pt x="844421" y="128733"/>
                    <a:pt x="855059" y="177066"/>
                  </a:cubicBezTo>
                  <a:cubicBezTo>
                    <a:pt x="865652" y="225400"/>
                    <a:pt x="885692" y="226548"/>
                    <a:pt x="885692" y="247779"/>
                  </a:cubicBezTo>
                  <a:cubicBezTo>
                    <a:pt x="885692" y="269011"/>
                    <a:pt x="889224" y="266627"/>
                    <a:pt x="895138" y="293730"/>
                  </a:cubicBezTo>
                  <a:cubicBezTo>
                    <a:pt x="901053" y="320832"/>
                    <a:pt x="915178" y="331425"/>
                    <a:pt x="947003" y="330278"/>
                  </a:cubicBezTo>
                  <a:cubicBezTo>
                    <a:pt x="978828" y="329086"/>
                    <a:pt x="1124933" y="312622"/>
                    <a:pt x="1142633" y="284328"/>
                  </a:cubicBezTo>
                  <a:cubicBezTo>
                    <a:pt x="1160289" y="256034"/>
                    <a:pt x="1186244" y="250163"/>
                    <a:pt x="1206284" y="237186"/>
                  </a:cubicBezTo>
                  <a:cubicBezTo>
                    <a:pt x="1226323" y="224208"/>
                    <a:pt x="1222792" y="215954"/>
                    <a:pt x="1235725" y="206552"/>
                  </a:cubicBezTo>
                  <a:cubicBezTo>
                    <a:pt x="1248702" y="197106"/>
                    <a:pt x="1245171" y="201829"/>
                    <a:pt x="1243980" y="178258"/>
                  </a:cubicBezTo>
                  <a:cubicBezTo>
                    <a:pt x="1242788" y="154687"/>
                    <a:pt x="1245171" y="147625"/>
                    <a:pt x="1254573" y="140562"/>
                  </a:cubicBezTo>
                  <a:cubicBezTo>
                    <a:pt x="1264019" y="133500"/>
                    <a:pt x="1287590" y="141754"/>
                    <a:pt x="1304055" y="114652"/>
                  </a:cubicBezTo>
                  <a:cubicBezTo>
                    <a:pt x="1320563" y="87550"/>
                    <a:pt x="1304055" y="81635"/>
                    <a:pt x="1322903" y="69894"/>
                  </a:cubicBezTo>
                  <a:cubicBezTo>
                    <a:pt x="1341751" y="58108"/>
                    <a:pt x="1360598" y="69894"/>
                    <a:pt x="1372384" y="40452"/>
                  </a:cubicBezTo>
                  <a:cubicBezTo>
                    <a:pt x="1384169" y="11010"/>
                    <a:pt x="1398647" y="20368"/>
                    <a:pt x="1415994" y="17631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" name="フリーフォーム: 図形 4">
              <a:extLst>
                <a:ext uri="{FF2B5EF4-FFF2-40B4-BE49-F238E27FC236}">
                  <a16:creationId xmlns:a16="http://schemas.microsoft.com/office/drawing/2014/main" id="{C1280C56-EEFD-4020-82DB-DCDC949B29C4}"/>
                </a:ext>
              </a:extLst>
            </p:cNvPr>
            <p:cNvSpPr/>
            <p:nvPr/>
          </p:nvSpPr>
          <p:spPr>
            <a:xfrm>
              <a:off x="8516425" y="4486651"/>
              <a:ext cx="922547" cy="930576"/>
            </a:xfrm>
            <a:custGeom>
              <a:avLst/>
              <a:gdLst>
                <a:gd name="connsiteX0" fmla="*/ 912975 w 922547"/>
                <a:gd name="connsiteY0" fmla="*/ 77185 h 930576"/>
                <a:gd name="connsiteX1" fmla="*/ 775080 w 922547"/>
                <a:gd name="connsiteY1" fmla="*/ 116073 h 930576"/>
                <a:gd name="connsiteX2" fmla="*/ 651355 w 922547"/>
                <a:gd name="connsiteY2" fmla="*/ 54188 h 930576"/>
                <a:gd name="connsiteX3" fmla="*/ 585938 w 922547"/>
                <a:gd name="connsiteY3" fmla="*/ 4707 h 930576"/>
                <a:gd name="connsiteX4" fmla="*/ 504632 w 922547"/>
                <a:gd name="connsiteY4" fmla="*/ 116691 h 930576"/>
                <a:gd name="connsiteX5" fmla="*/ 446279 w 922547"/>
                <a:gd name="connsiteY5" fmla="*/ 229204 h 930576"/>
                <a:gd name="connsiteX6" fmla="*/ 334912 w 922547"/>
                <a:gd name="connsiteY6" fmla="*/ 363568 h 930576"/>
                <a:gd name="connsiteX7" fmla="*/ 274793 w 922547"/>
                <a:gd name="connsiteY7" fmla="*/ 467871 h 930576"/>
                <a:gd name="connsiteX8" fmla="*/ 241202 w 922547"/>
                <a:gd name="connsiteY8" fmla="*/ 529756 h 930576"/>
                <a:gd name="connsiteX9" fmla="*/ 143961 w 922547"/>
                <a:gd name="connsiteY9" fmla="*/ 619891 h 930576"/>
                <a:gd name="connsiteX10" fmla="*/ 57358 w 922547"/>
                <a:gd name="connsiteY10" fmla="*/ 687073 h 930576"/>
                <a:gd name="connsiteX11" fmla="*/ 11408 w 922547"/>
                <a:gd name="connsiteY11" fmla="*/ 734435 h 930576"/>
                <a:gd name="connsiteX12" fmla="*/ 11408 w 922547"/>
                <a:gd name="connsiteY12" fmla="*/ 786874 h 930576"/>
                <a:gd name="connsiteX13" fmla="*/ 39701 w 922547"/>
                <a:gd name="connsiteY13" fmla="*/ 854983 h 930576"/>
                <a:gd name="connsiteX14" fmla="*/ 112180 w 922547"/>
                <a:gd name="connsiteY14" fmla="*/ 847920 h 930576"/>
                <a:gd name="connsiteX15" fmla="*/ 119242 w 922547"/>
                <a:gd name="connsiteY15" fmla="*/ 923930 h 930576"/>
                <a:gd name="connsiteX16" fmla="*/ 144005 w 922547"/>
                <a:gd name="connsiteY16" fmla="*/ 786874 h 930576"/>
                <a:gd name="connsiteX17" fmla="*/ 152833 w 922547"/>
                <a:gd name="connsiteY17" fmla="*/ 711791 h 930576"/>
                <a:gd name="connsiteX18" fmla="*/ 211187 w 922547"/>
                <a:gd name="connsiteY18" fmla="*/ 660544 h 930576"/>
                <a:gd name="connsiteX19" fmla="*/ 306619 w 922547"/>
                <a:gd name="connsiteY19" fmla="*/ 623422 h 930576"/>
                <a:gd name="connsiteX20" fmla="*/ 333147 w 922547"/>
                <a:gd name="connsiteY20" fmla="*/ 538584 h 930576"/>
                <a:gd name="connsiteX21" fmla="*/ 373800 w 922547"/>
                <a:gd name="connsiteY21" fmla="*/ 529756 h 930576"/>
                <a:gd name="connsiteX22" fmla="*/ 384394 w 922547"/>
                <a:gd name="connsiteY22" fmla="*/ 444918 h 930576"/>
                <a:gd name="connsiteX23" fmla="*/ 444513 w 922547"/>
                <a:gd name="connsiteY23" fmla="*/ 384799 h 930576"/>
                <a:gd name="connsiteX24" fmla="*/ 509929 w 922547"/>
                <a:gd name="connsiteY24" fmla="*/ 349443 h 930576"/>
                <a:gd name="connsiteX25" fmla="*/ 557645 w 922547"/>
                <a:gd name="connsiteY25" fmla="*/ 284027 h 930576"/>
                <a:gd name="connsiteX26" fmla="*/ 695539 w 922547"/>
                <a:gd name="connsiteY26" fmla="*/ 264561 h 930576"/>
                <a:gd name="connsiteX27" fmla="*/ 734427 w 922547"/>
                <a:gd name="connsiteY27" fmla="*/ 222142 h 930576"/>
                <a:gd name="connsiteX28" fmla="*/ 783908 w 922547"/>
                <a:gd name="connsiteY28" fmla="*/ 156726 h 930576"/>
                <a:gd name="connsiteX29" fmla="*/ 847558 w 922547"/>
                <a:gd name="connsiteY29" fmla="*/ 170851 h 930576"/>
                <a:gd name="connsiteX30" fmla="*/ 889977 w 922547"/>
                <a:gd name="connsiteY30" fmla="*/ 137260 h 930576"/>
                <a:gd name="connsiteX31" fmla="*/ 912975 w 922547"/>
                <a:gd name="connsiteY31" fmla="*/ 77141 h 93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22547" h="930576">
                  <a:moveTo>
                    <a:pt x="912975" y="77185"/>
                  </a:moveTo>
                  <a:cubicBezTo>
                    <a:pt x="880222" y="93164"/>
                    <a:pt x="842262" y="121369"/>
                    <a:pt x="775080" y="116073"/>
                  </a:cubicBezTo>
                  <a:cubicBezTo>
                    <a:pt x="707898" y="110776"/>
                    <a:pt x="670777" y="93076"/>
                    <a:pt x="651355" y="54188"/>
                  </a:cubicBezTo>
                  <a:cubicBezTo>
                    <a:pt x="631933" y="15300"/>
                    <a:pt x="619530" y="-11228"/>
                    <a:pt x="585938" y="4707"/>
                  </a:cubicBezTo>
                  <a:cubicBezTo>
                    <a:pt x="552348" y="20641"/>
                    <a:pt x="547051" y="76655"/>
                    <a:pt x="504632" y="116691"/>
                  </a:cubicBezTo>
                  <a:cubicBezTo>
                    <a:pt x="462213" y="156726"/>
                    <a:pt x="494038" y="190317"/>
                    <a:pt x="446279" y="229204"/>
                  </a:cubicBezTo>
                  <a:cubicBezTo>
                    <a:pt x="398563" y="268092"/>
                    <a:pt x="359675" y="331743"/>
                    <a:pt x="334912" y="363568"/>
                  </a:cubicBezTo>
                  <a:cubicBezTo>
                    <a:pt x="310149" y="395393"/>
                    <a:pt x="271262" y="425453"/>
                    <a:pt x="274793" y="467871"/>
                  </a:cubicBezTo>
                  <a:cubicBezTo>
                    <a:pt x="278324" y="510290"/>
                    <a:pt x="281856" y="503228"/>
                    <a:pt x="241202" y="529756"/>
                  </a:cubicBezTo>
                  <a:cubicBezTo>
                    <a:pt x="200549" y="556285"/>
                    <a:pt x="172255" y="595172"/>
                    <a:pt x="143961" y="619891"/>
                  </a:cubicBezTo>
                  <a:cubicBezTo>
                    <a:pt x="115667" y="644654"/>
                    <a:pt x="73249" y="662310"/>
                    <a:pt x="57358" y="687073"/>
                  </a:cubicBezTo>
                  <a:cubicBezTo>
                    <a:pt x="41467" y="711835"/>
                    <a:pt x="37892" y="726975"/>
                    <a:pt x="11408" y="734435"/>
                  </a:cubicBezTo>
                  <a:cubicBezTo>
                    <a:pt x="-15121" y="741895"/>
                    <a:pt x="13173" y="752356"/>
                    <a:pt x="11408" y="786874"/>
                  </a:cubicBezTo>
                  <a:cubicBezTo>
                    <a:pt x="9642" y="821392"/>
                    <a:pt x="814" y="863811"/>
                    <a:pt x="39701" y="854983"/>
                  </a:cubicBezTo>
                  <a:cubicBezTo>
                    <a:pt x="78589" y="846154"/>
                    <a:pt x="103352" y="831985"/>
                    <a:pt x="112180" y="847920"/>
                  </a:cubicBezTo>
                  <a:cubicBezTo>
                    <a:pt x="121008" y="863811"/>
                    <a:pt x="92714" y="955755"/>
                    <a:pt x="119242" y="923930"/>
                  </a:cubicBezTo>
                  <a:cubicBezTo>
                    <a:pt x="145771" y="892104"/>
                    <a:pt x="136899" y="837194"/>
                    <a:pt x="144005" y="786874"/>
                  </a:cubicBezTo>
                  <a:cubicBezTo>
                    <a:pt x="151068" y="736554"/>
                    <a:pt x="133412" y="729491"/>
                    <a:pt x="152833" y="711791"/>
                  </a:cubicBezTo>
                  <a:cubicBezTo>
                    <a:pt x="172299" y="694135"/>
                    <a:pt x="174065" y="669372"/>
                    <a:pt x="211187" y="660544"/>
                  </a:cubicBezTo>
                  <a:cubicBezTo>
                    <a:pt x="248309" y="651716"/>
                    <a:pt x="301321" y="653482"/>
                    <a:pt x="306619" y="623422"/>
                  </a:cubicBezTo>
                  <a:cubicBezTo>
                    <a:pt x="311915" y="593362"/>
                    <a:pt x="315447" y="549178"/>
                    <a:pt x="333147" y="538584"/>
                  </a:cubicBezTo>
                  <a:cubicBezTo>
                    <a:pt x="350803" y="527991"/>
                    <a:pt x="373800" y="559816"/>
                    <a:pt x="373800" y="529756"/>
                  </a:cubicBezTo>
                  <a:cubicBezTo>
                    <a:pt x="373800" y="499697"/>
                    <a:pt x="364972" y="467871"/>
                    <a:pt x="384394" y="444918"/>
                  </a:cubicBezTo>
                  <a:cubicBezTo>
                    <a:pt x="403859" y="421921"/>
                    <a:pt x="403859" y="404265"/>
                    <a:pt x="444513" y="384799"/>
                  </a:cubicBezTo>
                  <a:cubicBezTo>
                    <a:pt x="485166" y="365333"/>
                    <a:pt x="499291" y="377737"/>
                    <a:pt x="509929" y="349443"/>
                  </a:cubicBezTo>
                  <a:cubicBezTo>
                    <a:pt x="520523" y="321149"/>
                    <a:pt x="536457" y="291089"/>
                    <a:pt x="557645" y="284027"/>
                  </a:cubicBezTo>
                  <a:cubicBezTo>
                    <a:pt x="578876" y="276964"/>
                    <a:pt x="677839" y="278730"/>
                    <a:pt x="695539" y="264561"/>
                  </a:cubicBezTo>
                  <a:cubicBezTo>
                    <a:pt x="713195" y="250436"/>
                    <a:pt x="711430" y="241564"/>
                    <a:pt x="734427" y="222142"/>
                  </a:cubicBezTo>
                  <a:cubicBezTo>
                    <a:pt x="757424" y="202676"/>
                    <a:pt x="753849" y="165598"/>
                    <a:pt x="783908" y="156726"/>
                  </a:cubicBezTo>
                  <a:cubicBezTo>
                    <a:pt x="813968" y="147898"/>
                    <a:pt x="822796" y="181489"/>
                    <a:pt x="847558" y="170851"/>
                  </a:cubicBezTo>
                  <a:cubicBezTo>
                    <a:pt x="872321" y="160257"/>
                    <a:pt x="879384" y="160257"/>
                    <a:pt x="889977" y="137260"/>
                  </a:cubicBezTo>
                  <a:cubicBezTo>
                    <a:pt x="900571" y="114263"/>
                    <a:pt x="940651" y="63634"/>
                    <a:pt x="912975" y="77141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" name="フリーフォーム: 図形 6">
              <a:extLst>
                <a:ext uri="{FF2B5EF4-FFF2-40B4-BE49-F238E27FC236}">
                  <a16:creationId xmlns:a16="http://schemas.microsoft.com/office/drawing/2014/main" id="{0F03A65B-2699-4AA9-9A69-837AA174C4B6}"/>
                </a:ext>
              </a:extLst>
            </p:cNvPr>
            <p:cNvSpPr/>
            <p:nvPr/>
          </p:nvSpPr>
          <p:spPr>
            <a:xfrm>
              <a:off x="9436284" y="5166425"/>
              <a:ext cx="259527" cy="196807"/>
            </a:xfrm>
            <a:custGeom>
              <a:avLst/>
              <a:gdLst>
                <a:gd name="connsiteX0" fmla="*/ 240832 w 259527"/>
                <a:gd name="connsiteY0" fmla="*/ 45965 h 196807"/>
                <a:gd name="connsiteX1" fmla="*/ 257473 w 259527"/>
                <a:gd name="connsiteY1" fmla="*/ 58899 h 196807"/>
                <a:gd name="connsiteX2" fmla="*/ 240832 w 259527"/>
                <a:gd name="connsiteY2" fmla="*/ 77349 h 196807"/>
                <a:gd name="connsiteX3" fmla="*/ 218674 w 259527"/>
                <a:gd name="connsiteY3" fmla="*/ 85648 h 196807"/>
                <a:gd name="connsiteX4" fmla="*/ 193734 w 259527"/>
                <a:gd name="connsiteY4" fmla="*/ 107011 h 196807"/>
                <a:gd name="connsiteX5" fmla="*/ 167868 w 259527"/>
                <a:gd name="connsiteY5" fmla="*/ 107011 h 196807"/>
                <a:gd name="connsiteX6" fmla="*/ 146636 w 259527"/>
                <a:gd name="connsiteY6" fmla="*/ 133672 h 196807"/>
                <a:gd name="connsiteX7" fmla="*/ 115252 w 259527"/>
                <a:gd name="connsiteY7" fmla="*/ 151240 h 196807"/>
                <a:gd name="connsiteX8" fmla="*/ 87533 w 259527"/>
                <a:gd name="connsiteY8" fmla="*/ 151240 h 196807"/>
                <a:gd name="connsiteX9" fmla="*/ 67228 w 259527"/>
                <a:gd name="connsiteY9" fmla="*/ 178033 h 196807"/>
                <a:gd name="connsiteX10" fmla="*/ 39508 w 259527"/>
                <a:gd name="connsiteY10" fmla="*/ 190966 h 196807"/>
                <a:gd name="connsiteX11" fmla="*/ 30282 w 259527"/>
                <a:gd name="connsiteY11" fmla="*/ 162319 h 196807"/>
                <a:gd name="connsiteX12" fmla="*/ 28208 w 259527"/>
                <a:gd name="connsiteY12" fmla="*/ 141088 h 196807"/>
                <a:gd name="connsiteX13" fmla="*/ 3224 w 259527"/>
                <a:gd name="connsiteY13" fmla="*/ 150313 h 196807"/>
                <a:gd name="connsiteX14" fmla="*/ 3224 w 259527"/>
                <a:gd name="connsiteY14" fmla="*/ 121357 h 196807"/>
                <a:gd name="connsiteX15" fmla="*/ 16422 w 259527"/>
                <a:gd name="connsiteY15" fmla="*/ 79203 h 196807"/>
                <a:gd name="connsiteX16" fmla="*/ 89386 w 259527"/>
                <a:gd name="connsiteY16" fmla="*/ 62562 h 196807"/>
                <a:gd name="connsiteX17" fmla="*/ 129775 w 259527"/>
                <a:gd name="connsiteY17" fmla="*/ 40404 h 196807"/>
                <a:gd name="connsiteX18" fmla="*/ 154052 w 259527"/>
                <a:gd name="connsiteY18" fmla="*/ 17318 h 196807"/>
                <a:gd name="connsiteX19" fmla="*/ 174357 w 259527"/>
                <a:gd name="connsiteY19" fmla="*/ 17318 h 196807"/>
                <a:gd name="connsiteX20" fmla="*/ 189143 w 259527"/>
                <a:gd name="connsiteY20" fmla="*/ 677 h 196807"/>
                <a:gd name="connsiteX21" fmla="*/ 209448 w 259527"/>
                <a:gd name="connsiteY21" fmla="*/ 18245 h 196807"/>
                <a:gd name="connsiteX22" fmla="*/ 240832 w 259527"/>
                <a:gd name="connsiteY22" fmla="*/ 45965 h 19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9527" h="196807">
                  <a:moveTo>
                    <a:pt x="240832" y="45965"/>
                  </a:moveTo>
                  <a:cubicBezTo>
                    <a:pt x="250764" y="48172"/>
                    <a:pt x="264844" y="53337"/>
                    <a:pt x="257473" y="58899"/>
                  </a:cubicBezTo>
                  <a:cubicBezTo>
                    <a:pt x="250102" y="64460"/>
                    <a:pt x="239905" y="67197"/>
                    <a:pt x="240832" y="77349"/>
                  </a:cubicBezTo>
                  <a:cubicBezTo>
                    <a:pt x="241759" y="87501"/>
                    <a:pt x="229753" y="78276"/>
                    <a:pt x="218674" y="85648"/>
                  </a:cubicBezTo>
                  <a:cubicBezTo>
                    <a:pt x="207594" y="93019"/>
                    <a:pt x="197442" y="100699"/>
                    <a:pt x="193734" y="107011"/>
                  </a:cubicBezTo>
                  <a:cubicBezTo>
                    <a:pt x="190027" y="113323"/>
                    <a:pt x="177093" y="97918"/>
                    <a:pt x="167868" y="107011"/>
                  </a:cubicBezTo>
                  <a:cubicBezTo>
                    <a:pt x="158643" y="116104"/>
                    <a:pt x="165087" y="131818"/>
                    <a:pt x="146636" y="133672"/>
                  </a:cubicBezTo>
                  <a:cubicBezTo>
                    <a:pt x="128186" y="135526"/>
                    <a:pt x="126332" y="145678"/>
                    <a:pt x="115252" y="151240"/>
                  </a:cubicBezTo>
                  <a:cubicBezTo>
                    <a:pt x="104173" y="156802"/>
                    <a:pt x="102320" y="142942"/>
                    <a:pt x="87533" y="151240"/>
                  </a:cubicBezTo>
                  <a:cubicBezTo>
                    <a:pt x="72745" y="159539"/>
                    <a:pt x="76453" y="166954"/>
                    <a:pt x="67228" y="178033"/>
                  </a:cubicBezTo>
                  <a:cubicBezTo>
                    <a:pt x="58003" y="189113"/>
                    <a:pt x="45070" y="205753"/>
                    <a:pt x="39508" y="190966"/>
                  </a:cubicBezTo>
                  <a:cubicBezTo>
                    <a:pt x="33946" y="176179"/>
                    <a:pt x="23794" y="172516"/>
                    <a:pt x="30282" y="162319"/>
                  </a:cubicBezTo>
                  <a:cubicBezTo>
                    <a:pt x="36727" y="152167"/>
                    <a:pt x="32578" y="136453"/>
                    <a:pt x="28208" y="141088"/>
                  </a:cubicBezTo>
                  <a:cubicBezTo>
                    <a:pt x="23838" y="145723"/>
                    <a:pt x="5741" y="158656"/>
                    <a:pt x="3224" y="150313"/>
                  </a:cubicBezTo>
                  <a:cubicBezTo>
                    <a:pt x="708" y="142015"/>
                    <a:pt x="-2558" y="135703"/>
                    <a:pt x="3224" y="121357"/>
                  </a:cubicBezTo>
                  <a:cubicBezTo>
                    <a:pt x="9007" y="107011"/>
                    <a:pt x="-9444" y="84721"/>
                    <a:pt x="16422" y="79203"/>
                  </a:cubicBezTo>
                  <a:cubicBezTo>
                    <a:pt x="42289" y="73641"/>
                    <a:pt x="72745" y="74568"/>
                    <a:pt x="89386" y="62562"/>
                  </a:cubicBezTo>
                  <a:cubicBezTo>
                    <a:pt x="106027" y="50556"/>
                    <a:pt x="112913" y="57927"/>
                    <a:pt x="129775" y="40404"/>
                  </a:cubicBezTo>
                  <a:cubicBezTo>
                    <a:pt x="146636" y="22836"/>
                    <a:pt x="141119" y="18245"/>
                    <a:pt x="154052" y="17318"/>
                  </a:cubicBezTo>
                  <a:cubicBezTo>
                    <a:pt x="166985" y="16391"/>
                    <a:pt x="163277" y="25617"/>
                    <a:pt x="174357" y="17318"/>
                  </a:cubicBezTo>
                  <a:cubicBezTo>
                    <a:pt x="185436" y="9020"/>
                    <a:pt x="177137" y="-2986"/>
                    <a:pt x="189143" y="677"/>
                  </a:cubicBezTo>
                  <a:cubicBezTo>
                    <a:pt x="201150" y="4385"/>
                    <a:pt x="194705" y="15464"/>
                    <a:pt x="209448" y="18245"/>
                  </a:cubicBezTo>
                  <a:cubicBezTo>
                    <a:pt x="224235" y="21026"/>
                    <a:pt x="229444" y="43449"/>
                    <a:pt x="240832" y="45965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0EAAE053-7257-4D61-9BD6-17ECF18586D0}"/>
                </a:ext>
              </a:extLst>
            </p:cNvPr>
            <p:cNvSpPr/>
            <p:nvPr/>
          </p:nvSpPr>
          <p:spPr>
            <a:xfrm>
              <a:off x="9186626" y="5414405"/>
              <a:ext cx="84444" cy="41240"/>
            </a:xfrm>
            <a:custGeom>
              <a:avLst/>
              <a:gdLst>
                <a:gd name="connsiteX0" fmla="*/ 72083 w 84444"/>
                <a:gd name="connsiteY0" fmla="*/ 40890 h 41240"/>
                <a:gd name="connsiteX1" fmla="*/ 37918 w 84444"/>
                <a:gd name="connsiteY1" fmla="*/ 34445 h 41240"/>
                <a:gd name="connsiteX2" fmla="*/ 1899 w 84444"/>
                <a:gd name="connsiteY2" fmla="*/ 33386 h 41240"/>
                <a:gd name="connsiteX3" fmla="*/ 36064 w 84444"/>
                <a:gd name="connsiteY3" fmla="*/ 19658 h 41240"/>
                <a:gd name="connsiteX4" fmla="*/ 48114 w 84444"/>
                <a:gd name="connsiteY4" fmla="*/ 2797 h 41240"/>
                <a:gd name="connsiteX5" fmla="*/ 68419 w 84444"/>
                <a:gd name="connsiteY5" fmla="*/ 20497 h 41240"/>
                <a:gd name="connsiteX6" fmla="*/ 72127 w 84444"/>
                <a:gd name="connsiteY6" fmla="*/ 40934 h 4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444" h="41240">
                  <a:moveTo>
                    <a:pt x="72083" y="40890"/>
                  </a:moveTo>
                  <a:cubicBezTo>
                    <a:pt x="56678" y="37712"/>
                    <a:pt x="50851" y="29811"/>
                    <a:pt x="37918" y="34445"/>
                  </a:cubicBezTo>
                  <a:cubicBezTo>
                    <a:pt x="24985" y="39080"/>
                    <a:pt x="-8253" y="46187"/>
                    <a:pt x="1899" y="33386"/>
                  </a:cubicBezTo>
                  <a:cubicBezTo>
                    <a:pt x="12052" y="20585"/>
                    <a:pt x="34166" y="35372"/>
                    <a:pt x="36064" y="19658"/>
                  </a:cubicBezTo>
                  <a:cubicBezTo>
                    <a:pt x="37918" y="3944"/>
                    <a:pt x="37036" y="-4840"/>
                    <a:pt x="48114" y="2797"/>
                  </a:cubicBezTo>
                  <a:cubicBezTo>
                    <a:pt x="59194" y="10433"/>
                    <a:pt x="45334" y="17584"/>
                    <a:pt x="68419" y="20497"/>
                  </a:cubicBezTo>
                  <a:cubicBezTo>
                    <a:pt x="91505" y="23366"/>
                    <a:pt x="86825" y="43980"/>
                    <a:pt x="72127" y="40934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16EF8B40-D35E-47B1-A29E-F2E57735AB46}"/>
                </a:ext>
              </a:extLst>
            </p:cNvPr>
            <p:cNvSpPr/>
            <p:nvPr/>
          </p:nvSpPr>
          <p:spPr>
            <a:xfrm>
              <a:off x="9029556" y="5530093"/>
              <a:ext cx="111037" cy="93739"/>
            </a:xfrm>
            <a:custGeom>
              <a:avLst/>
              <a:gdLst>
                <a:gd name="connsiteX0" fmla="*/ 109136 w 111037"/>
                <a:gd name="connsiteY0" fmla="*/ 14762 h 93739"/>
                <a:gd name="connsiteX1" fmla="*/ 65745 w 111037"/>
                <a:gd name="connsiteY1" fmla="*/ 3683 h 93739"/>
                <a:gd name="connsiteX2" fmla="*/ 34361 w 111037"/>
                <a:gd name="connsiteY2" fmla="*/ 9244 h 93739"/>
                <a:gd name="connsiteX3" fmla="*/ 1124 w 111037"/>
                <a:gd name="connsiteY3" fmla="*/ 26812 h 93739"/>
                <a:gd name="connsiteX4" fmla="*/ 32507 w 111037"/>
                <a:gd name="connsiteY4" fmla="*/ 57269 h 93739"/>
                <a:gd name="connsiteX5" fmla="*/ 47295 w 111037"/>
                <a:gd name="connsiteY5" fmla="*/ 92361 h 93739"/>
                <a:gd name="connsiteX6" fmla="*/ 109179 w 111037"/>
                <a:gd name="connsiteY6" fmla="*/ 60977 h 93739"/>
                <a:gd name="connsiteX7" fmla="*/ 92539 w 111037"/>
                <a:gd name="connsiteY7" fmla="*/ 46896 h 93739"/>
                <a:gd name="connsiteX8" fmla="*/ 109179 w 111037"/>
                <a:gd name="connsiteY8" fmla="*/ 14806 h 9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037" h="93739">
                  <a:moveTo>
                    <a:pt x="109136" y="14762"/>
                  </a:moveTo>
                  <a:cubicBezTo>
                    <a:pt x="84196" y="14585"/>
                    <a:pt x="81415" y="13835"/>
                    <a:pt x="65745" y="3683"/>
                  </a:cubicBezTo>
                  <a:cubicBezTo>
                    <a:pt x="50032" y="-6470"/>
                    <a:pt x="57447" y="7390"/>
                    <a:pt x="34361" y="9244"/>
                  </a:cubicBezTo>
                  <a:cubicBezTo>
                    <a:pt x="11276" y="11098"/>
                    <a:pt x="-4438" y="19397"/>
                    <a:pt x="1124" y="26812"/>
                  </a:cubicBezTo>
                  <a:cubicBezTo>
                    <a:pt x="6685" y="34184"/>
                    <a:pt x="29771" y="45263"/>
                    <a:pt x="32507" y="57269"/>
                  </a:cubicBezTo>
                  <a:cubicBezTo>
                    <a:pt x="35288" y="69275"/>
                    <a:pt x="37142" y="100659"/>
                    <a:pt x="47295" y="92361"/>
                  </a:cubicBezTo>
                  <a:cubicBezTo>
                    <a:pt x="57447" y="84062"/>
                    <a:pt x="116551" y="73910"/>
                    <a:pt x="109179" y="60977"/>
                  </a:cubicBezTo>
                  <a:cubicBezTo>
                    <a:pt x="101808" y="48044"/>
                    <a:pt x="85167" y="60535"/>
                    <a:pt x="92539" y="46896"/>
                  </a:cubicBezTo>
                  <a:cubicBezTo>
                    <a:pt x="99910" y="33257"/>
                    <a:pt x="116595" y="14850"/>
                    <a:pt x="109179" y="14806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0B8B6BBE-91DF-44B2-8730-AE5825D275EC}"/>
                </a:ext>
              </a:extLst>
            </p:cNvPr>
            <p:cNvSpPr/>
            <p:nvPr/>
          </p:nvSpPr>
          <p:spPr>
            <a:xfrm>
              <a:off x="9001147" y="5639854"/>
              <a:ext cx="52938" cy="44515"/>
            </a:xfrm>
            <a:custGeom>
              <a:avLst/>
              <a:gdLst>
                <a:gd name="connsiteX0" fmla="*/ 16556 w 52938"/>
                <a:gd name="connsiteY0" fmla="*/ 44485 h 44515"/>
                <a:gd name="connsiteX1" fmla="*/ 4550 w 52938"/>
                <a:gd name="connsiteY1" fmla="*/ 28771 h 44515"/>
                <a:gd name="connsiteX2" fmla="*/ 33197 w 52938"/>
                <a:gd name="connsiteY2" fmla="*/ 24137 h 44515"/>
                <a:gd name="connsiteX3" fmla="*/ 47057 w 52938"/>
                <a:gd name="connsiteY3" fmla="*/ 124 h 44515"/>
                <a:gd name="connsiteX4" fmla="*/ 47057 w 52938"/>
                <a:gd name="connsiteY4" fmla="*/ 22238 h 44515"/>
                <a:gd name="connsiteX5" fmla="*/ 16600 w 52938"/>
                <a:gd name="connsiteY5" fmla="*/ 44485 h 4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938" h="44515">
                  <a:moveTo>
                    <a:pt x="16556" y="44485"/>
                  </a:moveTo>
                  <a:cubicBezTo>
                    <a:pt x="-1233" y="43514"/>
                    <a:pt x="-3748" y="33406"/>
                    <a:pt x="4550" y="28771"/>
                  </a:cubicBezTo>
                  <a:cubicBezTo>
                    <a:pt x="12848" y="24137"/>
                    <a:pt x="23927" y="30625"/>
                    <a:pt x="33197" y="24137"/>
                  </a:cubicBezTo>
                  <a:cubicBezTo>
                    <a:pt x="42422" y="17692"/>
                    <a:pt x="39641" y="-1730"/>
                    <a:pt x="47057" y="124"/>
                  </a:cubicBezTo>
                  <a:cubicBezTo>
                    <a:pt x="54428" y="1978"/>
                    <a:pt x="55356" y="17559"/>
                    <a:pt x="47057" y="22238"/>
                  </a:cubicBezTo>
                  <a:cubicBezTo>
                    <a:pt x="38759" y="26917"/>
                    <a:pt x="33197" y="45368"/>
                    <a:pt x="16600" y="44485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E6CCD392-3EEE-41A8-88DE-8F54F8A08304}"/>
                </a:ext>
              </a:extLst>
            </p:cNvPr>
            <p:cNvSpPr/>
            <p:nvPr/>
          </p:nvSpPr>
          <p:spPr>
            <a:xfrm>
              <a:off x="8878484" y="5623116"/>
              <a:ext cx="69518" cy="41261"/>
            </a:xfrm>
            <a:custGeom>
              <a:avLst/>
              <a:gdLst>
                <a:gd name="connsiteX0" fmla="*/ 59767 w 69518"/>
                <a:gd name="connsiteY0" fmla="*/ 38976 h 41261"/>
                <a:gd name="connsiteX1" fmla="*/ 27456 w 69518"/>
                <a:gd name="connsiteY1" fmla="*/ 38976 h 41261"/>
                <a:gd name="connsiteX2" fmla="*/ 27456 w 69518"/>
                <a:gd name="connsiteY2" fmla="*/ 16730 h 41261"/>
                <a:gd name="connsiteX3" fmla="*/ 3444 w 69518"/>
                <a:gd name="connsiteY3" fmla="*/ 707 h 41261"/>
                <a:gd name="connsiteX4" fmla="*/ 45907 w 69518"/>
                <a:gd name="connsiteY4" fmla="*/ 6710 h 41261"/>
                <a:gd name="connsiteX5" fmla="*/ 68065 w 69518"/>
                <a:gd name="connsiteY5" fmla="*/ 7637 h 41261"/>
                <a:gd name="connsiteX6" fmla="*/ 62503 w 69518"/>
                <a:gd name="connsiteY6" fmla="*/ 24278 h 41261"/>
                <a:gd name="connsiteX7" fmla="*/ 59723 w 69518"/>
                <a:gd name="connsiteY7" fmla="*/ 39021 h 4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518" h="41261">
                  <a:moveTo>
                    <a:pt x="59767" y="38976"/>
                  </a:moveTo>
                  <a:cubicBezTo>
                    <a:pt x="43170" y="39992"/>
                    <a:pt x="32046" y="43567"/>
                    <a:pt x="27456" y="38976"/>
                  </a:cubicBezTo>
                  <a:cubicBezTo>
                    <a:pt x="22821" y="34386"/>
                    <a:pt x="41316" y="20305"/>
                    <a:pt x="27456" y="16730"/>
                  </a:cubicBezTo>
                  <a:cubicBezTo>
                    <a:pt x="13596" y="13154"/>
                    <a:pt x="-8562" y="4856"/>
                    <a:pt x="3444" y="707"/>
                  </a:cubicBezTo>
                  <a:cubicBezTo>
                    <a:pt x="15450" y="-3442"/>
                    <a:pt x="33901" y="12272"/>
                    <a:pt x="45907" y="6710"/>
                  </a:cubicBezTo>
                  <a:cubicBezTo>
                    <a:pt x="57913" y="1148"/>
                    <a:pt x="74554" y="-1589"/>
                    <a:pt x="68065" y="7637"/>
                  </a:cubicBezTo>
                  <a:cubicBezTo>
                    <a:pt x="61620" y="16862"/>
                    <a:pt x="56059" y="15935"/>
                    <a:pt x="62503" y="24278"/>
                  </a:cubicBezTo>
                  <a:cubicBezTo>
                    <a:pt x="68948" y="32576"/>
                    <a:pt x="71773" y="38270"/>
                    <a:pt x="59723" y="39021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" name="フリーフォーム: 図形 15">
              <a:extLst>
                <a:ext uri="{FF2B5EF4-FFF2-40B4-BE49-F238E27FC236}">
                  <a16:creationId xmlns:a16="http://schemas.microsoft.com/office/drawing/2014/main" id="{44A2009F-26BE-4E15-9283-17D36149E11B}"/>
                </a:ext>
              </a:extLst>
            </p:cNvPr>
            <p:cNvSpPr/>
            <p:nvPr/>
          </p:nvSpPr>
          <p:spPr>
            <a:xfrm>
              <a:off x="8970523" y="5716209"/>
              <a:ext cx="24930" cy="14305"/>
            </a:xfrm>
            <a:custGeom>
              <a:avLst/>
              <a:gdLst>
                <a:gd name="connsiteX0" fmla="*/ 19019 w 24930"/>
                <a:gd name="connsiteY0" fmla="*/ 12226 h 14305"/>
                <a:gd name="connsiteX1" fmla="*/ 612 w 24930"/>
                <a:gd name="connsiteY1" fmla="*/ 6311 h 14305"/>
                <a:gd name="connsiteX2" fmla="*/ 13060 w 24930"/>
                <a:gd name="connsiteY2" fmla="*/ 397 h 14305"/>
                <a:gd name="connsiteX3" fmla="*/ 18975 w 24930"/>
                <a:gd name="connsiteY3" fmla="*/ 12270 h 1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30" h="14305">
                  <a:moveTo>
                    <a:pt x="19019" y="12226"/>
                  </a:moveTo>
                  <a:cubicBezTo>
                    <a:pt x="9573" y="17523"/>
                    <a:pt x="-2919" y="11652"/>
                    <a:pt x="612" y="6311"/>
                  </a:cubicBezTo>
                  <a:cubicBezTo>
                    <a:pt x="4188" y="971"/>
                    <a:pt x="-580" y="2736"/>
                    <a:pt x="13060" y="397"/>
                  </a:cubicBezTo>
                  <a:cubicBezTo>
                    <a:pt x="26699" y="-1987"/>
                    <a:pt x="28465" y="6929"/>
                    <a:pt x="18975" y="12270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49" name="四角形: 角を丸くする 48">
            <a:extLst>
              <a:ext uri="{FF2B5EF4-FFF2-40B4-BE49-F238E27FC236}">
                <a16:creationId xmlns:a16="http://schemas.microsoft.com/office/drawing/2014/main" id="{B3727470-C02D-48FB-A347-79247DBB5730}"/>
              </a:ext>
            </a:extLst>
          </p:cNvPr>
          <p:cNvSpPr/>
          <p:nvPr/>
        </p:nvSpPr>
        <p:spPr>
          <a:xfrm>
            <a:off x="99066" y="1322690"/>
            <a:ext cx="4721761" cy="1712772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0" name="タイトル 1">
            <a:extLst>
              <a:ext uri="{FF2B5EF4-FFF2-40B4-BE49-F238E27FC236}">
                <a16:creationId xmlns:a16="http://schemas.microsoft.com/office/drawing/2014/main" id="{1470A23A-0D4D-4568-9577-A9B176A5A5A0}"/>
              </a:ext>
            </a:extLst>
          </p:cNvPr>
          <p:cNvSpPr txBox="1">
            <a:spLocks/>
          </p:cNvSpPr>
          <p:nvPr/>
        </p:nvSpPr>
        <p:spPr>
          <a:xfrm>
            <a:off x="269770" y="1435165"/>
            <a:ext cx="4413216" cy="13910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現在、約</a:t>
            </a:r>
            <a:r>
              <a:rPr lang="en-US" altLang="ja-JP" sz="3200" dirty="0">
                <a:solidFill>
                  <a:srgbClr val="0B507E"/>
                </a:solidFill>
              </a:rPr>
              <a:t>18,000</a:t>
            </a:r>
            <a:r>
              <a:rPr lang="ja-JP" altLang="en-US" sz="3200" dirty="0">
                <a:solidFill>
                  <a:srgbClr val="0B507E"/>
                </a:solidFill>
              </a:rPr>
              <a:t>人の</a:t>
            </a:r>
            <a:endParaRPr lang="en-US" altLang="ja-JP" sz="3200" dirty="0">
              <a:solidFill>
                <a:srgbClr val="0B507E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ロシア人が住んでいる。</a:t>
            </a:r>
            <a:endParaRPr lang="en-US" altLang="ja-JP" sz="320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056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920447E-097E-4CBB-84EA-605C7637076F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55CC703-9547-0944-AF18-6FF82F954EE5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3" name="グラフィックス 22">
            <a:extLst>
              <a:ext uri="{FF2B5EF4-FFF2-40B4-BE49-F238E27FC236}">
                <a16:creationId xmlns:a16="http://schemas.microsoft.com/office/drawing/2014/main" id="{6705BDC3-08A5-4220-8652-91B1EC71B2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3563" t="26877" r="27985" b="64499"/>
          <a:stretch/>
        </p:blipFill>
        <p:spPr>
          <a:xfrm>
            <a:off x="1" y="614827"/>
            <a:ext cx="10493828" cy="6243173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北方領土問題とは</a:t>
            </a: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02E19C20-0E8C-46D4-BD8F-3E43962EA0BF}"/>
              </a:ext>
            </a:extLst>
          </p:cNvPr>
          <p:cNvSpPr/>
          <p:nvPr/>
        </p:nvSpPr>
        <p:spPr>
          <a:xfrm>
            <a:off x="255814" y="1263070"/>
            <a:ext cx="7994105" cy="1961965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91FE3521-EAF9-4508-83E3-438AC2512515}"/>
              </a:ext>
            </a:extLst>
          </p:cNvPr>
          <p:cNvSpPr txBox="1">
            <a:spLocks/>
          </p:cNvSpPr>
          <p:nvPr/>
        </p:nvSpPr>
        <p:spPr>
          <a:xfrm>
            <a:off x="399767" y="1263070"/>
            <a:ext cx="7706198" cy="199676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800" dirty="0">
                <a:solidFill>
                  <a:srgbClr val="0B507E"/>
                </a:solidFill>
              </a:rPr>
              <a:t>日本はロシアより先に北方四島の存在を知り、</a:t>
            </a:r>
            <a:r>
              <a:rPr lang="en-US" altLang="ja-JP" sz="2800" dirty="0">
                <a:solidFill>
                  <a:srgbClr val="0B507E"/>
                </a:solidFill>
              </a:rPr>
              <a:t>17</a:t>
            </a:r>
            <a:r>
              <a:rPr lang="ja-JP" altLang="en-US" sz="2800" dirty="0">
                <a:solidFill>
                  <a:srgbClr val="0B507E"/>
                </a:solidFill>
              </a:rPr>
              <a:t>世紀初頭から徐々に統治を確立し、</a:t>
            </a:r>
            <a:endParaRPr lang="en-US" altLang="ja-JP" sz="2800" dirty="0">
              <a:solidFill>
                <a:srgbClr val="0B507E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2800" dirty="0">
                <a:solidFill>
                  <a:srgbClr val="0B507E"/>
                </a:solidFill>
              </a:rPr>
              <a:t>日本人によって開拓され、日本人が住み続けた島々である。</a:t>
            </a:r>
          </a:p>
        </p:txBody>
      </p:sp>
      <p:pic>
        <p:nvPicPr>
          <p:cNvPr id="5" name="図 4" descr="建物, 古い, 座る, 写真 が含まれている画像&#10;&#10;自動的に生成された説明">
            <a:extLst>
              <a:ext uri="{FF2B5EF4-FFF2-40B4-BE49-F238E27FC236}">
                <a16:creationId xmlns:a16="http://schemas.microsoft.com/office/drawing/2014/main" id="{6328A21C-324C-4BE9-AA2D-58F527C233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0" b="4235"/>
          <a:stretch/>
        </p:blipFill>
        <p:spPr>
          <a:xfrm>
            <a:off x="8483600" y="4121633"/>
            <a:ext cx="3471408" cy="2580359"/>
          </a:xfrm>
          <a:prstGeom prst="rect">
            <a:avLst/>
          </a:prstGeom>
        </p:spPr>
      </p:pic>
      <p:graphicFrame>
        <p:nvGraphicFramePr>
          <p:cNvPr id="11" name="オブジェクト 10">
            <a:extLst>
              <a:ext uri="{FF2B5EF4-FFF2-40B4-BE49-F238E27FC236}">
                <a16:creationId xmlns:a16="http://schemas.microsoft.com/office/drawing/2014/main" id="{07F62A23-42D4-41BB-B4CA-3C87CB1D5A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532942" y="3066258"/>
          <a:ext cx="1296308" cy="72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6" imgW="1637393" imgH="917301" progId="Word.Document.12">
                  <p:embed/>
                </p:oleObj>
              </mc:Choice>
              <mc:Fallback>
                <p:oleObj name="Document" r:id="rId6" imgW="1637393" imgH="917301" progId="Word.Document.12">
                  <p:embed/>
                  <p:pic>
                    <p:nvPicPr>
                      <p:cNvPr id="11" name="オブジェクト 10">
                        <a:extLst>
                          <a:ext uri="{FF2B5EF4-FFF2-40B4-BE49-F238E27FC236}">
                            <a16:creationId xmlns:a16="http://schemas.microsoft.com/office/drawing/2014/main" id="{07F62A23-42D4-41BB-B4CA-3C87CB1D5A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32942" y="3066258"/>
                        <a:ext cx="1296308" cy="725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B576F8D8-C8AC-4D3E-809E-C3E47F9526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11979" y="3802673"/>
          <a:ext cx="1175277" cy="762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8" imgW="1401474" imgH="917301" progId="Word.Document.12">
                  <p:embed/>
                </p:oleObj>
              </mc:Choice>
              <mc:Fallback>
                <p:oleObj name="Document" r:id="rId8" imgW="1401474" imgH="917301" progId="Word.Document.12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B576F8D8-C8AC-4D3E-809E-C3E47F9526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11979" y="3802673"/>
                        <a:ext cx="1175277" cy="762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7CB4CCB6-FCA5-49B8-8D42-B9C0C16795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46886" y="4973015"/>
          <a:ext cx="1174808" cy="76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0" imgW="1401474" imgH="919104" progId="Word.Document.12">
                  <p:embed/>
                </p:oleObj>
              </mc:Choice>
              <mc:Fallback>
                <p:oleObj name="Document" r:id="rId10" imgW="1401474" imgH="919104" progId="Word.Document.12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7CB4CCB6-FCA5-49B8-8D42-B9C0C16795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46886" y="4973015"/>
                        <a:ext cx="1174808" cy="761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2521F50D-4A57-45C2-9C7E-A68B25925F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82786" y="6158489"/>
          <a:ext cx="1587160" cy="762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2" imgW="1902264" imgH="917301" progId="Word.Document.12">
                  <p:embed/>
                </p:oleObj>
              </mc:Choice>
              <mc:Fallback>
                <p:oleObj name="Document" r:id="rId12" imgW="1902264" imgH="917301" progId="Word.Document.12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2521F50D-4A57-45C2-9C7E-A68B25925F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82786" y="6158489"/>
                        <a:ext cx="1587160" cy="762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図 17">
            <a:extLst>
              <a:ext uri="{FF2B5EF4-FFF2-40B4-BE49-F238E27FC236}">
                <a16:creationId xmlns:a16="http://schemas.microsoft.com/office/drawing/2014/main" id="{DFE16927-810B-4211-0BA5-37F4B68AAD3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211" y="3453827"/>
            <a:ext cx="4459409" cy="310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99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920447E-097E-4CBB-84EA-605C7637076F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666F203-3239-DE93-86C5-BF4F562E24DF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4" name="グラフィックス 23">
            <a:extLst>
              <a:ext uri="{FF2B5EF4-FFF2-40B4-BE49-F238E27FC236}">
                <a16:creationId xmlns:a16="http://schemas.microsoft.com/office/drawing/2014/main" id="{B32A9BDD-EC5D-4270-8F40-DFA4436CE0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7883" t="27195" r="27986" b="64109"/>
          <a:stretch/>
        </p:blipFill>
        <p:spPr>
          <a:xfrm>
            <a:off x="0" y="-57152"/>
            <a:ext cx="8827864" cy="6915151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2851584-FECB-4251-A81B-B003D1980943}"/>
              </a:ext>
            </a:extLst>
          </p:cNvPr>
          <p:cNvGrpSpPr/>
          <p:nvPr/>
        </p:nvGrpSpPr>
        <p:grpSpPr>
          <a:xfrm>
            <a:off x="360590" y="1304264"/>
            <a:ext cx="4462894" cy="2256539"/>
            <a:chOff x="360590" y="1303584"/>
            <a:chExt cx="3863067" cy="2257220"/>
          </a:xfrm>
        </p:grpSpPr>
        <p:sp>
          <p:nvSpPr>
            <p:cNvPr id="17" name="四角形: 角を丸くする 16">
              <a:extLst>
                <a:ext uri="{FF2B5EF4-FFF2-40B4-BE49-F238E27FC236}">
                  <a16:creationId xmlns:a16="http://schemas.microsoft.com/office/drawing/2014/main" id="{E2CC81A5-BF67-403C-8614-E63A98C9A743}"/>
                </a:ext>
              </a:extLst>
            </p:cNvPr>
            <p:cNvSpPr/>
            <p:nvPr/>
          </p:nvSpPr>
          <p:spPr>
            <a:xfrm>
              <a:off x="360590" y="1303584"/>
              <a:ext cx="3777173" cy="2257220"/>
            </a:xfrm>
            <a:prstGeom prst="roundRect">
              <a:avLst>
                <a:gd name="adj" fmla="val 642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タイトル 1">
              <a:extLst>
                <a:ext uri="{FF2B5EF4-FFF2-40B4-BE49-F238E27FC236}">
                  <a16:creationId xmlns:a16="http://schemas.microsoft.com/office/drawing/2014/main" id="{2D7E22B7-7F66-4F38-AFE5-423867577B6D}"/>
                </a:ext>
              </a:extLst>
            </p:cNvPr>
            <p:cNvSpPr txBox="1">
              <a:spLocks/>
            </p:cNvSpPr>
            <p:nvPr/>
          </p:nvSpPr>
          <p:spPr>
            <a:xfrm>
              <a:off x="446485" y="1335057"/>
              <a:ext cx="3777172" cy="215317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lnSpc>
                  <a:spcPct val="110000"/>
                </a:lnSpc>
              </a:pPr>
              <a:r>
                <a:rPr lang="en-US" altLang="ja-JP" sz="2400" dirty="0">
                  <a:solidFill>
                    <a:srgbClr val="0B507E"/>
                  </a:solidFill>
                </a:rPr>
                <a:t>1945</a:t>
              </a:r>
              <a:r>
                <a:rPr lang="ja-JP" altLang="en-US" sz="2400" dirty="0">
                  <a:solidFill>
                    <a:srgbClr val="0B507E"/>
                  </a:solidFill>
                </a:rPr>
                <a:t>（昭和</a:t>
              </a:r>
              <a:r>
                <a:rPr lang="en-US" altLang="ja-JP" sz="2400" dirty="0">
                  <a:solidFill>
                    <a:srgbClr val="0B507E"/>
                  </a:solidFill>
                </a:rPr>
                <a:t>20</a:t>
              </a:r>
              <a:r>
                <a:rPr lang="ja-JP" altLang="en-US" sz="2400" dirty="0">
                  <a:solidFill>
                    <a:srgbClr val="0B507E"/>
                  </a:solidFill>
                </a:rPr>
                <a:t>）年 </a:t>
              </a:r>
              <a:r>
                <a:rPr lang="en-US" altLang="ja-JP" sz="2400" dirty="0">
                  <a:solidFill>
                    <a:srgbClr val="0B507E"/>
                  </a:solidFill>
                </a:rPr>
                <a:t>8</a:t>
              </a:r>
              <a:r>
                <a:rPr lang="ja-JP" altLang="en-US" sz="2400" dirty="0">
                  <a:solidFill>
                    <a:srgbClr val="0B507E"/>
                  </a:solidFill>
                </a:rPr>
                <a:t>月</a:t>
              </a:r>
              <a:r>
                <a:rPr lang="en-US" altLang="ja-JP" sz="2400" dirty="0">
                  <a:solidFill>
                    <a:srgbClr val="0B507E"/>
                  </a:solidFill>
                </a:rPr>
                <a:t>9</a:t>
              </a:r>
              <a:r>
                <a:rPr lang="ja-JP" altLang="en-US" sz="2400" dirty="0">
                  <a:solidFill>
                    <a:srgbClr val="0B507E"/>
                  </a:solidFill>
                </a:rPr>
                <a:t>日 </a:t>
              </a:r>
              <a:endParaRPr lang="en-US" altLang="ja-JP" sz="240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400" dirty="0">
                  <a:solidFill>
                    <a:srgbClr val="0B507E"/>
                  </a:solidFill>
                </a:rPr>
                <a:t>ソ連が対日参戦</a:t>
              </a:r>
              <a:endParaRPr lang="en-US" altLang="ja-JP" sz="2400" dirty="0">
                <a:solidFill>
                  <a:srgbClr val="0B507E"/>
                </a:solidFill>
              </a:endParaRPr>
            </a:p>
            <a:p>
              <a:pPr algn="l">
                <a:lnSpc>
                  <a:spcPct val="50000"/>
                </a:lnSpc>
              </a:pPr>
              <a:endParaRPr lang="en-US" altLang="ja-JP" sz="22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第二次世界大戦末期に</a:t>
              </a:r>
              <a:endParaRPr lang="en-US" altLang="ja-JP" sz="20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ソ連は日ソ中立条約を無視して</a:t>
              </a:r>
              <a:endParaRPr lang="en-US" altLang="ja-JP" sz="20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対日参戦。</a:t>
              </a:r>
            </a:p>
          </p:txBody>
        </p:sp>
      </p:grp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北方領土問題とは</a:t>
            </a: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1E3E30B4-2DE4-4B60-962C-88C0AB3CBBD7}"/>
              </a:ext>
            </a:extLst>
          </p:cNvPr>
          <p:cNvGrpSpPr/>
          <p:nvPr/>
        </p:nvGrpSpPr>
        <p:grpSpPr>
          <a:xfrm>
            <a:off x="6096000" y="3914867"/>
            <a:ext cx="6159499" cy="2610142"/>
            <a:chOff x="6344299" y="4267200"/>
            <a:chExt cx="5857926" cy="2610142"/>
          </a:xfrm>
        </p:grpSpPr>
        <p:sp>
          <p:nvSpPr>
            <p:cNvPr id="40" name="四角形: 角を丸くする 39">
              <a:extLst>
                <a:ext uri="{FF2B5EF4-FFF2-40B4-BE49-F238E27FC236}">
                  <a16:creationId xmlns:a16="http://schemas.microsoft.com/office/drawing/2014/main" id="{5D39FA2B-44ED-4EE1-9B1F-7459A48B324D}"/>
                </a:ext>
              </a:extLst>
            </p:cNvPr>
            <p:cNvSpPr/>
            <p:nvPr/>
          </p:nvSpPr>
          <p:spPr>
            <a:xfrm>
              <a:off x="6344299" y="4286544"/>
              <a:ext cx="5737094" cy="2590798"/>
            </a:xfrm>
            <a:prstGeom prst="roundRect">
              <a:avLst>
                <a:gd name="adj" fmla="val 642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タイトル 1">
              <a:extLst>
                <a:ext uri="{FF2B5EF4-FFF2-40B4-BE49-F238E27FC236}">
                  <a16:creationId xmlns:a16="http://schemas.microsoft.com/office/drawing/2014/main" id="{9929276E-43D9-491B-AAD3-444166D7B07B}"/>
                </a:ext>
              </a:extLst>
            </p:cNvPr>
            <p:cNvSpPr txBox="1">
              <a:spLocks/>
            </p:cNvSpPr>
            <p:nvPr/>
          </p:nvSpPr>
          <p:spPr>
            <a:xfrm>
              <a:off x="6465131" y="4267200"/>
              <a:ext cx="5737094" cy="259079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lnSpcReduction="100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lnSpc>
                  <a:spcPct val="110000"/>
                </a:lnSpc>
              </a:pPr>
              <a:r>
                <a:rPr lang="en-US" altLang="ja-JP" sz="2400" dirty="0">
                  <a:solidFill>
                    <a:srgbClr val="0B507E"/>
                  </a:solidFill>
                </a:rPr>
                <a:t>1945</a:t>
              </a:r>
              <a:r>
                <a:rPr lang="ja-JP" altLang="en-US" sz="2400" dirty="0">
                  <a:solidFill>
                    <a:srgbClr val="0B507E"/>
                  </a:solidFill>
                </a:rPr>
                <a:t>（昭和</a:t>
              </a:r>
              <a:r>
                <a:rPr lang="en-US" altLang="ja-JP" sz="2400" dirty="0">
                  <a:solidFill>
                    <a:srgbClr val="0B507E"/>
                  </a:solidFill>
                </a:rPr>
                <a:t>20</a:t>
              </a:r>
              <a:r>
                <a:rPr lang="ja-JP" altLang="en-US" sz="2400" dirty="0">
                  <a:solidFill>
                    <a:srgbClr val="0B507E"/>
                  </a:solidFill>
                </a:rPr>
                <a:t>）年 </a:t>
              </a:r>
              <a:endParaRPr lang="en-US" altLang="ja-JP" sz="240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en-US" altLang="ja-JP" sz="2400" dirty="0">
                  <a:solidFill>
                    <a:srgbClr val="0B507E"/>
                  </a:solidFill>
                </a:rPr>
                <a:t>8</a:t>
              </a:r>
              <a:r>
                <a:rPr lang="ja-JP" altLang="en-US" sz="2400" dirty="0">
                  <a:solidFill>
                    <a:srgbClr val="0B507E"/>
                  </a:solidFill>
                </a:rPr>
                <a:t>月</a:t>
              </a:r>
              <a:r>
                <a:rPr lang="en-US" altLang="ja-JP" sz="2400" dirty="0">
                  <a:solidFill>
                    <a:srgbClr val="0B507E"/>
                  </a:solidFill>
                </a:rPr>
                <a:t>28</a:t>
              </a:r>
              <a:r>
                <a:rPr lang="ja-JP" altLang="en-US" sz="2400" dirty="0">
                  <a:solidFill>
                    <a:srgbClr val="0B507E"/>
                  </a:solidFill>
                </a:rPr>
                <a:t>日から遅くとも</a:t>
              </a:r>
              <a:r>
                <a:rPr lang="en-US" altLang="ja-JP" sz="2400" dirty="0">
                  <a:solidFill>
                    <a:srgbClr val="0B507E"/>
                  </a:solidFill>
                </a:rPr>
                <a:t>9</a:t>
              </a:r>
              <a:r>
                <a:rPr lang="ja-JP" altLang="en-US" sz="2400" dirty="0">
                  <a:solidFill>
                    <a:srgbClr val="0B507E"/>
                  </a:solidFill>
                </a:rPr>
                <a:t>月</a:t>
              </a:r>
              <a:r>
                <a:rPr lang="en-US" altLang="ja-JP" sz="2400" dirty="0">
                  <a:solidFill>
                    <a:srgbClr val="0B507E"/>
                  </a:solidFill>
                </a:rPr>
                <a:t>5</a:t>
              </a:r>
              <a:r>
                <a:rPr lang="ja-JP" altLang="en-US" sz="2400" dirty="0">
                  <a:solidFill>
                    <a:srgbClr val="0B507E"/>
                  </a:solidFill>
                </a:rPr>
                <a:t>日までに</a:t>
              </a:r>
              <a:endParaRPr lang="en-US" altLang="ja-JP" sz="240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400" dirty="0">
                  <a:solidFill>
                    <a:srgbClr val="0B507E"/>
                  </a:solidFill>
                </a:rPr>
                <a:t>ソ連は北方四島を不法占拠</a:t>
              </a:r>
              <a:endParaRPr lang="en-US" altLang="ja-JP" sz="24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endParaRPr lang="en-US" altLang="ja-JP" sz="20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第二次世界大戦終了直後、ソ連は北方四島を占領。日本人島民を強制退去させ、今日もなおロシアに</a:t>
              </a:r>
              <a:endParaRPr lang="en-US" altLang="ja-JP" sz="20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不法占拠されている。</a:t>
              </a:r>
            </a:p>
          </p:txBody>
        </p:sp>
      </p:grpSp>
      <p:graphicFrame>
        <p:nvGraphicFramePr>
          <p:cNvPr id="42" name="オブジェクト 41">
            <a:extLst>
              <a:ext uri="{FF2B5EF4-FFF2-40B4-BE49-F238E27FC236}">
                <a16:creationId xmlns:a16="http://schemas.microsoft.com/office/drawing/2014/main" id="{4E162EC8-8342-4D25-B584-48ADF0F73C5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66747" y="2353855"/>
          <a:ext cx="1296308" cy="72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5" imgW="1637393" imgH="917301" progId="Word.Document.12">
                  <p:embed/>
                </p:oleObj>
              </mc:Choice>
              <mc:Fallback>
                <p:oleObj name="Document" r:id="rId5" imgW="1637393" imgH="917301" progId="Word.Document.12">
                  <p:embed/>
                  <p:pic>
                    <p:nvPicPr>
                      <p:cNvPr id="42" name="オブジェクト 41">
                        <a:extLst>
                          <a:ext uri="{FF2B5EF4-FFF2-40B4-BE49-F238E27FC236}">
                            <a16:creationId xmlns:a16="http://schemas.microsoft.com/office/drawing/2014/main" id="{4E162EC8-8342-4D25-B584-48ADF0F73C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66747" y="2353855"/>
                        <a:ext cx="1296308" cy="725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オブジェクト 42">
            <a:extLst>
              <a:ext uri="{FF2B5EF4-FFF2-40B4-BE49-F238E27FC236}">
                <a16:creationId xmlns:a16="http://schemas.microsoft.com/office/drawing/2014/main" id="{A3A41E7C-0787-4219-9BDA-777CC2343A2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74384" y="4497043"/>
          <a:ext cx="1175277" cy="762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1401474" imgH="917301" progId="Word.Document.12">
                  <p:embed/>
                </p:oleObj>
              </mc:Choice>
              <mc:Fallback>
                <p:oleObj name="Document" r:id="rId7" imgW="1401474" imgH="917301" progId="Word.Document.12">
                  <p:embed/>
                  <p:pic>
                    <p:nvPicPr>
                      <p:cNvPr id="43" name="オブジェクト 42">
                        <a:extLst>
                          <a:ext uri="{FF2B5EF4-FFF2-40B4-BE49-F238E27FC236}">
                            <a16:creationId xmlns:a16="http://schemas.microsoft.com/office/drawing/2014/main" id="{A3A41E7C-0787-4219-9BDA-777CC2343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74384" y="4497043"/>
                        <a:ext cx="1175277" cy="762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オブジェクト 43">
            <a:extLst>
              <a:ext uri="{FF2B5EF4-FFF2-40B4-BE49-F238E27FC236}">
                <a16:creationId xmlns:a16="http://schemas.microsoft.com/office/drawing/2014/main" id="{39389B3E-5941-41A1-A65C-4B1303C332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74795" y="5458586"/>
          <a:ext cx="1174808" cy="76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9" imgW="1401474" imgH="919104" progId="Word.Document.12">
                  <p:embed/>
                </p:oleObj>
              </mc:Choice>
              <mc:Fallback>
                <p:oleObj name="Document" r:id="rId9" imgW="1401474" imgH="919104" progId="Word.Document.12">
                  <p:embed/>
                  <p:pic>
                    <p:nvPicPr>
                      <p:cNvPr id="44" name="オブジェクト 43">
                        <a:extLst>
                          <a:ext uri="{FF2B5EF4-FFF2-40B4-BE49-F238E27FC236}">
                            <a16:creationId xmlns:a16="http://schemas.microsoft.com/office/drawing/2014/main" id="{39389B3E-5941-41A1-A65C-4B1303C332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74795" y="5458586"/>
                        <a:ext cx="1174808" cy="761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>
            <a:extLst>
              <a:ext uri="{FF2B5EF4-FFF2-40B4-BE49-F238E27FC236}">
                <a16:creationId xmlns:a16="http://schemas.microsoft.com/office/drawing/2014/main" id="{95300694-34E5-4C27-B86A-FCDBB2198B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55239" y="6038799"/>
          <a:ext cx="1587160" cy="762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1" imgW="1902264" imgH="917301" progId="Word.Document.12">
                  <p:embed/>
                </p:oleObj>
              </mc:Choice>
              <mc:Fallback>
                <p:oleObj name="Document" r:id="rId11" imgW="1902264" imgH="917301" progId="Word.Document.12">
                  <p:embed/>
                  <p:pic>
                    <p:nvPicPr>
                      <p:cNvPr id="45" name="オブジェクト 44">
                        <a:extLst>
                          <a:ext uri="{FF2B5EF4-FFF2-40B4-BE49-F238E27FC236}">
                            <a16:creationId xmlns:a16="http://schemas.microsoft.com/office/drawing/2014/main" id="{95300694-34E5-4C27-B86A-FCDBB2198B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55239" y="6038799"/>
                        <a:ext cx="1587160" cy="762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0" name="グラフィックス 69">
            <a:extLst>
              <a:ext uri="{FF2B5EF4-FFF2-40B4-BE49-F238E27FC236}">
                <a16:creationId xmlns:a16="http://schemas.microsoft.com/office/drawing/2014/main" id="{AE921E82-B05D-41AC-89DA-C6F4D1EF9BA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4034134" flipH="1">
            <a:off x="11032109" y="2554760"/>
            <a:ext cx="601401" cy="645949"/>
          </a:xfrm>
          <a:prstGeom prst="rect">
            <a:avLst/>
          </a:prstGeom>
        </p:spPr>
      </p:pic>
      <p:pic>
        <p:nvPicPr>
          <p:cNvPr id="72" name="グラフィックス 71">
            <a:extLst>
              <a:ext uri="{FF2B5EF4-FFF2-40B4-BE49-F238E27FC236}">
                <a16:creationId xmlns:a16="http://schemas.microsoft.com/office/drawing/2014/main" id="{28F22565-51FC-4037-B4CA-558F8C09FE1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008113">
            <a:off x="10467121" y="3211022"/>
            <a:ext cx="626973" cy="626973"/>
          </a:xfrm>
          <a:prstGeom prst="rect">
            <a:avLst/>
          </a:prstGeom>
        </p:spPr>
      </p:pic>
      <p:pic>
        <p:nvPicPr>
          <p:cNvPr id="73" name="グラフィックス 72">
            <a:extLst>
              <a:ext uri="{FF2B5EF4-FFF2-40B4-BE49-F238E27FC236}">
                <a16:creationId xmlns:a16="http://schemas.microsoft.com/office/drawing/2014/main" id="{2C2D7C33-8CC0-4E06-845D-B73E1FB2979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008113">
            <a:off x="9785830" y="3211022"/>
            <a:ext cx="626973" cy="626973"/>
          </a:xfrm>
          <a:prstGeom prst="rect">
            <a:avLst/>
          </a:prstGeom>
        </p:spPr>
      </p:pic>
      <p:pic>
        <p:nvPicPr>
          <p:cNvPr id="74" name="グラフィックス 73">
            <a:extLst>
              <a:ext uri="{FF2B5EF4-FFF2-40B4-BE49-F238E27FC236}">
                <a16:creationId xmlns:a16="http://schemas.microsoft.com/office/drawing/2014/main" id="{2BF8380C-6272-4A15-8FA1-495F23BC277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008113">
            <a:off x="9104539" y="3211022"/>
            <a:ext cx="626973" cy="626973"/>
          </a:xfrm>
          <a:prstGeom prst="rect">
            <a:avLst/>
          </a:prstGeom>
        </p:spPr>
      </p:pic>
      <p:pic>
        <p:nvPicPr>
          <p:cNvPr id="76" name="グラフィックス 75">
            <a:extLst>
              <a:ext uri="{FF2B5EF4-FFF2-40B4-BE49-F238E27FC236}">
                <a16:creationId xmlns:a16="http://schemas.microsoft.com/office/drawing/2014/main" id="{38969BBA-CAEE-4579-B5DF-2A7564B161F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97998" y="3718391"/>
            <a:ext cx="725481" cy="725481"/>
          </a:xfrm>
          <a:prstGeom prst="rect">
            <a:avLst/>
          </a:prstGeom>
        </p:spPr>
      </p:pic>
      <p:pic>
        <p:nvPicPr>
          <p:cNvPr id="77" name="グラフィックス 76">
            <a:extLst>
              <a:ext uri="{FF2B5EF4-FFF2-40B4-BE49-F238E27FC236}">
                <a16:creationId xmlns:a16="http://schemas.microsoft.com/office/drawing/2014/main" id="{3C986390-8C9C-4DAD-9167-2025035723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523695" y="3718391"/>
            <a:ext cx="725481" cy="725481"/>
          </a:xfrm>
          <a:prstGeom prst="rect">
            <a:avLst/>
          </a:prstGeom>
        </p:spPr>
      </p:pic>
      <p:pic>
        <p:nvPicPr>
          <p:cNvPr id="78" name="グラフィックス 77">
            <a:extLst>
              <a:ext uri="{FF2B5EF4-FFF2-40B4-BE49-F238E27FC236}">
                <a16:creationId xmlns:a16="http://schemas.microsoft.com/office/drawing/2014/main" id="{22FC27B6-5095-467C-93E7-ED2EBA72961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72302" y="3718391"/>
            <a:ext cx="725481" cy="725481"/>
          </a:xfrm>
          <a:prstGeom prst="rect">
            <a:avLst/>
          </a:prstGeom>
        </p:spPr>
      </p:pic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60A95EA4-2921-4808-B5FB-10534EFEBBE5}"/>
              </a:ext>
            </a:extLst>
          </p:cNvPr>
          <p:cNvGrpSpPr/>
          <p:nvPr/>
        </p:nvGrpSpPr>
        <p:grpSpPr>
          <a:xfrm>
            <a:off x="8779028" y="1055638"/>
            <a:ext cx="2499679" cy="2059869"/>
            <a:chOff x="292161" y="1149941"/>
            <a:chExt cx="3393609" cy="3480253"/>
          </a:xfrm>
        </p:grpSpPr>
        <p:pic>
          <p:nvPicPr>
            <p:cNvPr id="25" name="グラフィックス 24">
              <a:extLst>
                <a:ext uri="{FF2B5EF4-FFF2-40B4-BE49-F238E27FC236}">
                  <a16:creationId xmlns:a16="http://schemas.microsoft.com/office/drawing/2014/main" id="{6EFD0698-992D-4C55-85E8-137E3D026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292161" y="1149941"/>
              <a:ext cx="3393609" cy="3480253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20000"/>
                </a:schemeClr>
              </a:outerShdw>
            </a:effectLst>
          </p:spPr>
        </p:pic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123C9C23-E321-44F3-8646-03DF890F5A13}"/>
                </a:ext>
              </a:extLst>
            </p:cNvPr>
            <p:cNvSpPr txBox="1">
              <a:spLocks/>
            </p:cNvSpPr>
            <p:nvPr/>
          </p:nvSpPr>
          <p:spPr>
            <a:xfrm>
              <a:off x="441775" y="2383825"/>
              <a:ext cx="3042063" cy="109187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00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2000" dirty="0">
                  <a:solidFill>
                    <a:schemeClr val="bg1"/>
                  </a:solidFill>
                </a:rPr>
                <a:t>国家の主権に</a:t>
              </a:r>
              <a:endParaRPr lang="en-US" altLang="ja-JP" sz="2000" dirty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ja-JP" altLang="en-US" sz="2000" dirty="0">
                  <a:solidFill>
                    <a:schemeClr val="bg1"/>
                  </a:solidFill>
                </a:rPr>
                <a:t>関わる重大な課題</a:t>
              </a:r>
              <a:endParaRPr lang="en-US" altLang="zh-TW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53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ja-JP" altLang="en-US" sz="6600" dirty="0"/>
              <a:t>北方領土に暮らす人々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6297C36C-02B3-4BD2-A43A-195CA2E878AD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1FFFC727-FC50-4966-880C-3F16B481A16A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508053FC-0260-45F9-AA44-45A8448772BD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55E8846D-9EAE-440B-8C03-5B74C79EC527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CAB5DE50-DB58-4592-8FCB-5FB8C43AB133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86AB0C11-352D-4E77-9232-020CF3400F0E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0B24028D-687D-4E9B-BD57-E6B55013F022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C9CF257C-ABB1-453A-B6CA-FA77FDC50C54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5D8135ED-0728-4CC2-B911-573A6ABB184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478215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908F1C8B-395B-4712-9A0C-8A045051D967}"/>
              </a:ext>
            </a:extLst>
          </p:cNvPr>
          <p:cNvSpPr/>
          <p:nvPr/>
        </p:nvSpPr>
        <p:spPr>
          <a:xfrm>
            <a:off x="6096000" y="0"/>
            <a:ext cx="6096000" cy="6858001"/>
          </a:xfrm>
          <a:prstGeom prst="rect">
            <a:avLst/>
          </a:prstGeom>
          <a:solidFill>
            <a:srgbClr val="C0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B5B9F0D-2C8C-45C3-B449-00AF540A3F75}"/>
              </a:ext>
            </a:extLst>
          </p:cNvPr>
          <p:cNvSpPr/>
          <p:nvPr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rgbClr val="F6FF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" name="図 18" descr="背景パターン&#10;&#10;自動的に生成された説明">
            <a:extLst>
              <a:ext uri="{FF2B5EF4-FFF2-40B4-BE49-F238E27FC236}">
                <a16:creationId xmlns:a16="http://schemas.microsoft.com/office/drawing/2014/main" id="{E0C523C5-ECF3-E5F7-90FF-B5FED8AD07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02D07B28-88EF-0AF8-D8DD-B0BE0EC9048F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北方領土に暮らす人々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3AA9C846-7E09-4871-99C1-6A1E84A7BAA1}"/>
              </a:ext>
            </a:extLst>
          </p:cNvPr>
          <p:cNvSpPr txBox="1">
            <a:spLocks/>
          </p:cNvSpPr>
          <p:nvPr/>
        </p:nvSpPr>
        <p:spPr>
          <a:xfrm>
            <a:off x="109164" y="1294044"/>
            <a:ext cx="5841693" cy="83690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ja-JP" altLang="en-US" sz="4400" dirty="0">
                <a:solidFill>
                  <a:srgbClr val="0B507E"/>
                </a:solidFill>
              </a:rPr>
              <a:t>かつて暮らしていた人々</a:t>
            </a:r>
            <a:endParaRPr lang="en-US" altLang="ja-JP" sz="4400" dirty="0">
              <a:solidFill>
                <a:srgbClr val="0B507E"/>
              </a:solidFill>
            </a:endParaRPr>
          </a:p>
        </p:txBody>
      </p:sp>
      <p:sp>
        <p:nvSpPr>
          <p:cNvPr id="23" name="タイトル 1">
            <a:extLst>
              <a:ext uri="{FF2B5EF4-FFF2-40B4-BE49-F238E27FC236}">
                <a16:creationId xmlns:a16="http://schemas.microsoft.com/office/drawing/2014/main" id="{389C8151-6F0B-4071-BF0D-B1D247236017}"/>
              </a:ext>
            </a:extLst>
          </p:cNvPr>
          <p:cNvSpPr txBox="1">
            <a:spLocks/>
          </p:cNvSpPr>
          <p:nvPr/>
        </p:nvSpPr>
        <p:spPr>
          <a:xfrm>
            <a:off x="6241287" y="1281973"/>
            <a:ext cx="5841693" cy="83690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ja-JP" altLang="en-US" sz="3700" dirty="0">
                <a:solidFill>
                  <a:srgbClr val="0B507E"/>
                </a:solidFill>
              </a:rPr>
              <a:t>現在暮らしている人々</a:t>
            </a:r>
            <a:endParaRPr lang="en-US" altLang="ja-JP" sz="3700" dirty="0">
              <a:solidFill>
                <a:srgbClr val="0B507E"/>
              </a:solidFill>
            </a:endParaRPr>
          </a:p>
        </p:txBody>
      </p:sp>
      <p:pic>
        <p:nvPicPr>
          <p:cNvPr id="50" name="図 49" descr="建物, 古い, 座る, 写真 が含まれている画像&#10;&#10;自動的に生成された説明">
            <a:extLst>
              <a:ext uri="{FF2B5EF4-FFF2-40B4-BE49-F238E27FC236}">
                <a16:creationId xmlns:a16="http://schemas.microsoft.com/office/drawing/2014/main" id="{517CE4B2-61F8-4E88-9ED3-F81243B14A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0" b="4235"/>
          <a:stretch/>
        </p:blipFill>
        <p:spPr>
          <a:xfrm>
            <a:off x="381959" y="2272619"/>
            <a:ext cx="3471408" cy="2580359"/>
          </a:xfrm>
          <a:prstGeom prst="rect">
            <a:avLst/>
          </a:prstGeom>
          <a:ln w="38100">
            <a:solidFill>
              <a:srgbClr val="F86F08"/>
            </a:solidFill>
          </a:ln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B96C1974-70AB-F492-EA9D-447D7F9D56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6379" y="4004147"/>
            <a:ext cx="3852000" cy="2681771"/>
          </a:xfrm>
          <a:prstGeom prst="rect">
            <a:avLst/>
          </a:prstGeom>
          <a:ln w="38100">
            <a:solidFill>
              <a:srgbClr val="F86F08"/>
            </a:solidFill>
          </a:ln>
        </p:spPr>
      </p:pic>
      <p:pic>
        <p:nvPicPr>
          <p:cNvPr id="4" name="図 3" descr="店の天井からぶら下がっている多数の人たち&#10;&#10;低い精度で自動的に生成された説明">
            <a:extLst>
              <a:ext uri="{FF2B5EF4-FFF2-40B4-BE49-F238E27FC236}">
                <a16:creationId xmlns:a16="http://schemas.microsoft.com/office/drawing/2014/main" id="{C6AD0B12-CECD-5C8F-03C8-FE45E444E7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179" y="2207042"/>
            <a:ext cx="3751200" cy="2645936"/>
          </a:xfrm>
          <a:prstGeom prst="rect">
            <a:avLst/>
          </a:prstGeom>
          <a:ln w="38100">
            <a:solidFill>
              <a:srgbClr val="F86F08"/>
            </a:solidFill>
          </a:ln>
        </p:spPr>
      </p:pic>
      <p:pic>
        <p:nvPicPr>
          <p:cNvPr id="45" name="図 44" descr="屋内, 人, 男, キッチン が含まれている画像&#10;&#10;自動的に生成された説明">
            <a:extLst>
              <a:ext uri="{FF2B5EF4-FFF2-40B4-BE49-F238E27FC236}">
                <a16:creationId xmlns:a16="http://schemas.microsoft.com/office/drawing/2014/main" id="{F3E2A379-987D-43D2-BB48-3BF90302BD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621" y="4325217"/>
            <a:ext cx="3752322" cy="2356864"/>
          </a:xfrm>
          <a:prstGeom prst="rect">
            <a:avLst/>
          </a:prstGeom>
          <a:ln w="38100" cap="sq">
            <a:solidFill>
              <a:srgbClr val="F86F08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6070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ja-JP" altLang="en-US" sz="6600" dirty="0"/>
              <a:t>日本人島民の体験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6297C36C-02B3-4BD2-A43A-195CA2E878AD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1FFFC727-FC50-4966-880C-3F16B481A16A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508053FC-0260-45F9-AA44-45A8448772BD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55E8846D-9EAE-440B-8C03-5B74C79EC527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CAB5DE50-DB58-4592-8FCB-5FB8C43AB133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86AB0C11-352D-4E77-9232-020CF3400F0E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0B24028D-687D-4E9B-BD57-E6B55013F022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C9CF257C-ABB1-453A-B6CA-FA77FDC50C54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5D8135ED-0728-4CC2-B911-573A6ABB1841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865410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4CE91642-3F3F-4C65-9E62-A57283C3DCCB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C27A4CF4-4FD0-77DD-AF08-3721C9309753}"/>
              </a:ext>
            </a:extLst>
          </p:cNvPr>
          <p:cNvSpPr/>
          <p:nvPr/>
        </p:nvSpPr>
        <p:spPr>
          <a:xfrm>
            <a:off x="0" y="1104900"/>
            <a:ext cx="12192000" cy="5753100"/>
          </a:xfrm>
          <a:prstGeom prst="rect">
            <a:avLst/>
          </a:prstGeom>
          <a:solidFill>
            <a:srgbClr val="F9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kumimoji="1" lang="ja-JP" altLang="en-US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95EA31B-9D6E-4B6E-A4CC-D6D323A3B7B9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6" name="タイトル 1">
            <a:extLst>
              <a:ext uri="{FF2B5EF4-FFF2-40B4-BE49-F238E27FC236}">
                <a16:creationId xmlns:a16="http://schemas.microsoft.com/office/drawing/2014/main" id="{EBA193AF-788D-4F33-8716-20534FBB3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日本人島民の歴史の証言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383CD2EC-F840-AA03-4038-90DB538C9474}"/>
              </a:ext>
            </a:extLst>
          </p:cNvPr>
          <p:cNvGrpSpPr/>
          <p:nvPr/>
        </p:nvGrpSpPr>
        <p:grpSpPr>
          <a:xfrm>
            <a:off x="336000" y="1212617"/>
            <a:ext cx="11520000" cy="2654973"/>
            <a:chOff x="336000" y="1212617"/>
            <a:chExt cx="11520000" cy="2654973"/>
          </a:xfrm>
        </p:grpSpPr>
        <p:sp>
          <p:nvSpPr>
            <p:cNvPr id="22" name="四角形: 角を丸くする 21">
              <a:hlinkClick r:id="rId3"/>
              <a:extLst>
                <a:ext uri="{FF2B5EF4-FFF2-40B4-BE49-F238E27FC236}">
                  <a16:creationId xmlns:a16="http://schemas.microsoft.com/office/drawing/2014/main" id="{6FF5074B-82B9-6A45-C6FF-AA604FE80170}"/>
                </a:ext>
              </a:extLst>
            </p:cNvPr>
            <p:cNvSpPr/>
            <p:nvPr/>
          </p:nvSpPr>
          <p:spPr>
            <a:xfrm>
              <a:off x="336000" y="1212617"/>
              <a:ext cx="11520000" cy="2654973"/>
            </a:xfrm>
            <a:prstGeom prst="roundRect">
              <a:avLst/>
            </a:prstGeom>
            <a:solidFill>
              <a:srgbClr val="CDEEC0"/>
            </a:solidFill>
            <a:ln>
              <a:noFill/>
            </a:ln>
            <a:effectLst>
              <a:outerShdw dist="50800" dir="2700000" algn="ctr" rotWithShape="0">
                <a:srgbClr val="0B507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0" rtlCol="0" anchor="b" anchorCtr="0"/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kumimoji="1" lang="ja-JP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村では子供を戸外に出さないよう通達が出され、家の戸は締め切っていた。</a:t>
              </a:r>
              <a:endPara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endParaRPr>
            </a:p>
            <a:p>
              <a:r>
                <a:rPr kumimoji="1" lang="en-US" altLang="ja-JP" sz="1000" i="0" u="none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 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kumimoji="1" lang="ja-JP" altLang="en-US" sz="2000" b="1" i="0" u="sng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ソビエト兵が黒光りした銃を片手に土足のまま家に上がり込み、腕時計や万年筆等を探し回って略奪した。</a:t>
              </a:r>
              <a:endParaRPr kumimoji="1" lang="en-US" altLang="ja-JP" sz="2000" b="1" i="0" u="sng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endParaRPr>
            </a:p>
            <a:p>
              <a:r>
                <a:rPr lang="en-US" altLang="ja-JP" sz="1000" b="1" u="sng" dirty="0">
                  <a:solidFill>
                    <a:srgbClr val="0B507E"/>
                  </a:solidFill>
                  <a:latin typeface="メイリオ"/>
                  <a:ea typeface="メイリオ"/>
                  <a:cs typeface="+mj-cs"/>
                </a:rPr>
                <a:t> </a:t>
              </a:r>
              <a:endParaRPr kumimoji="1" lang="en-US" altLang="ja-JP" sz="1000" b="1" i="0" u="sng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kumimoji="1" lang="ja-JP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若い娘は連れて行かれるらしいという話があり、</a:t>
              </a:r>
              <a:r>
                <a:rPr kumimoji="1" lang="ja-JP" altLang="en-US" sz="2000" b="1" i="0" u="sng" strike="noStrike" kern="1200" cap="none" spc="0" normalizeH="0" baseline="0" noProof="0" dirty="0">
                  <a:ln>
                    <a:noFill/>
                  </a:ln>
                  <a:solidFill>
                    <a:srgbClr val="0B507E"/>
                  </a:solidFill>
                  <a:effectLst/>
                  <a:uLnTx/>
                  <a:uFillTx/>
                  <a:latin typeface="メイリオ"/>
                  <a:ea typeface="メイリオ"/>
                  <a:cs typeface="+mj-cs"/>
                </a:rPr>
                <a:t>年頃の女性は頭髪を短く切ったり丸刈りにして、男性の洋服を着て暮らしていた。</a:t>
              </a:r>
            </a:p>
          </p:txBody>
        </p:sp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D17CD526-19EF-D58A-0BE2-B009D6A4427C}"/>
                </a:ext>
              </a:extLst>
            </p:cNvPr>
            <p:cNvSpPr/>
            <p:nvPr/>
          </p:nvSpPr>
          <p:spPr>
            <a:xfrm>
              <a:off x="687625" y="1296180"/>
              <a:ext cx="2796355" cy="402434"/>
            </a:xfrm>
            <a:prstGeom prst="rect">
              <a:avLst/>
            </a:prstGeom>
            <a:solidFill>
              <a:srgbClr val="0B5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 anchorCtr="0"/>
            <a:lstStyle/>
            <a:p>
              <a:pPr algn="ctr"/>
              <a:r>
                <a:rPr kumimoji="1" lang="ja-JP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ソ連軍の侵攻</a:t>
              </a: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DFFBE8F7-81A1-FB54-2FD0-8B9F5756E7BC}"/>
                </a:ext>
              </a:extLst>
            </p:cNvPr>
            <p:cNvSpPr/>
            <p:nvPr/>
          </p:nvSpPr>
          <p:spPr>
            <a:xfrm>
              <a:off x="3299279" y="1296180"/>
              <a:ext cx="5040000" cy="4024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 anchorCtr="0"/>
            <a:lstStyle/>
            <a:p>
              <a:r>
                <a:rPr lang="ja-JP" altLang="en-US" sz="2400" dirty="0">
                  <a:solidFill>
                    <a:srgbClr val="0B507E"/>
                  </a:solidFill>
                  <a:effectLst/>
                  <a:latin typeface="+mn-ea"/>
                  <a:cs typeface="ＭＳ Ｐゴシック" panose="020B0600070205080204" pitchFamily="50" charset="-128"/>
                </a:rPr>
                <a:t>　</a:t>
              </a:r>
              <a:r>
                <a:rPr lang="ja-JP" altLang="ja-JP" sz="2400" b="1" u="sng" dirty="0">
                  <a:solidFill>
                    <a:srgbClr val="0B507E"/>
                  </a:solidFill>
                  <a:effectLst/>
                  <a:latin typeface="+mn-ea"/>
                  <a:cs typeface="ＭＳ Ｐゴシック" panose="020B0600070205080204" pitchFamily="50" charset="-128"/>
                </a:rPr>
                <a:t>択捉島　鈴木 咲子さん</a:t>
              </a:r>
              <a:endParaRPr kumimoji="1" lang="ja-JP" altLang="en-US" sz="2400" b="1" dirty="0">
                <a:solidFill>
                  <a:srgbClr val="0B507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36AB80EB-5D7A-CC36-5F9B-5CEFB4CEF31B}"/>
              </a:ext>
            </a:extLst>
          </p:cNvPr>
          <p:cNvGrpSpPr/>
          <p:nvPr/>
        </p:nvGrpSpPr>
        <p:grpSpPr>
          <a:xfrm>
            <a:off x="336000" y="3997449"/>
            <a:ext cx="11520000" cy="2736000"/>
            <a:chOff x="336000" y="3997449"/>
            <a:chExt cx="11520000" cy="2736000"/>
          </a:xfrm>
        </p:grpSpPr>
        <p:sp>
          <p:nvSpPr>
            <p:cNvPr id="25" name="四角形: 角を丸くする 24">
              <a:hlinkClick r:id="rId4"/>
              <a:extLst>
                <a:ext uri="{FF2B5EF4-FFF2-40B4-BE49-F238E27FC236}">
                  <a16:creationId xmlns:a16="http://schemas.microsoft.com/office/drawing/2014/main" id="{A2ABF92E-90B5-FEC2-231C-2F8F45D244E3}"/>
                </a:ext>
              </a:extLst>
            </p:cNvPr>
            <p:cNvSpPr/>
            <p:nvPr/>
          </p:nvSpPr>
          <p:spPr>
            <a:xfrm>
              <a:off x="336000" y="3997449"/>
              <a:ext cx="11520000" cy="2736000"/>
            </a:xfrm>
            <a:prstGeom prst="roundRect">
              <a:avLst/>
            </a:prstGeom>
            <a:solidFill>
              <a:srgbClr val="FFE2B7"/>
            </a:solidFill>
            <a:ln>
              <a:solidFill>
                <a:srgbClr val="0B507E"/>
              </a:solidFill>
            </a:ln>
            <a:effectLst>
              <a:outerShdw dist="50800" dir="2700000" algn="ctr" rotWithShape="0">
                <a:srgbClr val="0B507E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marL="342900" indent="-342900">
                <a:lnSpc>
                  <a:spcPts val="2900"/>
                </a:lnSpc>
                <a:buFont typeface="Arial" panose="020B0604020202020204" pitchFamily="34" charset="0"/>
                <a:buChar char="•"/>
              </a:pPr>
              <a:r>
                <a:rPr lang="ja-JP" altLang="ja-JP" sz="2000" dirty="0">
                  <a:solidFill>
                    <a:srgbClr val="0B507E"/>
                  </a:solidFill>
                  <a:effectLst/>
                  <a:latin typeface="+mn-ea"/>
                  <a:cs typeface="ＭＳ Ｐゴシック" panose="020B0600070205080204" pitchFamily="50" charset="-128"/>
                </a:rPr>
                <a:t>「明日、志発島に引き揚げ船が来るから、</a:t>
              </a:r>
              <a:r>
                <a:rPr lang="en-US" altLang="ja-JP" sz="2000" dirty="0">
                  <a:solidFill>
                    <a:srgbClr val="0B507E"/>
                  </a:solidFill>
                  <a:effectLst/>
                  <a:latin typeface="+mn-ea"/>
                  <a:cs typeface="ＭＳ Ｐゴシック" panose="020B0600070205080204" pitchFamily="50" charset="-128"/>
                </a:rPr>
                <a:t>1</a:t>
              </a:r>
              <a:r>
                <a:rPr lang="ja-JP" altLang="ja-JP" sz="2000" dirty="0">
                  <a:solidFill>
                    <a:srgbClr val="0B507E"/>
                  </a:solidFill>
                  <a:effectLst/>
                  <a:latin typeface="+mn-ea"/>
                  <a:cs typeface="ＭＳ Ｐゴシック" panose="020B0600070205080204" pitchFamily="50" charset="-128"/>
                </a:rPr>
                <a:t>時間以内に身仕度をしてこの船で志発島へ行け。もし遅れると一生、北海道には帰れない」と言われ、大急ぎで身仕度をして船に乗った。</a:t>
              </a:r>
              <a:r>
                <a:rPr lang="ja-JP" altLang="ja-JP" sz="2000" b="1" u="sng" dirty="0">
                  <a:solidFill>
                    <a:srgbClr val="0B507E"/>
                  </a:solidFill>
                  <a:effectLst/>
                  <a:latin typeface="+mn-ea"/>
                  <a:cs typeface="ＭＳ Ｐゴシック" panose="020B0600070205080204" pitchFamily="50" charset="-128"/>
                </a:rPr>
                <a:t>住み慣れた思い出多い故郷の島を離れることはとても辛かった。</a:t>
              </a:r>
              <a:endParaRPr lang="en-US" altLang="ja-JP" sz="2000" b="1" u="sng" dirty="0">
                <a:solidFill>
                  <a:srgbClr val="0B507E"/>
                </a:solidFill>
                <a:effectLst/>
                <a:latin typeface="+mn-ea"/>
                <a:cs typeface="ＭＳ Ｐゴシック" panose="020B0600070205080204" pitchFamily="50" charset="-128"/>
              </a:endParaRPr>
            </a:p>
            <a:p>
              <a:r>
                <a:rPr lang="en-US" altLang="ja-JP" sz="1000" b="1" u="sng" dirty="0">
                  <a:solidFill>
                    <a:srgbClr val="0B507E"/>
                  </a:solidFill>
                  <a:latin typeface="+mn-ea"/>
                  <a:cs typeface="ＭＳ Ｐゴシック" panose="020B0600070205080204" pitchFamily="50" charset="-128"/>
                </a:rPr>
                <a:t> </a:t>
              </a:r>
              <a:endParaRPr lang="ja-JP" altLang="ja-JP" sz="1000" b="1" u="sng" dirty="0">
                <a:solidFill>
                  <a:srgbClr val="0B507E"/>
                </a:solidFill>
                <a:effectLst/>
                <a:latin typeface="+mn-ea"/>
                <a:cs typeface="ＭＳ Ｐゴシック" panose="020B0600070205080204" pitchFamily="50" charset="-128"/>
              </a:endParaRPr>
            </a:p>
            <a:p>
              <a:pPr marL="285750" indent="-285750">
                <a:lnSpc>
                  <a:spcPts val="2900"/>
                </a:lnSpc>
                <a:buFont typeface="Arial" panose="020B0604020202020204" pitchFamily="34" charset="0"/>
                <a:buChar char="•"/>
              </a:pPr>
              <a:r>
                <a:rPr lang="ja-JP" altLang="ja-JP" sz="2000" dirty="0">
                  <a:solidFill>
                    <a:srgbClr val="0B507E"/>
                  </a:solidFill>
                  <a:effectLst/>
                  <a:latin typeface="+mn-ea"/>
                  <a:cs typeface="ＭＳ Ｐゴシック" panose="020B0600070205080204" pitchFamily="50" charset="-128"/>
                </a:rPr>
                <a:t>船内には色丹島や国後島、択捉島の人たちが先に乗っていて、仕方なくぎゅうぎゅう詰めの船倉の中に入った。</a:t>
              </a:r>
              <a:r>
                <a:rPr lang="ja-JP" altLang="en-US" sz="2000" dirty="0">
                  <a:solidFill>
                    <a:srgbClr val="0B507E"/>
                  </a:solidFill>
                  <a:effectLst/>
                  <a:latin typeface="+mn-ea"/>
                  <a:cs typeface="ＭＳ Ｐゴシック" panose="020B0600070205080204" pitchFamily="50" charset="-128"/>
                </a:rPr>
                <a:t>根室に着くものと思っていたが、着いたのは樺太の真岡だった。</a:t>
              </a:r>
              <a:endParaRPr kumimoji="1" lang="ja-JP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6FD4C0FB-163B-DAE7-380E-CDF7D7D495F9}"/>
                </a:ext>
              </a:extLst>
            </p:cNvPr>
            <p:cNvSpPr/>
            <p:nvPr/>
          </p:nvSpPr>
          <p:spPr>
            <a:xfrm>
              <a:off x="703585" y="4097196"/>
              <a:ext cx="2796355" cy="402434"/>
            </a:xfrm>
            <a:prstGeom prst="rect">
              <a:avLst/>
            </a:prstGeom>
            <a:solidFill>
              <a:srgbClr val="0B507E"/>
            </a:solidFill>
            <a:ln>
              <a:solidFill>
                <a:srgbClr val="0B50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 anchorCtr="0"/>
            <a:lstStyle/>
            <a:p>
              <a:pPr algn="ctr"/>
              <a:r>
                <a:rPr kumimoji="1" lang="ja-JP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島からの引き揚げ</a:t>
              </a: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E7AD8BC5-30A6-3FE4-B736-1B3462483588}"/>
                </a:ext>
              </a:extLst>
            </p:cNvPr>
            <p:cNvSpPr/>
            <p:nvPr/>
          </p:nvSpPr>
          <p:spPr>
            <a:xfrm>
              <a:off x="3356980" y="4097196"/>
              <a:ext cx="5040000" cy="4024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bIns="0" rtlCol="0" anchor="ctr" anchorCtr="0"/>
            <a:lstStyle/>
            <a:p>
              <a:r>
                <a:rPr lang="ja-JP" altLang="en-US" sz="2400" dirty="0">
                  <a:solidFill>
                    <a:srgbClr val="0B507E"/>
                  </a:solidFill>
                  <a:effectLst/>
                  <a:latin typeface="+mn-ea"/>
                  <a:cs typeface="ＭＳ Ｐゴシック" panose="020B0600070205080204" pitchFamily="50" charset="-128"/>
                </a:rPr>
                <a:t>　</a:t>
              </a:r>
              <a:r>
                <a:rPr lang="ja-JP" altLang="ja-JP" sz="2400" b="1" u="sng" dirty="0">
                  <a:solidFill>
                    <a:srgbClr val="0B507E"/>
                  </a:solidFill>
                  <a:effectLst/>
                  <a:latin typeface="+mn-ea"/>
                  <a:cs typeface="ＭＳ Ｐゴシック" panose="020B0600070205080204" pitchFamily="50" charset="-128"/>
                </a:rPr>
                <a:t>歯舞群島　河田</a:t>
              </a:r>
              <a:r>
                <a:rPr lang="ja-JP" altLang="en-US" sz="2400" b="1" u="sng" dirty="0">
                  <a:solidFill>
                    <a:srgbClr val="0B507E"/>
                  </a:solidFill>
                  <a:latin typeface="+mn-ea"/>
                  <a:cs typeface="ＭＳ Ｐゴシック" panose="020B0600070205080204" pitchFamily="50" charset="-128"/>
                </a:rPr>
                <a:t> </a:t>
              </a:r>
              <a:r>
                <a:rPr lang="ja-JP" altLang="ja-JP" sz="2400" b="1" u="sng" dirty="0">
                  <a:solidFill>
                    <a:srgbClr val="0B507E"/>
                  </a:solidFill>
                  <a:effectLst/>
                  <a:latin typeface="+mn-ea"/>
                  <a:cs typeface="ＭＳ Ｐゴシック" panose="020B0600070205080204" pitchFamily="50" charset="-128"/>
                </a:rPr>
                <a:t>ハツさん</a:t>
              </a:r>
              <a:endParaRPr kumimoji="1" lang="ja-JP" altLang="en-US" sz="2400" b="1" dirty="0">
                <a:solidFill>
                  <a:srgbClr val="0B507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8833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B507E"/>
        </a:solidFill>
        <a:ln>
          <a:solidFill>
            <a:srgbClr val="0B507E"/>
          </a:solidFill>
        </a:ln>
      </a:spPr>
      <a:bodyPr tIns="72000" bIns="0" rtlCol="0" anchor="ctr" anchorCtr="0"/>
      <a:lstStyle>
        <a:defPPr algn="ctr">
          <a:defRPr kumimoji="1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3809</TotalTime>
  <Words>676</Words>
  <Application>Microsoft Office PowerPoint</Application>
  <PresentationFormat>ワイド画面</PresentationFormat>
  <Paragraphs>79</Paragraphs>
  <Slides>13</Slides>
  <Notes>13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9" baseType="lpstr">
      <vt:lpstr>メイリオ</vt:lpstr>
      <vt:lpstr>游ゴシック</vt:lpstr>
      <vt:lpstr>Arial</vt:lpstr>
      <vt:lpstr>Wingdings</vt:lpstr>
      <vt:lpstr>Office テーマ</vt:lpstr>
      <vt:lpstr>Document</vt:lpstr>
      <vt:lpstr>北方領土問題の平和的な解決</vt:lpstr>
      <vt:lpstr>北方領土について確認しよう</vt:lpstr>
      <vt:lpstr>北方領土について確認しよう</vt:lpstr>
      <vt:lpstr>北方領土問題とは</vt:lpstr>
      <vt:lpstr>北方領土問題とは</vt:lpstr>
      <vt:lpstr>北方領土に暮らす人々</vt:lpstr>
      <vt:lpstr>北方領土に暮らす人々</vt:lpstr>
      <vt:lpstr>日本人島民の体験</vt:lpstr>
      <vt:lpstr>日本人島民の歴史の証言</vt:lpstr>
      <vt:lpstr>北方領土問題の解決方法</vt:lpstr>
      <vt:lpstr>PowerPoint プレゼンテーション</vt:lpstr>
      <vt:lpstr>まとめ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日本の領域と北方領土の位置</dc:title>
  <dc:creator>エレファンキューブ支倉</dc:creator>
  <cp:lastModifiedBy>岸添 亮</cp:lastModifiedBy>
  <cp:revision>533</cp:revision>
  <cp:lastPrinted>2022-06-08T08:56:52Z</cp:lastPrinted>
  <dcterms:created xsi:type="dcterms:W3CDTF">2021-09-03T02:25:41Z</dcterms:created>
  <dcterms:modified xsi:type="dcterms:W3CDTF">2022-06-08T08:58:45Z</dcterms:modified>
</cp:coreProperties>
</file>