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70" d="100"/>
          <a:sy n="70" d="100"/>
        </p:scale>
        <p:origin x="128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E333A-04A0-48AB-953A-A1173437EF7B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52D22-865B-4B83-AAB5-40AB907B24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7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54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89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38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0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7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92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8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73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650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43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5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2336C-562E-4592-848A-9F1039F29C61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CAD2-340F-415F-9702-984527A55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36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1C856C2-E003-45B5-BE5D-D5BBC65B958C}"/>
              </a:ext>
            </a:extLst>
          </p:cNvPr>
          <p:cNvGrpSpPr/>
          <p:nvPr/>
        </p:nvGrpSpPr>
        <p:grpSpPr>
          <a:xfrm>
            <a:off x="94415" y="7183469"/>
            <a:ext cx="6669170" cy="1723686"/>
            <a:chOff x="107310" y="719568"/>
            <a:chExt cx="6669170" cy="1723686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22D4F3B0-87A9-4DB7-A737-8D6D02604F2B}"/>
                </a:ext>
              </a:extLst>
            </p:cNvPr>
            <p:cNvGrpSpPr/>
            <p:nvPr/>
          </p:nvGrpSpPr>
          <p:grpSpPr>
            <a:xfrm>
              <a:off x="107310" y="748573"/>
              <a:ext cx="6643380" cy="843783"/>
              <a:chOff x="121770" y="1121110"/>
              <a:chExt cx="6643380" cy="843783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BC188A22-19D8-4252-86B5-0C303A2D9ACA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43380" cy="523220"/>
                <a:chOff x="27926" y="837114"/>
                <a:chExt cx="6643380" cy="523220"/>
              </a:xfrm>
            </p:grpSpPr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31E286D4-1878-498A-86E1-8055BF920819}"/>
                    </a:ext>
                  </a:extLst>
                </p:cNvPr>
                <p:cNvSpPr txBox="1"/>
                <p:nvPr/>
              </p:nvSpPr>
              <p:spPr>
                <a:xfrm>
                  <a:off x="490695" y="918433"/>
                  <a:ext cx="618061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終戦時、北方四島に暮らしていた　　　　　　　　　　　　　　　 人の</a:t>
                  </a:r>
                  <a:endParaRPr kumimoji="1" lang="en-US" altLang="ja-JP" sz="1400" dirty="0"/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5C5608BA-58E6-436E-B47D-BAE4A948D202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⑤</a:t>
                  </a:r>
                </a:p>
              </p:txBody>
            </p:sp>
          </p:grp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AA2922DD-BE1A-4902-84EC-D9C46A3B5056}"/>
                  </a:ext>
                </a:extLst>
              </p:cNvPr>
              <p:cNvSpPr txBox="1"/>
              <p:nvPr/>
            </p:nvSpPr>
            <p:spPr>
              <a:xfrm>
                <a:off x="613458" y="1657116"/>
                <a:ext cx="592377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日本人島民のうち約半数は自ら脱出したが、それ以外の島民は、</a:t>
                </a:r>
                <a:endParaRPr kumimoji="1" lang="en-US" altLang="ja-JP" sz="1400" dirty="0"/>
              </a:p>
            </p:txBody>
          </p:sp>
        </p:grp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55A38ED1-B61A-461E-9B0E-AD351F97ADAA}"/>
                </a:ext>
              </a:extLst>
            </p:cNvPr>
            <p:cNvSpPr/>
            <p:nvPr/>
          </p:nvSpPr>
          <p:spPr>
            <a:xfrm>
              <a:off x="3394089" y="719568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0090A16C-671F-48F2-817F-C9D44E1396BA}"/>
                </a:ext>
              </a:extLst>
            </p:cNvPr>
            <p:cNvSpPr txBox="1"/>
            <p:nvPr/>
          </p:nvSpPr>
          <p:spPr>
            <a:xfrm>
              <a:off x="3394089" y="790288"/>
              <a:ext cx="22120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約 </a:t>
              </a:r>
              <a:r>
                <a:rPr lang="en-US" altLang="ja-JP" dirty="0"/>
                <a:t>17,000</a:t>
              </a:r>
              <a:endParaRPr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262FB9D0-9719-4DB9-907D-41ECEB3DEFEF}"/>
                </a:ext>
              </a:extLst>
            </p:cNvPr>
            <p:cNvSpPr/>
            <p:nvPr/>
          </p:nvSpPr>
          <p:spPr>
            <a:xfrm>
              <a:off x="699996" y="1592721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08B50AF7-7585-4A41-8F9D-6CF34C6C2AE5}"/>
                </a:ext>
              </a:extLst>
            </p:cNvPr>
            <p:cNvSpPr txBox="1"/>
            <p:nvPr/>
          </p:nvSpPr>
          <p:spPr>
            <a:xfrm>
              <a:off x="699996" y="1663441"/>
              <a:ext cx="22120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強制退去</a:t>
              </a: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6A3028B9-07B0-469D-947B-CF7E393A7FE2}"/>
                </a:ext>
              </a:extLst>
            </p:cNvPr>
            <p:cNvSpPr txBox="1"/>
            <p:nvPr/>
          </p:nvSpPr>
          <p:spPr>
            <a:xfrm>
              <a:off x="3304836" y="1705466"/>
              <a:ext cx="32179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させられ、樺太（サハリン）での抑留</a:t>
              </a:r>
              <a:endParaRPr kumimoji="1" lang="en-US" altLang="ja-JP" sz="1400" dirty="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BBE10F4D-7509-4A33-9F4F-325E0B0E2671}"/>
                </a:ext>
              </a:extLst>
            </p:cNvPr>
            <p:cNvSpPr txBox="1"/>
            <p:nvPr/>
          </p:nvSpPr>
          <p:spPr>
            <a:xfrm>
              <a:off x="595869" y="2135477"/>
              <a:ext cx="6180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を経て日本に送還された。</a:t>
              </a:r>
              <a:endParaRPr kumimoji="1" lang="en-US" altLang="ja-JP" sz="1400" dirty="0"/>
            </a:p>
          </p:txBody>
        </p:sp>
      </p:grpSp>
      <p:sp>
        <p:nvSpPr>
          <p:cNvPr id="6" name="タイトル 1">
            <a:extLst>
              <a:ext uri="{FF2B5EF4-FFF2-40B4-BE49-F238E27FC236}">
                <a16:creationId xmlns:a16="http://schemas.microsoft.com/office/drawing/2014/main" id="{54330843-18CC-4D1F-A90E-4EEDE8F4FB74}"/>
              </a:ext>
            </a:extLst>
          </p:cNvPr>
          <p:cNvSpPr txBox="1">
            <a:spLocks/>
          </p:cNvSpPr>
          <p:nvPr/>
        </p:nvSpPr>
        <p:spPr>
          <a:xfrm>
            <a:off x="702805" y="2"/>
            <a:ext cx="6155195" cy="438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2000" dirty="0"/>
              <a:t>適切なものを以下の空欄に書いてみよう。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32B813-7B58-4DC6-9B6C-B48956C17366}"/>
              </a:ext>
            </a:extLst>
          </p:cNvPr>
          <p:cNvSpPr/>
          <p:nvPr/>
        </p:nvSpPr>
        <p:spPr>
          <a:xfrm>
            <a:off x="0" y="0"/>
            <a:ext cx="702805" cy="3651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144000" rtlCol="0" anchor="ctr"/>
          <a:lstStyle/>
          <a:p>
            <a:pPr algn="ctr"/>
            <a:r>
              <a:rPr kumimoji="1" lang="en-US" altLang="ja-JP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7ECFED8-0EE9-4543-A1B3-BF28C8B1816E}"/>
              </a:ext>
            </a:extLst>
          </p:cNvPr>
          <p:cNvCxnSpPr/>
          <p:nvPr/>
        </p:nvCxnSpPr>
        <p:spPr>
          <a:xfrm>
            <a:off x="514350" y="365125"/>
            <a:ext cx="63436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1382A76-4AAF-42DA-BC5C-88C3082FF2CF}"/>
              </a:ext>
            </a:extLst>
          </p:cNvPr>
          <p:cNvGrpSpPr/>
          <p:nvPr/>
        </p:nvGrpSpPr>
        <p:grpSpPr>
          <a:xfrm>
            <a:off x="92851" y="4680014"/>
            <a:ext cx="6672299" cy="2352893"/>
            <a:chOff x="92849" y="3903988"/>
            <a:chExt cx="6672299" cy="2352893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3C4CF3C-E2A2-4A31-8F2A-D7666108C036}"/>
                </a:ext>
              </a:extLst>
            </p:cNvPr>
            <p:cNvGrpSpPr/>
            <p:nvPr/>
          </p:nvGrpSpPr>
          <p:grpSpPr>
            <a:xfrm>
              <a:off x="92849" y="3903988"/>
              <a:ext cx="6672299" cy="2352893"/>
              <a:chOff x="121770" y="1064665"/>
              <a:chExt cx="6672299" cy="2352893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AB2AF0A8-0CC9-4616-8D26-2FE93A1B795D}"/>
                  </a:ext>
                </a:extLst>
              </p:cNvPr>
              <p:cNvGrpSpPr/>
              <p:nvPr/>
            </p:nvGrpSpPr>
            <p:grpSpPr>
              <a:xfrm>
                <a:off x="121770" y="1064665"/>
                <a:ext cx="6621711" cy="523220"/>
                <a:chOff x="27926" y="780669"/>
                <a:chExt cx="6621711" cy="523220"/>
              </a:xfrm>
            </p:grpSpPr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E48AED50-EADB-4DA6-88E7-2D11113CCE36}"/>
                    </a:ext>
                  </a:extLst>
                </p:cNvPr>
                <p:cNvSpPr txBox="1"/>
                <p:nvPr/>
              </p:nvSpPr>
              <p:spPr>
                <a:xfrm>
                  <a:off x="558373" y="861682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ソ連は</a:t>
                  </a:r>
                  <a:r>
                    <a:rPr kumimoji="1" lang="en-US" altLang="ja-JP" sz="1400" dirty="0"/>
                    <a:t>1945</a:t>
                  </a:r>
                  <a:r>
                    <a:rPr kumimoji="1" lang="ja-JP" altLang="en-US" sz="1400" dirty="0"/>
                    <a:t>（昭和</a:t>
                  </a:r>
                  <a:r>
                    <a:rPr kumimoji="1" lang="en-US" altLang="ja-JP" sz="1400" dirty="0"/>
                    <a:t>20</a:t>
                  </a:r>
                  <a:r>
                    <a:rPr kumimoji="1" lang="ja-JP" altLang="en-US" sz="1400" dirty="0"/>
                    <a:t> ）年</a:t>
                  </a:r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日に当時有効であった</a:t>
                  </a:r>
                  <a:endParaRPr kumimoji="1" lang="en-US" altLang="ja-JP" sz="1400" dirty="0"/>
                </a:p>
              </p:txBody>
            </p:sp>
            <p:sp>
              <p:nvSpPr>
                <p:cNvPr id="69" name="テキスト ボックス 68">
                  <a:extLst>
                    <a:ext uri="{FF2B5EF4-FFF2-40B4-BE49-F238E27FC236}">
                      <a16:creationId xmlns:a16="http://schemas.microsoft.com/office/drawing/2014/main" id="{2C59E591-6367-4F70-88DB-767F35169D77}"/>
                    </a:ext>
                  </a:extLst>
                </p:cNvPr>
                <p:cNvSpPr txBox="1"/>
                <p:nvPr/>
              </p:nvSpPr>
              <p:spPr>
                <a:xfrm>
                  <a:off x="27926" y="780669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④</a:t>
                  </a:r>
                </a:p>
              </p:txBody>
            </p: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91FAD03-E38B-4745-8477-CE514C81EA8A}"/>
                  </a:ext>
                </a:extLst>
              </p:cNvPr>
              <p:cNvGrpSpPr/>
              <p:nvPr/>
            </p:nvGrpSpPr>
            <p:grpSpPr>
              <a:xfrm>
                <a:off x="702805" y="1492252"/>
                <a:ext cx="6091264" cy="1925306"/>
                <a:chOff x="608961" y="279667"/>
                <a:chExt cx="6091264" cy="1925306"/>
              </a:xfrm>
            </p:grpSpPr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56019062-E9E4-4E47-AB00-08031398BBD7}"/>
                    </a:ext>
                  </a:extLst>
                </p:cNvPr>
                <p:cNvSpPr txBox="1"/>
                <p:nvPr/>
              </p:nvSpPr>
              <p:spPr>
                <a:xfrm>
                  <a:off x="3174443" y="364965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を一方的に無視して対日参戦した。</a:t>
                  </a:r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0B7EC780-DF48-4F53-B880-6EDA8F7BE60A}"/>
                    </a:ext>
                  </a:extLst>
                </p:cNvPr>
                <p:cNvSpPr/>
                <p:nvPr/>
              </p:nvSpPr>
              <p:spPr>
                <a:xfrm>
                  <a:off x="608961" y="279667"/>
                  <a:ext cx="2604839" cy="46800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1DEDC666-B4F2-8253-7A0D-C92340E0C74A}"/>
                    </a:ext>
                  </a:extLst>
                </p:cNvPr>
                <p:cNvSpPr txBox="1"/>
                <p:nvPr/>
              </p:nvSpPr>
              <p:spPr>
                <a:xfrm>
                  <a:off x="635070" y="1439566"/>
                  <a:ext cx="606358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8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28</a:t>
                  </a:r>
                  <a:r>
                    <a:rPr kumimoji="1" lang="ja-JP" altLang="en-US" sz="1400" dirty="0"/>
                    <a:t>日から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4</a:t>
                  </a:r>
                  <a:r>
                    <a:rPr kumimoji="1" lang="ja-JP" altLang="en-US" sz="1400" dirty="0"/>
                    <a:t>日の間に　　　　　　　　　　　　　   を武装解除し、</a:t>
                  </a:r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B9E2E29F-3FC6-5C4B-6F77-F5FE3826D120}"/>
                    </a:ext>
                  </a:extLst>
                </p:cNvPr>
                <p:cNvSpPr txBox="1"/>
                <p:nvPr/>
              </p:nvSpPr>
              <p:spPr>
                <a:xfrm>
                  <a:off x="618110" y="1897196"/>
                  <a:ext cx="577246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遅くとも</a:t>
                  </a:r>
                  <a:r>
                    <a:rPr kumimoji="1" lang="en-US" altLang="ja-JP" sz="1400" dirty="0"/>
                    <a:t>9</a:t>
                  </a:r>
                  <a:r>
                    <a:rPr kumimoji="1" lang="ja-JP" altLang="en-US" sz="1400" dirty="0"/>
                    <a:t>月</a:t>
                  </a:r>
                  <a:r>
                    <a:rPr kumimoji="1" lang="en-US" altLang="ja-JP" sz="1400" dirty="0"/>
                    <a:t>5</a:t>
                  </a:r>
                  <a:r>
                    <a:rPr kumimoji="1" lang="ja-JP" altLang="en-US" sz="1400" dirty="0"/>
                    <a:t>日までに占領した。</a:t>
                  </a:r>
                </a:p>
              </p:txBody>
            </p:sp>
          </p:grp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870BEF97-92B2-41C6-B81F-53B597191EEC}"/>
                  </a:ext>
                </a:extLst>
              </p:cNvPr>
              <p:cNvSpPr txBox="1"/>
              <p:nvPr/>
            </p:nvSpPr>
            <p:spPr>
              <a:xfrm>
                <a:off x="715860" y="1565140"/>
                <a:ext cx="256548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日ソ中立条約</a:t>
                </a:r>
              </a:p>
            </p:txBody>
          </p:sp>
        </p:grp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92AD7ABA-F4C0-4B43-9008-6E74275D3FA3}"/>
                </a:ext>
              </a:extLst>
            </p:cNvPr>
            <p:cNvSpPr txBox="1"/>
            <p:nvPr/>
          </p:nvSpPr>
          <p:spPr>
            <a:xfrm>
              <a:off x="643548" y="4843929"/>
              <a:ext cx="61200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その後同月</a:t>
              </a:r>
              <a:r>
                <a:rPr kumimoji="1" lang="en-US" altLang="ja-JP" sz="1400" dirty="0"/>
                <a:t>14</a:t>
              </a:r>
              <a:r>
                <a:rPr kumimoji="1" lang="ja-JP" altLang="en-US" sz="1400" dirty="0"/>
                <a:t>日、日本がポツダム宣言を受諾し、</a:t>
              </a:r>
              <a:endParaRPr kumimoji="1" lang="en-US" altLang="ja-JP" sz="1400" dirty="0"/>
            </a:p>
            <a:p>
              <a:r>
                <a:rPr kumimoji="1" lang="ja-JP" altLang="en-US" sz="1400" dirty="0"/>
                <a:t>降伏の意図を明確にした後の</a:t>
              </a:r>
              <a:r>
                <a:rPr kumimoji="1" lang="en-US" altLang="ja-JP" sz="1400" dirty="0"/>
                <a:t>18</a:t>
              </a:r>
              <a:r>
                <a:rPr kumimoji="1" lang="ja-JP" altLang="en-US" sz="1400" dirty="0"/>
                <a:t>日より、ソ連は千島列島への侵攻を開始し、</a:t>
              </a:r>
              <a:endParaRPr kumimoji="1" lang="en-US" altLang="ja-JP" sz="1400" dirty="0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638517-B3F7-416F-86AC-E6A569A29DE9}"/>
              </a:ext>
            </a:extLst>
          </p:cNvPr>
          <p:cNvGrpSpPr/>
          <p:nvPr/>
        </p:nvGrpSpPr>
        <p:grpSpPr>
          <a:xfrm>
            <a:off x="92851" y="1983662"/>
            <a:ext cx="6607252" cy="1281445"/>
            <a:chOff x="92851" y="2556174"/>
            <a:chExt cx="6607252" cy="1281445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63958F6-C452-402F-BC6A-09868C230FAE}"/>
                </a:ext>
              </a:extLst>
            </p:cNvPr>
            <p:cNvGrpSpPr/>
            <p:nvPr/>
          </p:nvGrpSpPr>
          <p:grpSpPr>
            <a:xfrm>
              <a:off x="92851" y="2578725"/>
              <a:ext cx="6607252" cy="1258894"/>
              <a:chOff x="121770" y="1121110"/>
              <a:chExt cx="6607252" cy="1258894"/>
            </a:xfrm>
          </p:grpSpPr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13D6BEAD-65DA-4774-9431-11A0FE288510}"/>
                  </a:ext>
                </a:extLst>
              </p:cNvPr>
              <p:cNvGrpSpPr/>
              <p:nvPr/>
            </p:nvGrpSpPr>
            <p:grpSpPr>
              <a:xfrm>
                <a:off x="121770" y="1121110"/>
                <a:ext cx="6607252" cy="523220"/>
                <a:chOff x="27926" y="837114"/>
                <a:chExt cx="6607252" cy="523220"/>
              </a:xfrm>
            </p:grpSpPr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6900937E-C50C-49F2-95C7-08F8833D4002}"/>
                    </a:ext>
                  </a:extLst>
                </p:cNvPr>
                <p:cNvSpPr txBox="1"/>
                <p:nvPr/>
              </p:nvSpPr>
              <p:spPr>
                <a:xfrm>
                  <a:off x="543914" y="920045"/>
                  <a:ext cx="609126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sz="1400" dirty="0"/>
                    <a:t>1855</a:t>
                  </a:r>
                  <a:r>
                    <a:rPr kumimoji="1" lang="ja-JP" altLang="en-US" sz="1400" dirty="0"/>
                    <a:t>（安政元）年に締結された日魯通好条約において、</a:t>
                  </a:r>
                  <a:endParaRPr kumimoji="1" lang="en-US" altLang="ja-JP" sz="1400" dirty="0"/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C90B367D-B759-4106-BC1B-171FCDC081F1}"/>
                    </a:ext>
                  </a:extLst>
                </p:cNvPr>
                <p:cNvSpPr txBox="1"/>
                <p:nvPr/>
              </p:nvSpPr>
              <p:spPr>
                <a:xfrm>
                  <a:off x="27926" y="837114"/>
                  <a:ext cx="60714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2800" dirty="0"/>
                    <a:t>②</a:t>
                  </a:r>
                </a:p>
              </p:txBody>
            </p:sp>
          </p:grp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6024A4C2-3BC1-499C-BFA9-BF973A92CC81}"/>
                  </a:ext>
                </a:extLst>
              </p:cNvPr>
              <p:cNvSpPr txBox="1"/>
              <p:nvPr/>
            </p:nvSpPr>
            <p:spPr>
              <a:xfrm>
                <a:off x="716861" y="2072227"/>
                <a:ext cx="55855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との間に両国の国境を設定することとした。</a:t>
                </a:r>
                <a:endParaRPr kumimoji="1" lang="en-US" altLang="ja-JP" sz="1400" dirty="0"/>
              </a:p>
            </p:txBody>
          </p:sp>
        </p:grp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B0EF8286-1DB8-4506-814C-C0F12199B2FA}"/>
                </a:ext>
              </a:extLst>
            </p:cNvPr>
            <p:cNvSpPr txBox="1"/>
            <p:nvPr/>
          </p:nvSpPr>
          <p:spPr>
            <a:xfrm>
              <a:off x="3199612" y="2556174"/>
              <a:ext cx="12876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にちろつうこうじょうやく</a:t>
              </a:r>
              <a:endParaRPr kumimoji="1" lang="en-US" altLang="ja-JP" sz="700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C8FFE80-F2A3-4B93-A02C-61225FAEA2A0}"/>
              </a:ext>
            </a:extLst>
          </p:cNvPr>
          <p:cNvGrpSpPr/>
          <p:nvPr/>
        </p:nvGrpSpPr>
        <p:grpSpPr>
          <a:xfrm>
            <a:off x="92851" y="567949"/>
            <a:ext cx="6765149" cy="1405934"/>
            <a:chOff x="92851" y="748573"/>
            <a:chExt cx="6765149" cy="140593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3DEC7E6-2942-46E7-ADF8-4DED44B6D580}"/>
                </a:ext>
              </a:extLst>
            </p:cNvPr>
            <p:cNvGrpSpPr/>
            <p:nvPr/>
          </p:nvGrpSpPr>
          <p:grpSpPr>
            <a:xfrm>
              <a:off x="92851" y="748573"/>
              <a:ext cx="6180609" cy="523220"/>
              <a:chOff x="27926" y="837114"/>
              <a:chExt cx="6180609" cy="523220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50CB5964-C222-448C-8181-A5A11D752937}"/>
                  </a:ext>
                </a:extLst>
              </p:cNvPr>
              <p:cNvSpPr txBox="1"/>
              <p:nvPr/>
            </p:nvSpPr>
            <p:spPr>
              <a:xfrm>
                <a:off x="578625" y="918126"/>
                <a:ext cx="56299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/>
                  <a:t>18</a:t>
                </a:r>
                <a:r>
                  <a:rPr kumimoji="1" lang="ja-JP" altLang="en-US" sz="1400" dirty="0"/>
                  <a:t>世紀末から　　　　　　　　　　　　　　　　は、　　　</a:t>
                </a:r>
                <a:endParaRPr kumimoji="1" lang="en-US" altLang="ja-JP" sz="1400" dirty="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0899C98-27D8-4B92-A830-41FB03EAF5FD}"/>
                  </a:ext>
                </a:extLst>
              </p:cNvPr>
              <p:cNvSpPr txBox="1"/>
              <p:nvPr/>
            </p:nvSpPr>
            <p:spPr>
              <a:xfrm>
                <a:off x="27926" y="837114"/>
                <a:ext cx="6071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800" dirty="0"/>
                  <a:t>①</a:t>
                </a:r>
              </a:p>
            </p:txBody>
          </p:sp>
        </p:grp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909955DA-BADA-4F9B-8A93-95B97630728C}"/>
                </a:ext>
              </a:extLst>
            </p:cNvPr>
            <p:cNvSpPr txBox="1"/>
            <p:nvPr/>
          </p:nvSpPr>
          <p:spPr>
            <a:xfrm>
              <a:off x="3332218" y="1389961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の直轄地として、日本人の手によって</a:t>
              </a:r>
              <a:endParaRPr kumimoji="1" lang="en-US" altLang="ja-JP" sz="1400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1FFD4279-D969-4974-A4A9-1FA472BB2C0B}"/>
                </a:ext>
              </a:extLst>
            </p:cNvPr>
            <p:cNvSpPr/>
            <p:nvPr/>
          </p:nvSpPr>
          <p:spPr>
            <a:xfrm>
              <a:off x="1934667" y="754923"/>
              <a:ext cx="2604839" cy="4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F3E1207D-8385-4537-A45A-D2B80D74D32F}"/>
                </a:ext>
              </a:extLst>
            </p:cNvPr>
            <p:cNvSpPr txBox="1"/>
            <p:nvPr/>
          </p:nvSpPr>
          <p:spPr>
            <a:xfrm>
              <a:off x="2083247" y="815170"/>
              <a:ext cx="22120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TW" altLang="en-US" dirty="0"/>
                <a:t>　</a:t>
              </a:r>
              <a:r>
                <a:rPr lang="ja-JP" altLang="en-US" dirty="0"/>
                <a:t>北方領土</a:t>
              </a: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55BC6749-C04C-4739-84BA-15093778FADD}"/>
                </a:ext>
              </a:extLst>
            </p:cNvPr>
            <p:cNvSpPr txBox="1"/>
            <p:nvPr/>
          </p:nvSpPr>
          <p:spPr>
            <a:xfrm>
              <a:off x="699996" y="1846730"/>
              <a:ext cx="3525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dirty="0"/>
                <a:t>開拓された。</a:t>
              </a:r>
              <a:endParaRPr kumimoji="1" lang="en-US" altLang="ja-JP" sz="1400" dirty="0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2FE6227-CD9E-4AA4-A545-05EFE23739D1}"/>
              </a:ext>
            </a:extLst>
          </p:cNvPr>
          <p:cNvGrpSpPr/>
          <p:nvPr/>
        </p:nvGrpSpPr>
        <p:grpSpPr>
          <a:xfrm>
            <a:off x="92851" y="3380799"/>
            <a:ext cx="6607252" cy="1098625"/>
            <a:chOff x="92851" y="3851934"/>
            <a:chExt cx="6607252" cy="1098625"/>
          </a:xfrm>
        </p:grpSpPr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EDC2F69-2F2C-447D-BAC3-7908732FD40F}"/>
                </a:ext>
              </a:extLst>
            </p:cNvPr>
            <p:cNvSpPr txBox="1"/>
            <p:nvPr/>
          </p:nvSpPr>
          <p:spPr>
            <a:xfrm>
              <a:off x="4075241" y="3851934"/>
              <a:ext cx="16397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700" b="0" i="0" dirty="0">
                  <a:solidFill>
                    <a:srgbClr val="202124"/>
                  </a:solidFill>
                  <a:effectLst/>
                  <a:latin typeface="arial" panose="020B0604020202020204" pitchFamily="34" charset="0"/>
                </a:rPr>
                <a:t>からふとちしまこうかんじょうやく</a:t>
              </a:r>
              <a:endParaRPr kumimoji="1" lang="en-US" altLang="ja-JP" sz="600" dirty="0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51C31CD-F5F5-47CF-B720-D2FB7994FC84}"/>
                </a:ext>
              </a:extLst>
            </p:cNvPr>
            <p:cNvGrpSpPr/>
            <p:nvPr/>
          </p:nvGrpSpPr>
          <p:grpSpPr>
            <a:xfrm>
              <a:off x="92851" y="3881410"/>
              <a:ext cx="6607252" cy="1069149"/>
              <a:chOff x="92851" y="3881410"/>
              <a:chExt cx="6607252" cy="1069149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23F04E5F-69B3-4B42-A17F-13A28B1E7947}"/>
                  </a:ext>
                </a:extLst>
              </p:cNvPr>
              <p:cNvGrpSpPr/>
              <p:nvPr/>
            </p:nvGrpSpPr>
            <p:grpSpPr>
              <a:xfrm>
                <a:off x="92851" y="3881410"/>
                <a:ext cx="6607252" cy="1008937"/>
                <a:chOff x="92849" y="3960433"/>
                <a:chExt cx="6607252" cy="1008937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A7EEF6FE-884E-44D8-94FC-6C45AEA91FEF}"/>
                    </a:ext>
                  </a:extLst>
                </p:cNvPr>
                <p:cNvGrpSpPr/>
                <p:nvPr/>
              </p:nvGrpSpPr>
              <p:grpSpPr>
                <a:xfrm>
                  <a:off x="92849" y="3960433"/>
                  <a:ext cx="6607252" cy="603636"/>
                  <a:chOff x="27926" y="837114"/>
                  <a:chExt cx="6607252" cy="603636"/>
                </a:xfrm>
              </p:grpSpPr>
              <p:sp>
                <p:nvSpPr>
                  <p:cNvPr id="57" name="テキスト ボックス 56">
                    <a:extLst>
                      <a:ext uri="{FF2B5EF4-FFF2-40B4-BE49-F238E27FC236}">
                        <a16:creationId xmlns:a16="http://schemas.microsoft.com/office/drawing/2014/main" id="{37202D3E-2A58-4C13-BDD6-792F7CEBC3F4}"/>
                      </a:ext>
                    </a:extLst>
                  </p:cNvPr>
                  <p:cNvSpPr txBox="1"/>
                  <p:nvPr/>
                </p:nvSpPr>
                <p:spPr>
                  <a:xfrm>
                    <a:off x="543914" y="917530"/>
                    <a:ext cx="6091264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1400" dirty="0"/>
                      <a:t>日露国境の再編をした</a:t>
                    </a:r>
                    <a:r>
                      <a:rPr kumimoji="1" lang="en-US" altLang="ja-JP" sz="1400" dirty="0"/>
                      <a:t>1875</a:t>
                    </a:r>
                    <a:r>
                      <a:rPr kumimoji="1" lang="ja-JP" altLang="en-US" sz="1400" dirty="0"/>
                      <a:t>（明治</a:t>
                    </a:r>
                    <a:r>
                      <a:rPr kumimoji="1" lang="en-US" altLang="ja-JP" sz="1400" dirty="0"/>
                      <a:t>8</a:t>
                    </a:r>
                    <a:r>
                      <a:rPr kumimoji="1" lang="ja-JP" altLang="en-US" sz="1400" dirty="0"/>
                      <a:t> ）年の樺太千島交換条約では、</a:t>
                    </a:r>
                    <a:endParaRPr kumimoji="1" lang="en-US" altLang="ja-JP" sz="1400" dirty="0"/>
                  </a:p>
                  <a:p>
                    <a:r>
                      <a:rPr kumimoji="1" lang="ja-JP" altLang="en-US" sz="1400" dirty="0"/>
                      <a:t>日本は樺太（サハリン）を譲り渡し、千島列島を取得した。</a:t>
                    </a:r>
                    <a:endParaRPr kumimoji="1" lang="en-US" altLang="ja-JP" sz="1400" dirty="0"/>
                  </a:p>
                </p:txBody>
              </p:sp>
              <p:sp>
                <p:nvSpPr>
                  <p:cNvPr id="58" name="テキスト ボックス 57">
                    <a:extLst>
                      <a:ext uri="{FF2B5EF4-FFF2-40B4-BE49-F238E27FC236}">
                        <a16:creationId xmlns:a16="http://schemas.microsoft.com/office/drawing/2014/main" id="{9F66AAF8-A4E1-4107-8476-19C965D49004}"/>
                      </a:ext>
                    </a:extLst>
                  </p:cNvPr>
                  <p:cNvSpPr txBox="1"/>
                  <p:nvPr/>
                </p:nvSpPr>
                <p:spPr>
                  <a:xfrm>
                    <a:off x="27926" y="837114"/>
                    <a:ext cx="607145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ja-JP" altLang="en-US" sz="2800" dirty="0"/>
                      <a:t>③</a:t>
                    </a:r>
                  </a:p>
                </p:txBody>
              </p:sp>
            </p:grp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24C9BA43-42EA-4BFB-88D5-4F441896FDD7}"/>
                    </a:ext>
                  </a:extLst>
                </p:cNvPr>
                <p:cNvSpPr txBox="1"/>
                <p:nvPr/>
              </p:nvSpPr>
              <p:spPr>
                <a:xfrm>
                  <a:off x="608837" y="4661593"/>
                  <a:ext cx="352578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ja-JP" altLang="en-US" sz="1400" dirty="0"/>
                    <a:t>この千島列島には</a:t>
                  </a:r>
                  <a:endParaRPr kumimoji="1" lang="en-US" altLang="ja-JP" sz="1400" dirty="0"/>
                </a:p>
              </p:txBody>
            </p:sp>
          </p:grp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F3D83CA7-B8A8-4363-93A5-970D722F6473}"/>
                  </a:ext>
                </a:extLst>
              </p:cNvPr>
              <p:cNvSpPr/>
              <p:nvPr/>
            </p:nvSpPr>
            <p:spPr>
              <a:xfrm>
                <a:off x="2243606" y="4482559"/>
                <a:ext cx="2604839" cy="468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40B967D5-61F1-481B-AC3B-ADD0406A6F9B}"/>
                  </a:ext>
                </a:extLst>
              </p:cNvPr>
              <p:cNvSpPr txBox="1"/>
              <p:nvPr/>
            </p:nvSpPr>
            <p:spPr>
              <a:xfrm>
                <a:off x="2243606" y="4553279"/>
                <a:ext cx="221206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TW" altLang="en-US" dirty="0"/>
                  <a:t>　</a:t>
                </a:r>
                <a:r>
                  <a:rPr lang="ja-JP" altLang="en-US" dirty="0"/>
                  <a:t>北方四島</a:t>
                </a: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A9940322-252D-4485-BCC5-506930B92930}"/>
                  </a:ext>
                </a:extLst>
              </p:cNvPr>
              <p:cNvSpPr txBox="1"/>
              <p:nvPr/>
            </p:nvSpPr>
            <p:spPr>
              <a:xfrm>
                <a:off x="4871745" y="4577518"/>
                <a:ext cx="170967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1400" dirty="0"/>
                  <a:t>が含まれていない。</a:t>
                </a:r>
                <a:endParaRPr kumimoji="1" lang="en-US" altLang="ja-JP" sz="1400" dirty="0"/>
              </a:p>
            </p:txBody>
          </p:sp>
        </p:grpSp>
      </p:grp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9D481254-5198-4260-A464-8396EE16C7D5}"/>
              </a:ext>
            </a:extLst>
          </p:cNvPr>
          <p:cNvCxnSpPr>
            <a:cxnSpLocks/>
          </p:cNvCxnSpPr>
          <p:nvPr/>
        </p:nvCxnSpPr>
        <p:spPr>
          <a:xfrm>
            <a:off x="0" y="8970831"/>
            <a:ext cx="685800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787DDBD-ACF7-4B18-BAA3-9CED5191AC8B}"/>
              </a:ext>
            </a:extLst>
          </p:cNvPr>
          <p:cNvSpPr/>
          <p:nvPr/>
        </p:nvSpPr>
        <p:spPr>
          <a:xfrm>
            <a:off x="0" y="8970831"/>
            <a:ext cx="792997" cy="3163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tIns="0" bIns="0"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Memo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C4826837-1279-4863-972A-82583E01F5FC}"/>
              </a:ext>
            </a:extLst>
          </p:cNvPr>
          <p:cNvSpPr/>
          <p:nvPr/>
        </p:nvSpPr>
        <p:spPr>
          <a:xfrm>
            <a:off x="680053" y="1100451"/>
            <a:ext cx="2604839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7738EC7-5C61-4C85-A2A6-BCC1273AEE56}"/>
              </a:ext>
            </a:extLst>
          </p:cNvPr>
          <p:cNvSpPr txBox="1"/>
          <p:nvPr/>
        </p:nvSpPr>
        <p:spPr>
          <a:xfrm>
            <a:off x="828633" y="1160698"/>
            <a:ext cx="22120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　</a:t>
            </a:r>
            <a:r>
              <a:rPr lang="ja-JP" altLang="en-US" dirty="0"/>
              <a:t>江戸幕府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853EF72-3DAD-47CE-BC5D-020A67E245D8}"/>
              </a:ext>
            </a:extLst>
          </p:cNvPr>
          <p:cNvSpPr txBox="1"/>
          <p:nvPr/>
        </p:nvSpPr>
        <p:spPr>
          <a:xfrm>
            <a:off x="686940" y="2526032"/>
            <a:ext cx="5764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日露両国は　　　　　　　　　　　　      島と得撫（ウルップ）島　　　　　　　　　　　　　　　　　　　　　　　　　</a:t>
            </a:r>
            <a:endParaRPr kumimoji="1" lang="en-US" altLang="ja-JP" sz="1400" dirty="0"/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4FA3DFDC-E89A-4EEC-B2E3-0C5915F1C550}"/>
              </a:ext>
            </a:extLst>
          </p:cNvPr>
          <p:cNvSpPr/>
          <p:nvPr/>
        </p:nvSpPr>
        <p:spPr>
          <a:xfrm>
            <a:off x="1714501" y="2429714"/>
            <a:ext cx="24012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D3AF8A7-FF2D-4312-BCD4-93EAD32EAE38}"/>
              </a:ext>
            </a:extLst>
          </p:cNvPr>
          <p:cNvSpPr txBox="1"/>
          <p:nvPr/>
        </p:nvSpPr>
        <p:spPr>
          <a:xfrm>
            <a:off x="1574916" y="2501936"/>
            <a:ext cx="22808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　</a:t>
            </a:r>
            <a:r>
              <a:rPr lang="ja-JP" altLang="en-US" dirty="0"/>
              <a:t>択捉（えとろふ）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11F322A0-321E-5A1C-02E7-F7FB745DD628}"/>
              </a:ext>
            </a:extLst>
          </p:cNvPr>
          <p:cNvSpPr/>
          <p:nvPr/>
        </p:nvSpPr>
        <p:spPr>
          <a:xfrm>
            <a:off x="2971544" y="6163415"/>
            <a:ext cx="2401967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2BA4DED5-BB33-EEF6-FC1E-605B649146FF}"/>
              </a:ext>
            </a:extLst>
          </p:cNvPr>
          <p:cNvSpPr txBox="1"/>
          <p:nvPr/>
        </p:nvSpPr>
        <p:spPr>
          <a:xfrm>
            <a:off x="3199612" y="6227935"/>
            <a:ext cx="1463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　</a:t>
            </a:r>
            <a:r>
              <a:rPr lang="ja-JP" altLang="en-US" dirty="0"/>
              <a:t>北方四島</a:t>
            </a:r>
          </a:p>
        </p:txBody>
      </p:sp>
    </p:spTree>
    <p:extLst>
      <p:ext uri="{BB962C8B-B14F-4D97-AF65-F5344CB8AC3E}">
        <p14:creationId xmlns:p14="http://schemas.microsoft.com/office/powerpoint/2010/main" val="1734733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2600</TotalTime>
  <Words>296</Words>
  <Application>Microsoft Office PowerPoint</Application>
  <PresentationFormat>A4 210 x 297 mm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游ゴシック</vt:lpstr>
      <vt:lpstr>arial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エレファンキューブ支倉</dc:creator>
  <cp:lastModifiedBy>岸添 亮</cp:lastModifiedBy>
  <cp:revision>210</cp:revision>
  <cp:lastPrinted>2022-05-14T09:07:11Z</cp:lastPrinted>
  <dcterms:created xsi:type="dcterms:W3CDTF">2021-09-06T07:54:38Z</dcterms:created>
  <dcterms:modified xsi:type="dcterms:W3CDTF">2022-06-07T04:45:42Z</dcterms:modified>
</cp:coreProperties>
</file>