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67" r:id="rId2"/>
  </p:sldIdLst>
  <p:sldSz cx="6858000" cy="9906000" type="A4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>
        <p:scale>
          <a:sx n="50" d="100"/>
          <a:sy n="50" d="100"/>
        </p:scale>
        <p:origin x="1714" y="2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4E333A-04A0-48AB-953A-A1173437EF7B}" type="datetimeFigureOut">
              <a:rPr kumimoji="1" lang="ja-JP" altLang="en-US" smtClean="0"/>
              <a:t>2022/6/7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16150" y="1233488"/>
            <a:ext cx="230346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952D22-865B-4B83-AAB5-40AB907B24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789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2022/6/7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9546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2022/6/7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01897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2022/6/7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338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2022/6/7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16806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2022/6/7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1794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2022/6/7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99265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2022/6/7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4811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2022/6/7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6730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2022/6/7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6505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2022/6/7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27434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2022/6/7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7250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A2336C-562E-4592-848A-9F1039F29C61}" type="datetimeFigureOut">
              <a:rPr kumimoji="1" lang="ja-JP" altLang="en-US" smtClean="0"/>
              <a:t>2022/6/7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6368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" name="グループ化 77">
            <a:extLst>
              <a:ext uri="{FF2B5EF4-FFF2-40B4-BE49-F238E27FC236}">
                <a16:creationId xmlns:a16="http://schemas.microsoft.com/office/drawing/2014/main" id="{91C856C2-E003-45B5-BE5D-D5BBC65B958C}"/>
              </a:ext>
            </a:extLst>
          </p:cNvPr>
          <p:cNvGrpSpPr/>
          <p:nvPr/>
        </p:nvGrpSpPr>
        <p:grpSpPr>
          <a:xfrm>
            <a:off x="94415" y="7183469"/>
            <a:ext cx="6669170" cy="1723686"/>
            <a:chOff x="107310" y="719568"/>
            <a:chExt cx="6669170" cy="1723686"/>
          </a:xfrm>
        </p:grpSpPr>
        <p:grpSp>
          <p:nvGrpSpPr>
            <p:cNvPr id="86" name="グループ化 85">
              <a:extLst>
                <a:ext uri="{FF2B5EF4-FFF2-40B4-BE49-F238E27FC236}">
                  <a16:creationId xmlns:a16="http://schemas.microsoft.com/office/drawing/2014/main" id="{22D4F3B0-87A9-4DB7-A737-8D6D02604F2B}"/>
                </a:ext>
              </a:extLst>
            </p:cNvPr>
            <p:cNvGrpSpPr/>
            <p:nvPr/>
          </p:nvGrpSpPr>
          <p:grpSpPr>
            <a:xfrm>
              <a:off x="107310" y="748573"/>
              <a:ext cx="6643380" cy="843783"/>
              <a:chOff x="121770" y="1121110"/>
              <a:chExt cx="6643380" cy="843783"/>
            </a:xfrm>
          </p:grpSpPr>
          <p:grpSp>
            <p:nvGrpSpPr>
              <p:cNvPr id="93" name="グループ化 92">
                <a:extLst>
                  <a:ext uri="{FF2B5EF4-FFF2-40B4-BE49-F238E27FC236}">
                    <a16:creationId xmlns:a16="http://schemas.microsoft.com/office/drawing/2014/main" id="{BC188A22-19D8-4252-86B5-0C303A2D9ACA}"/>
                  </a:ext>
                </a:extLst>
              </p:cNvPr>
              <p:cNvGrpSpPr/>
              <p:nvPr/>
            </p:nvGrpSpPr>
            <p:grpSpPr>
              <a:xfrm>
                <a:off x="121770" y="1121110"/>
                <a:ext cx="6643380" cy="523220"/>
                <a:chOff x="27926" y="837114"/>
                <a:chExt cx="6643380" cy="523220"/>
              </a:xfrm>
            </p:grpSpPr>
            <p:sp>
              <p:nvSpPr>
                <p:cNvPr id="95" name="テキスト ボックス 94">
                  <a:extLst>
                    <a:ext uri="{FF2B5EF4-FFF2-40B4-BE49-F238E27FC236}">
                      <a16:creationId xmlns:a16="http://schemas.microsoft.com/office/drawing/2014/main" id="{31E286D4-1878-498A-86E1-8055BF920819}"/>
                    </a:ext>
                  </a:extLst>
                </p:cNvPr>
                <p:cNvSpPr txBox="1"/>
                <p:nvPr/>
              </p:nvSpPr>
              <p:spPr>
                <a:xfrm>
                  <a:off x="490695" y="918433"/>
                  <a:ext cx="6180611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ja-JP" altLang="en-US" sz="1400" dirty="0"/>
                    <a:t>終戦時、北方四島に暮らしていた　　　　　　　　　　　　　　　 人の</a:t>
                  </a:r>
                  <a:endParaRPr kumimoji="1" lang="en-US" altLang="ja-JP" sz="1400" dirty="0"/>
                </a:p>
              </p:txBody>
            </p:sp>
            <p:sp>
              <p:nvSpPr>
                <p:cNvPr id="96" name="テキスト ボックス 95">
                  <a:extLst>
                    <a:ext uri="{FF2B5EF4-FFF2-40B4-BE49-F238E27FC236}">
                      <a16:creationId xmlns:a16="http://schemas.microsoft.com/office/drawing/2014/main" id="{5C5608BA-58E6-436E-B47D-BAE4A948D202}"/>
                    </a:ext>
                  </a:extLst>
                </p:cNvPr>
                <p:cNvSpPr txBox="1"/>
                <p:nvPr/>
              </p:nvSpPr>
              <p:spPr>
                <a:xfrm>
                  <a:off x="27926" y="837114"/>
                  <a:ext cx="607145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ja-JP" altLang="en-US" sz="2800" dirty="0"/>
                    <a:t>⑤</a:t>
                  </a:r>
                </a:p>
              </p:txBody>
            </p:sp>
          </p:grpSp>
          <p:sp>
            <p:nvSpPr>
              <p:cNvPr id="94" name="テキスト ボックス 93">
                <a:extLst>
                  <a:ext uri="{FF2B5EF4-FFF2-40B4-BE49-F238E27FC236}">
                    <a16:creationId xmlns:a16="http://schemas.microsoft.com/office/drawing/2014/main" id="{AA2922DD-BE1A-4902-84EC-D9C46A3B5056}"/>
                  </a:ext>
                </a:extLst>
              </p:cNvPr>
              <p:cNvSpPr txBox="1"/>
              <p:nvPr/>
            </p:nvSpPr>
            <p:spPr>
              <a:xfrm>
                <a:off x="613458" y="1657116"/>
                <a:ext cx="592377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sz="1400" dirty="0"/>
                  <a:t>日本人島民のうち約半数は自ら脱出したが、それ以外の島民は、</a:t>
                </a:r>
                <a:endParaRPr kumimoji="1" lang="en-US" altLang="ja-JP" sz="1400" dirty="0"/>
              </a:p>
            </p:txBody>
          </p:sp>
        </p:grpSp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55A38ED1-B61A-461E-9B0E-AD351F97ADAA}"/>
                </a:ext>
              </a:extLst>
            </p:cNvPr>
            <p:cNvSpPr/>
            <p:nvPr/>
          </p:nvSpPr>
          <p:spPr>
            <a:xfrm>
              <a:off x="3394089" y="719568"/>
              <a:ext cx="2604839" cy="46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262FB9D0-9719-4DB9-907D-41ECEB3DEFEF}"/>
                </a:ext>
              </a:extLst>
            </p:cNvPr>
            <p:cNvSpPr/>
            <p:nvPr/>
          </p:nvSpPr>
          <p:spPr>
            <a:xfrm>
              <a:off x="699996" y="1592721"/>
              <a:ext cx="2604839" cy="46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1" name="テキスト ボックス 90">
              <a:extLst>
                <a:ext uri="{FF2B5EF4-FFF2-40B4-BE49-F238E27FC236}">
                  <a16:creationId xmlns:a16="http://schemas.microsoft.com/office/drawing/2014/main" id="{6A3028B9-07B0-469D-947B-CF7E393A7FE2}"/>
                </a:ext>
              </a:extLst>
            </p:cNvPr>
            <p:cNvSpPr txBox="1"/>
            <p:nvPr/>
          </p:nvSpPr>
          <p:spPr>
            <a:xfrm>
              <a:off x="3304836" y="1705466"/>
              <a:ext cx="321793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dirty="0"/>
                <a:t>させられ、樺太（サハリン）での抑留</a:t>
              </a:r>
              <a:endParaRPr kumimoji="1" lang="en-US" altLang="ja-JP" sz="1400" dirty="0"/>
            </a:p>
          </p:txBody>
        </p:sp>
        <p:sp>
          <p:nvSpPr>
            <p:cNvPr id="92" name="テキスト ボックス 91">
              <a:extLst>
                <a:ext uri="{FF2B5EF4-FFF2-40B4-BE49-F238E27FC236}">
                  <a16:creationId xmlns:a16="http://schemas.microsoft.com/office/drawing/2014/main" id="{BBE10F4D-7509-4A33-9F4F-325E0B0E2671}"/>
                </a:ext>
              </a:extLst>
            </p:cNvPr>
            <p:cNvSpPr txBox="1"/>
            <p:nvPr/>
          </p:nvSpPr>
          <p:spPr>
            <a:xfrm>
              <a:off x="595869" y="2135477"/>
              <a:ext cx="61806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dirty="0"/>
                <a:t>を経て日本に送還された。</a:t>
              </a:r>
              <a:endParaRPr kumimoji="1" lang="en-US" altLang="ja-JP" sz="1400" dirty="0"/>
            </a:p>
          </p:txBody>
        </p:sp>
      </p:grpSp>
      <p:sp>
        <p:nvSpPr>
          <p:cNvPr id="6" name="タイトル 1">
            <a:extLst>
              <a:ext uri="{FF2B5EF4-FFF2-40B4-BE49-F238E27FC236}">
                <a16:creationId xmlns:a16="http://schemas.microsoft.com/office/drawing/2014/main" id="{54330843-18CC-4D1F-A90E-4EEDE8F4FB74}"/>
              </a:ext>
            </a:extLst>
          </p:cNvPr>
          <p:cNvSpPr txBox="1">
            <a:spLocks/>
          </p:cNvSpPr>
          <p:nvPr/>
        </p:nvSpPr>
        <p:spPr>
          <a:xfrm>
            <a:off x="702805" y="2"/>
            <a:ext cx="6155195" cy="43814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2000" dirty="0"/>
              <a:t>適切なものを以下の空欄に書いてみよう。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4C32B813-7B58-4DC6-9B6C-B48956C17366}"/>
              </a:ext>
            </a:extLst>
          </p:cNvPr>
          <p:cNvSpPr/>
          <p:nvPr/>
        </p:nvSpPr>
        <p:spPr>
          <a:xfrm>
            <a:off x="0" y="0"/>
            <a:ext cx="702805" cy="36512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144000" rtlCol="0" anchor="ctr"/>
          <a:lstStyle/>
          <a:p>
            <a:pPr algn="ctr"/>
            <a:r>
              <a:rPr kumimoji="1" lang="en-US" altLang="ja-JP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W1</a:t>
            </a:r>
          </a:p>
        </p:txBody>
      </p: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97ECFED8-0EE9-4543-A1B3-BF28C8B1816E}"/>
              </a:ext>
            </a:extLst>
          </p:cNvPr>
          <p:cNvCxnSpPr/>
          <p:nvPr/>
        </p:nvCxnSpPr>
        <p:spPr>
          <a:xfrm>
            <a:off x="514350" y="365125"/>
            <a:ext cx="634365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60" name="グループ化 59">
            <a:extLst>
              <a:ext uri="{FF2B5EF4-FFF2-40B4-BE49-F238E27FC236}">
                <a16:creationId xmlns:a16="http://schemas.microsoft.com/office/drawing/2014/main" id="{21382A76-4AAF-42DA-BC5C-88C3082FF2CF}"/>
              </a:ext>
            </a:extLst>
          </p:cNvPr>
          <p:cNvGrpSpPr/>
          <p:nvPr/>
        </p:nvGrpSpPr>
        <p:grpSpPr>
          <a:xfrm>
            <a:off x="92851" y="4680014"/>
            <a:ext cx="6672299" cy="2352893"/>
            <a:chOff x="92849" y="3903988"/>
            <a:chExt cx="6672299" cy="2352893"/>
          </a:xfrm>
        </p:grpSpPr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33C4CF3C-E2A2-4A31-8F2A-D7666108C036}"/>
                </a:ext>
              </a:extLst>
            </p:cNvPr>
            <p:cNvGrpSpPr/>
            <p:nvPr/>
          </p:nvGrpSpPr>
          <p:grpSpPr>
            <a:xfrm>
              <a:off x="92849" y="3903988"/>
              <a:ext cx="6672299" cy="2352893"/>
              <a:chOff x="121770" y="1064665"/>
              <a:chExt cx="6672299" cy="2352893"/>
            </a:xfrm>
          </p:grpSpPr>
          <p:grpSp>
            <p:nvGrpSpPr>
              <p:cNvPr id="63" name="グループ化 62">
                <a:extLst>
                  <a:ext uri="{FF2B5EF4-FFF2-40B4-BE49-F238E27FC236}">
                    <a16:creationId xmlns:a16="http://schemas.microsoft.com/office/drawing/2014/main" id="{AB2AF0A8-0CC9-4616-8D26-2FE93A1B795D}"/>
                  </a:ext>
                </a:extLst>
              </p:cNvPr>
              <p:cNvGrpSpPr/>
              <p:nvPr/>
            </p:nvGrpSpPr>
            <p:grpSpPr>
              <a:xfrm>
                <a:off x="121770" y="1064665"/>
                <a:ext cx="6621711" cy="523220"/>
                <a:chOff x="27926" y="780669"/>
                <a:chExt cx="6621711" cy="523220"/>
              </a:xfrm>
            </p:grpSpPr>
            <p:sp>
              <p:nvSpPr>
                <p:cNvPr id="68" name="テキスト ボックス 67">
                  <a:extLst>
                    <a:ext uri="{FF2B5EF4-FFF2-40B4-BE49-F238E27FC236}">
                      <a16:creationId xmlns:a16="http://schemas.microsoft.com/office/drawing/2014/main" id="{E48AED50-EADB-4DA6-88E7-2D11113CCE36}"/>
                    </a:ext>
                  </a:extLst>
                </p:cNvPr>
                <p:cNvSpPr txBox="1"/>
                <p:nvPr/>
              </p:nvSpPr>
              <p:spPr>
                <a:xfrm>
                  <a:off x="558373" y="861682"/>
                  <a:ext cx="6091264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ja-JP" altLang="en-US" sz="1400" dirty="0"/>
                    <a:t>ソ連は</a:t>
                  </a:r>
                  <a:r>
                    <a:rPr kumimoji="1" lang="en-US" altLang="ja-JP" sz="1400" dirty="0"/>
                    <a:t>1945</a:t>
                  </a:r>
                  <a:r>
                    <a:rPr kumimoji="1" lang="ja-JP" altLang="en-US" sz="1400" dirty="0"/>
                    <a:t>（昭和</a:t>
                  </a:r>
                  <a:r>
                    <a:rPr kumimoji="1" lang="en-US" altLang="ja-JP" sz="1400" dirty="0"/>
                    <a:t>20</a:t>
                  </a:r>
                  <a:r>
                    <a:rPr kumimoji="1" lang="ja-JP" altLang="en-US" sz="1400" dirty="0"/>
                    <a:t> ）年</a:t>
                  </a:r>
                  <a:r>
                    <a:rPr kumimoji="1" lang="en-US" altLang="ja-JP" sz="1400" dirty="0"/>
                    <a:t>8</a:t>
                  </a:r>
                  <a:r>
                    <a:rPr kumimoji="1" lang="ja-JP" altLang="en-US" sz="1400" dirty="0"/>
                    <a:t>月</a:t>
                  </a:r>
                  <a:r>
                    <a:rPr kumimoji="1" lang="en-US" altLang="ja-JP" sz="1400" dirty="0"/>
                    <a:t>9</a:t>
                  </a:r>
                  <a:r>
                    <a:rPr kumimoji="1" lang="ja-JP" altLang="en-US" sz="1400" dirty="0"/>
                    <a:t>日に当時有効であった</a:t>
                  </a:r>
                  <a:endParaRPr kumimoji="1" lang="en-US" altLang="ja-JP" sz="1400" dirty="0"/>
                </a:p>
              </p:txBody>
            </p:sp>
            <p:sp>
              <p:nvSpPr>
                <p:cNvPr id="69" name="テキスト ボックス 68">
                  <a:extLst>
                    <a:ext uri="{FF2B5EF4-FFF2-40B4-BE49-F238E27FC236}">
                      <a16:creationId xmlns:a16="http://schemas.microsoft.com/office/drawing/2014/main" id="{2C59E591-6367-4F70-88DB-767F35169D77}"/>
                    </a:ext>
                  </a:extLst>
                </p:cNvPr>
                <p:cNvSpPr txBox="1"/>
                <p:nvPr/>
              </p:nvSpPr>
              <p:spPr>
                <a:xfrm>
                  <a:off x="27926" y="780669"/>
                  <a:ext cx="607145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ja-JP" altLang="en-US" sz="2800" dirty="0"/>
                    <a:t>④</a:t>
                  </a:r>
                </a:p>
              </p:txBody>
            </p:sp>
          </p:grpSp>
          <p:grpSp>
            <p:nvGrpSpPr>
              <p:cNvPr id="64" name="グループ化 63">
                <a:extLst>
                  <a:ext uri="{FF2B5EF4-FFF2-40B4-BE49-F238E27FC236}">
                    <a16:creationId xmlns:a16="http://schemas.microsoft.com/office/drawing/2014/main" id="{F91FAD03-E38B-4745-8477-CE514C81EA8A}"/>
                  </a:ext>
                </a:extLst>
              </p:cNvPr>
              <p:cNvGrpSpPr/>
              <p:nvPr/>
            </p:nvGrpSpPr>
            <p:grpSpPr>
              <a:xfrm>
                <a:off x="702805" y="1492252"/>
                <a:ext cx="6091264" cy="1925306"/>
                <a:chOff x="608961" y="279667"/>
                <a:chExt cx="6091264" cy="1925306"/>
              </a:xfrm>
            </p:grpSpPr>
            <p:sp>
              <p:nvSpPr>
                <p:cNvPr id="66" name="テキスト ボックス 65">
                  <a:extLst>
                    <a:ext uri="{FF2B5EF4-FFF2-40B4-BE49-F238E27FC236}">
                      <a16:creationId xmlns:a16="http://schemas.microsoft.com/office/drawing/2014/main" id="{56019062-E9E4-4E47-AB00-08031398BBD7}"/>
                    </a:ext>
                  </a:extLst>
                </p:cNvPr>
                <p:cNvSpPr txBox="1"/>
                <p:nvPr/>
              </p:nvSpPr>
              <p:spPr>
                <a:xfrm>
                  <a:off x="3174443" y="364965"/>
                  <a:ext cx="3525782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ja-JP" altLang="en-US" sz="1400" dirty="0"/>
                    <a:t>を一方的に無視して対日参戦した。</a:t>
                  </a:r>
                </a:p>
              </p:txBody>
            </p:sp>
            <p:sp>
              <p:nvSpPr>
                <p:cNvPr id="67" name="正方形/長方形 66">
                  <a:extLst>
                    <a:ext uri="{FF2B5EF4-FFF2-40B4-BE49-F238E27FC236}">
                      <a16:creationId xmlns:a16="http://schemas.microsoft.com/office/drawing/2014/main" id="{0B7EC780-DF48-4F53-B880-6EDA8F7BE60A}"/>
                    </a:ext>
                  </a:extLst>
                </p:cNvPr>
                <p:cNvSpPr/>
                <p:nvPr/>
              </p:nvSpPr>
              <p:spPr>
                <a:xfrm>
                  <a:off x="608961" y="279667"/>
                  <a:ext cx="2604839" cy="4680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0" name="テキスト ボックス 99">
                  <a:extLst>
                    <a:ext uri="{FF2B5EF4-FFF2-40B4-BE49-F238E27FC236}">
                      <a16:creationId xmlns:a16="http://schemas.microsoft.com/office/drawing/2014/main" id="{1DEDC666-B4F2-8253-7A0D-C92340E0C74A}"/>
                    </a:ext>
                  </a:extLst>
                </p:cNvPr>
                <p:cNvSpPr txBox="1"/>
                <p:nvPr/>
              </p:nvSpPr>
              <p:spPr>
                <a:xfrm>
                  <a:off x="635070" y="1439566"/>
                  <a:ext cx="6063589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en-US" altLang="ja-JP" sz="1400" dirty="0"/>
                    <a:t>8</a:t>
                  </a:r>
                  <a:r>
                    <a:rPr kumimoji="1" lang="ja-JP" altLang="en-US" sz="1400" dirty="0"/>
                    <a:t>月</a:t>
                  </a:r>
                  <a:r>
                    <a:rPr kumimoji="1" lang="en-US" altLang="ja-JP" sz="1400" dirty="0"/>
                    <a:t>28</a:t>
                  </a:r>
                  <a:r>
                    <a:rPr kumimoji="1" lang="ja-JP" altLang="en-US" sz="1400" dirty="0"/>
                    <a:t>日から</a:t>
                  </a:r>
                  <a:r>
                    <a:rPr kumimoji="1" lang="en-US" altLang="ja-JP" sz="1400" dirty="0"/>
                    <a:t>9</a:t>
                  </a:r>
                  <a:r>
                    <a:rPr kumimoji="1" lang="ja-JP" altLang="en-US" sz="1400" dirty="0"/>
                    <a:t>月</a:t>
                  </a:r>
                  <a:r>
                    <a:rPr kumimoji="1" lang="en-US" altLang="ja-JP" sz="1400" dirty="0"/>
                    <a:t>4</a:t>
                  </a:r>
                  <a:r>
                    <a:rPr kumimoji="1" lang="ja-JP" altLang="en-US" sz="1400" dirty="0"/>
                    <a:t>日の間に　　　　　　　　　　　　　   を武装解除し、</a:t>
                  </a:r>
                </a:p>
              </p:txBody>
            </p:sp>
            <p:sp>
              <p:nvSpPr>
                <p:cNvPr id="101" name="テキスト ボックス 100">
                  <a:extLst>
                    <a:ext uri="{FF2B5EF4-FFF2-40B4-BE49-F238E27FC236}">
                      <a16:creationId xmlns:a16="http://schemas.microsoft.com/office/drawing/2014/main" id="{B9E2E29F-3FC6-5C4B-6F77-F5FE3826D120}"/>
                    </a:ext>
                  </a:extLst>
                </p:cNvPr>
                <p:cNvSpPr txBox="1"/>
                <p:nvPr/>
              </p:nvSpPr>
              <p:spPr>
                <a:xfrm>
                  <a:off x="618110" y="1897196"/>
                  <a:ext cx="5772468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ja-JP" altLang="en-US" sz="1400" dirty="0"/>
                    <a:t>遅くとも</a:t>
                  </a:r>
                  <a:r>
                    <a:rPr kumimoji="1" lang="en-US" altLang="ja-JP" sz="1400" dirty="0"/>
                    <a:t>9</a:t>
                  </a:r>
                  <a:r>
                    <a:rPr kumimoji="1" lang="ja-JP" altLang="en-US" sz="1400" dirty="0"/>
                    <a:t>月</a:t>
                  </a:r>
                  <a:r>
                    <a:rPr kumimoji="1" lang="en-US" altLang="ja-JP" sz="1400" dirty="0"/>
                    <a:t>5</a:t>
                  </a:r>
                  <a:r>
                    <a:rPr kumimoji="1" lang="ja-JP" altLang="en-US" sz="1400" dirty="0"/>
                    <a:t>日までに占領した。</a:t>
                  </a:r>
                </a:p>
              </p:txBody>
            </p:sp>
          </p:grpSp>
        </p:grpSp>
        <p:sp>
          <p:nvSpPr>
            <p:cNvPr id="62" name="テキスト ボックス 61">
              <a:extLst>
                <a:ext uri="{FF2B5EF4-FFF2-40B4-BE49-F238E27FC236}">
                  <a16:creationId xmlns:a16="http://schemas.microsoft.com/office/drawing/2014/main" id="{92AD7ABA-F4C0-4B43-9008-6E74275D3FA3}"/>
                </a:ext>
              </a:extLst>
            </p:cNvPr>
            <p:cNvSpPr txBox="1"/>
            <p:nvPr/>
          </p:nvSpPr>
          <p:spPr>
            <a:xfrm>
              <a:off x="643548" y="4843929"/>
              <a:ext cx="612003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dirty="0"/>
                <a:t>その後同月</a:t>
              </a:r>
              <a:r>
                <a:rPr kumimoji="1" lang="en-US" altLang="ja-JP" sz="1400" dirty="0"/>
                <a:t>14</a:t>
              </a:r>
              <a:r>
                <a:rPr kumimoji="1" lang="ja-JP" altLang="en-US" sz="1400" dirty="0"/>
                <a:t>日、日本がポツダム宣言を受諾し、</a:t>
              </a:r>
              <a:endParaRPr kumimoji="1" lang="en-US" altLang="ja-JP" sz="1400" dirty="0"/>
            </a:p>
            <a:p>
              <a:r>
                <a:rPr kumimoji="1" lang="ja-JP" altLang="en-US" sz="1400" dirty="0"/>
                <a:t>降伏の意図を明確にした後の</a:t>
              </a:r>
              <a:r>
                <a:rPr kumimoji="1" lang="en-US" altLang="ja-JP" sz="1400" dirty="0"/>
                <a:t>18</a:t>
              </a:r>
              <a:r>
                <a:rPr kumimoji="1" lang="ja-JP" altLang="en-US" sz="1400" dirty="0"/>
                <a:t>日より、ソ連は千島列島への侵攻を開始し、</a:t>
              </a:r>
              <a:endParaRPr kumimoji="1" lang="en-US" altLang="ja-JP" sz="1400" dirty="0"/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B8638517-B3F7-416F-86AC-E6A569A29DE9}"/>
              </a:ext>
            </a:extLst>
          </p:cNvPr>
          <p:cNvGrpSpPr/>
          <p:nvPr/>
        </p:nvGrpSpPr>
        <p:grpSpPr>
          <a:xfrm>
            <a:off x="92851" y="1983662"/>
            <a:ext cx="6607252" cy="1281445"/>
            <a:chOff x="92851" y="2556174"/>
            <a:chExt cx="6607252" cy="1281445"/>
          </a:xfrm>
        </p:grpSpPr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C63958F6-C452-402F-BC6A-09868C230FAE}"/>
                </a:ext>
              </a:extLst>
            </p:cNvPr>
            <p:cNvGrpSpPr/>
            <p:nvPr/>
          </p:nvGrpSpPr>
          <p:grpSpPr>
            <a:xfrm>
              <a:off x="92851" y="2578725"/>
              <a:ext cx="6607252" cy="1258894"/>
              <a:chOff x="121770" y="1121110"/>
              <a:chExt cx="6607252" cy="1258894"/>
            </a:xfrm>
          </p:grpSpPr>
          <p:grpSp>
            <p:nvGrpSpPr>
              <p:cNvPr id="40" name="グループ化 39">
                <a:extLst>
                  <a:ext uri="{FF2B5EF4-FFF2-40B4-BE49-F238E27FC236}">
                    <a16:creationId xmlns:a16="http://schemas.microsoft.com/office/drawing/2014/main" id="{13D6BEAD-65DA-4774-9431-11A0FE288510}"/>
                  </a:ext>
                </a:extLst>
              </p:cNvPr>
              <p:cNvGrpSpPr/>
              <p:nvPr/>
            </p:nvGrpSpPr>
            <p:grpSpPr>
              <a:xfrm>
                <a:off x="121770" y="1121110"/>
                <a:ext cx="6607252" cy="523220"/>
                <a:chOff x="27926" y="837114"/>
                <a:chExt cx="6607252" cy="523220"/>
              </a:xfrm>
            </p:grpSpPr>
            <p:sp>
              <p:nvSpPr>
                <p:cNvPr id="48" name="テキスト ボックス 47">
                  <a:extLst>
                    <a:ext uri="{FF2B5EF4-FFF2-40B4-BE49-F238E27FC236}">
                      <a16:creationId xmlns:a16="http://schemas.microsoft.com/office/drawing/2014/main" id="{6900937E-C50C-49F2-95C7-08F8833D4002}"/>
                    </a:ext>
                  </a:extLst>
                </p:cNvPr>
                <p:cNvSpPr txBox="1"/>
                <p:nvPr/>
              </p:nvSpPr>
              <p:spPr>
                <a:xfrm>
                  <a:off x="543914" y="920045"/>
                  <a:ext cx="6091264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en-US" altLang="ja-JP" sz="1400" dirty="0"/>
                    <a:t>1855</a:t>
                  </a:r>
                  <a:r>
                    <a:rPr kumimoji="1" lang="ja-JP" altLang="en-US" sz="1400" dirty="0"/>
                    <a:t>（安政元）年に締結された日魯通好条約</a:t>
                  </a:r>
                  <a:r>
                    <a:rPr kumimoji="1" lang="ja-JP" altLang="en-US" sz="1400"/>
                    <a:t>において、</a:t>
                  </a:r>
                  <a:endParaRPr kumimoji="1" lang="en-US" altLang="ja-JP" sz="1400" dirty="0"/>
                </a:p>
              </p:txBody>
            </p:sp>
            <p:sp>
              <p:nvSpPr>
                <p:cNvPr id="50" name="テキスト ボックス 49">
                  <a:extLst>
                    <a:ext uri="{FF2B5EF4-FFF2-40B4-BE49-F238E27FC236}">
                      <a16:creationId xmlns:a16="http://schemas.microsoft.com/office/drawing/2014/main" id="{C90B367D-B759-4106-BC1B-171FCDC081F1}"/>
                    </a:ext>
                  </a:extLst>
                </p:cNvPr>
                <p:cNvSpPr txBox="1"/>
                <p:nvPr/>
              </p:nvSpPr>
              <p:spPr>
                <a:xfrm>
                  <a:off x="27926" y="837114"/>
                  <a:ext cx="607145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ja-JP" altLang="en-US" sz="2800" dirty="0"/>
                    <a:t>②</a:t>
                  </a:r>
                </a:p>
              </p:txBody>
            </p:sp>
          </p:grpSp>
          <p:sp>
            <p:nvSpPr>
              <p:cNvPr id="46" name="テキスト ボックス 45">
                <a:extLst>
                  <a:ext uri="{FF2B5EF4-FFF2-40B4-BE49-F238E27FC236}">
                    <a16:creationId xmlns:a16="http://schemas.microsoft.com/office/drawing/2014/main" id="{6024A4C2-3BC1-499C-BFA9-BF973A92CC81}"/>
                  </a:ext>
                </a:extLst>
              </p:cNvPr>
              <p:cNvSpPr txBox="1"/>
              <p:nvPr/>
            </p:nvSpPr>
            <p:spPr>
              <a:xfrm>
                <a:off x="716861" y="2072227"/>
                <a:ext cx="558551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sz="1400" dirty="0"/>
                  <a:t>との間に両国の国境を設定することとした。</a:t>
                </a:r>
                <a:endParaRPr kumimoji="1" lang="en-US" altLang="ja-JP" sz="1400" dirty="0"/>
              </a:p>
            </p:txBody>
          </p:sp>
        </p:grpSp>
        <p:sp>
          <p:nvSpPr>
            <p:cNvPr id="77" name="テキスト ボックス 76">
              <a:extLst>
                <a:ext uri="{FF2B5EF4-FFF2-40B4-BE49-F238E27FC236}">
                  <a16:creationId xmlns:a16="http://schemas.microsoft.com/office/drawing/2014/main" id="{B0EF8286-1DB8-4506-814C-C0F12199B2FA}"/>
                </a:ext>
              </a:extLst>
            </p:cNvPr>
            <p:cNvSpPr txBox="1"/>
            <p:nvPr/>
          </p:nvSpPr>
          <p:spPr>
            <a:xfrm>
              <a:off x="3199612" y="2556174"/>
              <a:ext cx="1287616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700" b="0" i="0" dirty="0">
                  <a:solidFill>
                    <a:srgbClr val="202124"/>
                  </a:solidFill>
                  <a:effectLst/>
                  <a:latin typeface="arial" panose="020B0604020202020204" pitchFamily="34" charset="0"/>
                </a:rPr>
                <a:t>にちろつうこうじょうやく</a:t>
              </a:r>
              <a:endParaRPr kumimoji="1" lang="en-US" altLang="ja-JP" sz="700" dirty="0"/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2C8FFE80-F2A3-4B93-A02C-61225FAEA2A0}"/>
              </a:ext>
            </a:extLst>
          </p:cNvPr>
          <p:cNvGrpSpPr/>
          <p:nvPr/>
        </p:nvGrpSpPr>
        <p:grpSpPr>
          <a:xfrm>
            <a:off x="92851" y="567949"/>
            <a:ext cx="6765149" cy="1405934"/>
            <a:chOff x="92851" y="748573"/>
            <a:chExt cx="6765149" cy="1405934"/>
          </a:xfrm>
        </p:grpSpPr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E3DEC7E6-2942-46E7-ADF8-4DED44B6D580}"/>
                </a:ext>
              </a:extLst>
            </p:cNvPr>
            <p:cNvGrpSpPr/>
            <p:nvPr/>
          </p:nvGrpSpPr>
          <p:grpSpPr>
            <a:xfrm>
              <a:off x="92851" y="748573"/>
              <a:ext cx="6180609" cy="523220"/>
              <a:chOff x="27926" y="837114"/>
              <a:chExt cx="6180609" cy="523220"/>
            </a:xfrm>
          </p:grpSpPr>
          <p:sp>
            <p:nvSpPr>
              <p:cNvPr id="18" name="テキスト ボックス 17">
                <a:extLst>
                  <a:ext uri="{FF2B5EF4-FFF2-40B4-BE49-F238E27FC236}">
                    <a16:creationId xmlns:a16="http://schemas.microsoft.com/office/drawing/2014/main" id="{50CB5964-C222-448C-8181-A5A11D752937}"/>
                  </a:ext>
                </a:extLst>
              </p:cNvPr>
              <p:cNvSpPr txBox="1"/>
              <p:nvPr/>
            </p:nvSpPr>
            <p:spPr>
              <a:xfrm>
                <a:off x="578625" y="918126"/>
                <a:ext cx="562991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1400" dirty="0"/>
                  <a:t>18</a:t>
                </a:r>
                <a:r>
                  <a:rPr kumimoji="1" lang="ja-JP" altLang="en-US" sz="1400" dirty="0"/>
                  <a:t>世紀末から　　　　　　　　　　　　　　　　は、　　　</a:t>
                </a:r>
                <a:endParaRPr kumimoji="1" lang="en-US" altLang="ja-JP" sz="1400" dirty="0"/>
              </a:p>
            </p:txBody>
          </p:sp>
          <p:sp>
            <p:nvSpPr>
              <p:cNvPr id="24" name="テキスト ボックス 23">
                <a:extLst>
                  <a:ext uri="{FF2B5EF4-FFF2-40B4-BE49-F238E27FC236}">
                    <a16:creationId xmlns:a16="http://schemas.microsoft.com/office/drawing/2014/main" id="{20899C98-27D8-4B92-A830-41FB03EAF5FD}"/>
                  </a:ext>
                </a:extLst>
              </p:cNvPr>
              <p:cNvSpPr txBox="1"/>
              <p:nvPr/>
            </p:nvSpPr>
            <p:spPr>
              <a:xfrm>
                <a:off x="27926" y="837114"/>
                <a:ext cx="60714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sz="2800" dirty="0"/>
                  <a:t>①</a:t>
                </a:r>
              </a:p>
            </p:txBody>
          </p:sp>
        </p:grpSp>
        <p:sp>
          <p:nvSpPr>
            <p:cNvPr id="79" name="テキスト ボックス 78">
              <a:extLst>
                <a:ext uri="{FF2B5EF4-FFF2-40B4-BE49-F238E27FC236}">
                  <a16:creationId xmlns:a16="http://schemas.microsoft.com/office/drawing/2014/main" id="{909955DA-BADA-4F9B-8A93-95B97630728C}"/>
                </a:ext>
              </a:extLst>
            </p:cNvPr>
            <p:cNvSpPr txBox="1"/>
            <p:nvPr/>
          </p:nvSpPr>
          <p:spPr>
            <a:xfrm>
              <a:off x="3332218" y="1389961"/>
              <a:ext cx="352578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dirty="0"/>
                <a:t>の直轄地として、日本人の手によって</a:t>
              </a:r>
              <a:endParaRPr kumimoji="1" lang="en-US" altLang="ja-JP" sz="1400" dirty="0"/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1FFD4279-D969-4974-A4A9-1FA472BB2C0B}"/>
                </a:ext>
              </a:extLst>
            </p:cNvPr>
            <p:cNvSpPr/>
            <p:nvPr/>
          </p:nvSpPr>
          <p:spPr>
            <a:xfrm>
              <a:off x="1934667" y="754923"/>
              <a:ext cx="2604839" cy="46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2" name="テキスト ボックス 81">
              <a:extLst>
                <a:ext uri="{FF2B5EF4-FFF2-40B4-BE49-F238E27FC236}">
                  <a16:creationId xmlns:a16="http://schemas.microsoft.com/office/drawing/2014/main" id="{55BC6749-C04C-4739-84BA-15093778FADD}"/>
                </a:ext>
              </a:extLst>
            </p:cNvPr>
            <p:cNvSpPr txBox="1"/>
            <p:nvPr/>
          </p:nvSpPr>
          <p:spPr>
            <a:xfrm>
              <a:off x="699996" y="1846730"/>
              <a:ext cx="352578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dirty="0"/>
                <a:t>開拓された。</a:t>
              </a:r>
              <a:endParaRPr kumimoji="1" lang="en-US" altLang="ja-JP" sz="1400" dirty="0"/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42FE6227-CD9E-4AA4-A545-05EFE23739D1}"/>
              </a:ext>
            </a:extLst>
          </p:cNvPr>
          <p:cNvGrpSpPr/>
          <p:nvPr/>
        </p:nvGrpSpPr>
        <p:grpSpPr>
          <a:xfrm>
            <a:off x="92851" y="3380799"/>
            <a:ext cx="6607252" cy="1098625"/>
            <a:chOff x="92851" y="3851934"/>
            <a:chExt cx="6607252" cy="1098625"/>
          </a:xfrm>
        </p:grpSpPr>
        <p:sp>
          <p:nvSpPr>
            <p:cNvPr id="74" name="テキスト ボックス 73">
              <a:extLst>
                <a:ext uri="{FF2B5EF4-FFF2-40B4-BE49-F238E27FC236}">
                  <a16:creationId xmlns:a16="http://schemas.microsoft.com/office/drawing/2014/main" id="{6EDC2F69-2F2C-447D-BAC3-7908732FD40F}"/>
                </a:ext>
              </a:extLst>
            </p:cNvPr>
            <p:cNvSpPr txBox="1"/>
            <p:nvPr/>
          </p:nvSpPr>
          <p:spPr>
            <a:xfrm>
              <a:off x="4075241" y="3851934"/>
              <a:ext cx="1639759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700" b="0" i="0" dirty="0">
                  <a:solidFill>
                    <a:srgbClr val="202124"/>
                  </a:solidFill>
                  <a:effectLst/>
                  <a:latin typeface="arial" panose="020B0604020202020204" pitchFamily="34" charset="0"/>
                </a:rPr>
                <a:t>からふとちしまこうかんじょうやく</a:t>
              </a:r>
              <a:endParaRPr kumimoji="1" lang="en-US" altLang="ja-JP" sz="600" dirty="0"/>
            </a:p>
          </p:txBody>
        </p:sp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451C31CD-F5F5-47CF-B720-D2FB7994FC84}"/>
                </a:ext>
              </a:extLst>
            </p:cNvPr>
            <p:cNvGrpSpPr/>
            <p:nvPr/>
          </p:nvGrpSpPr>
          <p:grpSpPr>
            <a:xfrm>
              <a:off x="92851" y="3881410"/>
              <a:ext cx="6607252" cy="1069149"/>
              <a:chOff x="92851" y="3881410"/>
              <a:chExt cx="6607252" cy="1069149"/>
            </a:xfrm>
          </p:grpSpPr>
          <p:grpSp>
            <p:nvGrpSpPr>
              <p:cNvPr id="3" name="グループ化 2">
                <a:extLst>
                  <a:ext uri="{FF2B5EF4-FFF2-40B4-BE49-F238E27FC236}">
                    <a16:creationId xmlns:a16="http://schemas.microsoft.com/office/drawing/2014/main" id="{23F04E5F-69B3-4B42-A17F-13A28B1E7947}"/>
                  </a:ext>
                </a:extLst>
              </p:cNvPr>
              <p:cNvGrpSpPr/>
              <p:nvPr/>
            </p:nvGrpSpPr>
            <p:grpSpPr>
              <a:xfrm>
                <a:off x="92851" y="3881410"/>
                <a:ext cx="6607252" cy="1008937"/>
                <a:chOff x="92849" y="3960433"/>
                <a:chExt cx="6607252" cy="1008937"/>
              </a:xfrm>
            </p:grpSpPr>
            <p:grpSp>
              <p:nvGrpSpPr>
                <p:cNvPr id="52" name="グループ化 51">
                  <a:extLst>
                    <a:ext uri="{FF2B5EF4-FFF2-40B4-BE49-F238E27FC236}">
                      <a16:creationId xmlns:a16="http://schemas.microsoft.com/office/drawing/2014/main" id="{A7EEF6FE-884E-44D8-94FC-6C45AEA91FEF}"/>
                    </a:ext>
                  </a:extLst>
                </p:cNvPr>
                <p:cNvGrpSpPr/>
                <p:nvPr/>
              </p:nvGrpSpPr>
              <p:grpSpPr>
                <a:xfrm>
                  <a:off x="92849" y="3960433"/>
                  <a:ext cx="6607252" cy="603636"/>
                  <a:chOff x="27926" y="837114"/>
                  <a:chExt cx="6607252" cy="603636"/>
                </a:xfrm>
              </p:grpSpPr>
              <p:sp>
                <p:nvSpPr>
                  <p:cNvPr id="57" name="テキスト ボックス 56">
                    <a:extLst>
                      <a:ext uri="{FF2B5EF4-FFF2-40B4-BE49-F238E27FC236}">
                        <a16:creationId xmlns:a16="http://schemas.microsoft.com/office/drawing/2014/main" id="{37202D3E-2A58-4C13-BDD6-792F7CEBC3F4}"/>
                      </a:ext>
                    </a:extLst>
                  </p:cNvPr>
                  <p:cNvSpPr txBox="1"/>
                  <p:nvPr/>
                </p:nvSpPr>
                <p:spPr>
                  <a:xfrm>
                    <a:off x="543914" y="917530"/>
                    <a:ext cx="6091264" cy="52322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kumimoji="1" lang="ja-JP" altLang="en-US" sz="1400" dirty="0"/>
                      <a:t>日露国境の再編をした</a:t>
                    </a:r>
                    <a:r>
                      <a:rPr kumimoji="1" lang="en-US" altLang="ja-JP" sz="1400" dirty="0"/>
                      <a:t>1875</a:t>
                    </a:r>
                    <a:r>
                      <a:rPr kumimoji="1" lang="ja-JP" altLang="en-US" sz="1400" dirty="0"/>
                      <a:t>（明治</a:t>
                    </a:r>
                    <a:r>
                      <a:rPr kumimoji="1" lang="en-US" altLang="ja-JP" sz="1400" dirty="0"/>
                      <a:t>8</a:t>
                    </a:r>
                    <a:r>
                      <a:rPr kumimoji="1" lang="ja-JP" altLang="en-US" sz="1400" dirty="0"/>
                      <a:t> ）年の樺太千島交換条約では、</a:t>
                    </a:r>
                    <a:endParaRPr kumimoji="1" lang="en-US" altLang="ja-JP" sz="1400" dirty="0"/>
                  </a:p>
                  <a:p>
                    <a:r>
                      <a:rPr kumimoji="1" lang="ja-JP" altLang="en-US" sz="1400" dirty="0"/>
                      <a:t>日本は樺太（サハリン）を譲り渡し、千島列島を取得した。</a:t>
                    </a:r>
                    <a:endParaRPr kumimoji="1" lang="en-US" altLang="ja-JP" sz="1400" dirty="0"/>
                  </a:p>
                </p:txBody>
              </p:sp>
              <p:sp>
                <p:nvSpPr>
                  <p:cNvPr id="58" name="テキスト ボックス 57">
                    <a:extLst>
                      <a:ext uri="{FF2B5EF4-FFF2-40B4-BE49-F238E27FC236}">
                        <a16:creationId xmlns:a16="http://schemas.microsoft.com/office/drawing/2014/main" id="{9F66AAF8-A4E1-4107-8476-19C965D49004}"/>
                      </a:ext>
                    </a:extLst>
                  </p:cNvPr>
                  <p:cNvSpPr txBox="1"/>
                  <p:nvPr/>
                </p:nvSpPr>
                <p:spPr>
                  <a:xfrm>
                    <a:off x="27926" y="837114"/>
                    <a:ext cx="607145" cy="52322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kumimoji="1" lang="ja-JP" altLang="en-US" sz="2800" dirty="0"/>
                      <a:t>③</a:t>
                    </a:r>
                  </a:p>
                </p:txBody>
              </p:sp>
            </p:grpSp>
            <p:sp>
              <p:nvSpPr>
                <p:cNvPr id="59" name="テキスト ボックス 58">
                  <a:extLst>
                    <a:ext uri="{FF2B5EF4-FFF2-40B4-BE49-F238E27FC236}">
                      <a16:creationId xmlns:a16="http://schemas.microsoft.com/office/drawing/2014/main" id="{24C9BA43-42EA-4BFB-88D5-4F441896FDD7}"/>
                    </a:ext>
                  </a:extLst>
                </p:cNvPr>
                <p:cNvSpPr txBox="1"/>
                <p:nvPr/>
              </p:nvSpPr>
              <p:spPr>
                <a:xfrm>
                  <a:off x="608837" y="4661593"/>
                  <a:ext cx="3525782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ja-JP" altLang="en-US" sz="1400" dirty="0"/>
                    <a:t>この千島列島には</a:t>
                  </a:r>
                  <a:endParaRPr kumimoji="1" lang="en-US" altLang="ja-JP" sz="1400" dirty="0"/>
                </a:p>
              </p:txBody>
            </p:sp>
          </p:grpSp>
          <p:sp>
            <p:nvSpPr>
              <p:cNvPr id="75" name="正方形/長方形 74">
                <a:extLst>
                  <a:ext uri="{FF2B5EF4-FFF2-40B4-BE49-F238E27FC236}">
                    <a16:creationId xmlns:a16="http://schemas.microsoft.com/office/drawing/2014/main" id="{F3D83CA7-B8A8-4363-93A5-970D722F6473}"/>
                  </a:ext>
                </a:extLst>
              </p:cNvPr>
              <p:cNvSpPr/>
              <p:nvPr/>
            </p:nvSpPr>
            <p:spPr>
              <a:xfrm>
                <a:off x="2243606" y="4482559"/>
                <a:ext cx="2604839" cy="4680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3" name="テキスト ボックス 82">
                <a:extLst>
                  <a:ext uri="{FF2B5EF4-FFF2-40B4-BE49-F238E27FC236}">
                    <a16:creationId xmlns:a16="http://schemas.microsoft.com/office/drawing/2014/main" id="{A9940322-252D-4485-BCC5-506930B92930}"/>
                  </a:ext>
                </a:extLst>
              </p:cNvPr>
              <p:cNvSpPr txBox="1"/>
              <p:nvPr/>
            </p:nvSpPr>
            <p:spPr>
              <a:xfrm>
                <a:off x="4871745" y="4577518"/>
                <a:ext cx="170967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sz="1400" dirty="0"/>
                  <a:t>が含まれていない。</a:t>
                </a:r>
                <a:endParaRPr kumimoji="1" lang="en-US" altLang="ja-JP" sz="1400" dirty="0"/>
              </a:p>
            </p:txBody>
          </p:sp>
        </p:grpSp>
      </p:grpSp>
      <p:cxnSp>
        <p:nvCxnSpPr>
          <p:cNvPr id="84" name="直線コネクタ 83">
            <a:extLst>
              <a:ext uri="{FF2B5EF4-FFF2-40B4-BE49-F238E27FC236}">
                <a16:creationId xmlns:a16="http://schemas.microsoft.com/office/drawing/2014/main" id="{9D481254-5198-4260-A464-8396EE16C7D5}"/>
              </a:ext>
            </a:extLst>
          </p:cNvPr>
          <p:cNvCxnSpPr>
            <a:cxnSpLocks/>
          </p:cNvCxnSpPr>
          <p:nvPr/>
        </p:nvCxnSpPr>
        <p:spPr>
          <a:xfrm>
            <a:off x="0" y="8970831"/>
            <a:ext cx="68580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正方形/長方形 84">
            <a:extLst>
              <a:ext uri="{FF2B5EF4-FFF2-40B4-BE49-F238E27FC236}">
                <a16:creationId xmlns:a16="http://schemas.microsoft.com/office/drawing/2014/main" id="{7787DDBD-ACF7-4B18-BAA3-9CED5191AC8B}"/>
              </a:ext>
            </a:extLst>
          </p:cNvPr>
          <p:cNvSpPr/>
          <p:nvPr/>
        </p:nvSpPr>
        <p:spPr>
          <a:xfrm>
            <a:off x="0" y="8970831"/>
            <a:ext cx="792997" cy="31639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0" bIns="0" rtlCol="0" anchor="ctr"/>
          <a:lstStyle/>
          <a:p>
            <a:pPr algn="ctr"/>
            <a:r>
              <a:rPr kumimoji="1" lang="en-US" altLang="ja-JP" sz="1600" dirty="0">
                <a:solidFill>
                  <a:schemeClr val="bg1"/>
                </a:solidFill>
              </a:rPr>
              <a:t>Memo</a:t>
            </a:r>
          </a:p>
        </p:txBody>
      </p:sp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C4826837-1279-4863-972A-82583E01F5FC}"/>
              </a:ext>
            </a:extLst>
          </p:cNvPr>
          <p:cNvSpPr/>
          <p:nvPr/>
        </p:nvSpPr>
        <p:spPr>
          <a:xfrm>
            <a:off x="680053" y="1100451"/>
            <a:ext cx="2604839" cy="468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72" name="テキスト ボックス 71">
            <a:extLst>
              <a:ext uri="{FF2B5EF4-FFF2-40B4-BE49-F238E27FC236}">
                <a16:creationId xmlns:a16="http://schemas.microsoft.com/office/drawing/2014/main" id="{A853EF72-3DAD-47CE-BC5D-020A67E245D8}"/>
              </a:ext>
            </a:extLst>
          </p:cNvPr>
          <p:cNvSpPr txBox="1"/>
          <p:nvPr/>
        </p:nvSpPr>
        <p:spPr>
          <a:xfrm>
            <a:off x="686940" y="2526032"/>
            <a:ext cx="57646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日露両国は　　　　　　　　　　　　      島と得撫（ウルップ）島　　　　　　　　　　　　　　　　　　　　　　　　　</a:t>
            </a:r>
            <a:endParaRPr kumimoji="1" lang="en-US" altLang="ja-JP" sz="1400" dirty="0"/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4FA3DFDC-E89A-4EEC-B2E3-0C5915F1C550}"/>
              </a:ext>
            </a:extLst>
          </p:cNvPr>
          <p:cNvSpPr/>
          <p:nvPr/>
        </p:nvSpPr>
        <p:spPr>
          <a:xfrm>
            <a:off x="1714501" y="2429714"/>
            <a:ext cx="2401200" cy="468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98" name="正方形/長方形 97">
            <a:extLst>
              <a:ext uri="{FF2B5EF4-FFF2-40B4-BE49-F238E27FC236}">
                <a16:creationId xmlns:a16="http://schemas.microsoft.com/office/drawing/2014/main" id="{11F322A0-321E-5A1C-02E7-F7FB745DD628}"/>
              </a:ext>
            </a:extLst>
          </p:cNvPr>
          <p:cNvSpPr/>
          <p:nvPr/>
        </p:nvSpPr>
        <p:spPr>
          <a:xfrm>
            <a:off x="2971544" y="6163415"/>
            <a:ext cx="2401967" cy="468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09501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1">
      <a:majorFont>
        <a:latin typeface="メイリオ"/>
        <a:ea typeface="メイリオ"/>
        <a:cs typeface=""/>
      </a:majorFont>
      <a:minorFont>
        <a:latin typeface="メイリオ"/>
        <a:ea typeface="メイリオ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2596</TotalTime>
  <Words>266</Words>
  <Application>Microsoft Office PowerPoint</Application>
  <PresentationFormat>A4 210 x 297 mm</PresentationFormat>
  <Paragraphs>30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游ゴシック</vt:lpstr>
      <vt:lpstr>arial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エレファンキューブ支倉</dc:creator>
  <cp:lastModifiedBy>岸添 亮</cp:lastModifiedBy>
  <cp:revision>201</cp:revision>
  <cp:lastPrinted>2022-05-14T09:07:11Z</cp:lastPrinted>
  <dcterms:created xsi:type="dcterms:W3CDTF">2021-09-06T07:54:38Z</dcterms:created>
  <dcterms:modified xsi:type="dcterms:W3CDTF">2022-06-07T04:44:48Z</dcterms:modified>
</cp:coreProperties>
</file>