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256" r:id="rId2"/>
    <p:sldId id="266" r:id="rId3"/>
    <p:sldId id="265" r:id="rId4"/>
  </p:sldIdLst>
  <p:sldSz cx="6858000" cy="9906000" type="A4"/>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p:scale>
          <a:sx n="70" d="100"/>
          <a:sy n="70" d="100"/>
        </p:scale>
        <p:origin x="1526"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544E333A-04A0-48AB-953A-A1173437EF7B}" type="datetimeFigureOut">
              <a:rPr kumimoji="1" lang="ja-JP" altLang="en-US" smtClean="0"/>
              <a:t>2022/5/30</a:t>
            </a:fld>
            <a:endParaRPr kumimoji="1" lang="ja-JP" altLang="en-US"/>
          </a:p>
        </p:txBody>
      </p:sp>
      <p:sp>
        <p:nvSpPr>
          <p:cNvPr id="4" name="スライド イメージ プレースホルダー 3"/>
          <p:cNvSpPr>
            <a:spLocks noGrp="1" noRot="1" noChangeAspect="1"/>
          </p:cNvSpPr>
          <p:nvPr>
            <p:ph type="sldImg" idx="2"/>
          </p:nvPr>
        </p:nvSpPr>
        <p:spPr>
          <a:xfrm>
            <a:off x="2216150" y="1233488"/>
            <a:ext cx="230346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99952D22-865B-4B83-AAB5-40AB907B2451}" type="slidenum">
              <a:rPr kumimoji="1" lang="ja-JP" altLang="en-US" smtClean="0"/>
              <a:t>‹#›</a:t>
            </a:fld>
            <a:endParaRPr kumimoji="1" lang="ja-JP" altLang="en-US"/>
          </a:p>
        </p:txBody>
      </p:sp>
    </p:spTree>
    <p:extLst>
      <p:ext uri="{BB962C8B-B14F-4D97-AF65-F5344CB8AC3E}">
        <p14:creationId xmlns:p14="http://schemas.microsoft.com/office/powerpoint/2010/main" val="15717890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9952D22-865B-4B83-AAB5-40AB907B2451}" type="slidenum">
              <a:rPr kumimoji="1" lang="ja-JP" altLang="en-US" smtClean="0"/>
              <a:t>3</a:t>
            </a:fld>
            <a:endParaRPr kumimoji="1" lang="ja-JP" altLang="en-US"/>
          </a:p>
        </p:txBody>
      </p:sp>
    </p:spTree>
    <p:extLst>
      <p:ext uri="{BB962C8B-B14F-4D97-AF65-F5344CB8AC3E}">
        <p14:creationId xmlns:p14="http://schemas.microsoft.com/office/powerpoint/2010/main" val="759740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4A2336C-562E-4592-848A-9F1039F29C61}" type="datetimeFigureOut">
              <a:rPr kumimoji="1" lang="ja-JP" altLang="en-US" smtClean="0"/>
              <a:t>2022/5/30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629546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4A2336C-562E-4592-848A-9F1039F29C61}" type="datetimeFigureOut">
              <a:rPr kumimoji="1" lang="ja-JP" altLang="en-US" smtClean="0"/>
              <a:t>2022/5/30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39401897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4A2336C-562E-4592-848A-9F1039F29C61}" type="datetimeFigureOut">
              <a:rPr kumimoji="1" lang="ja-JP" altLang="en-US" smtClean="0"/>
              <a:t>2022/5/30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318338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4A2336C-562E-4592-848A-9F1039F29C61}" type="datetimeFigureOut">
              <a:rPr kumimoji="1" lang="ja-JP" altLang="en-US" smtClean="0"/>
              <a:t>2022/5/30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591680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4A2336C-562E-4592-848A-9F1039F29C61}" type="datetimeFigureOut">
              <a:rPr kumimoji="1" lang="ja-JP" altLang="en-US" smtClean="0"/>
              <a:t>2022/5/30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591794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4A2336C-562E-4592-848A-9F1039F29C61}" type="datetimeFigureOut">
              <a:rPr kumimoji="1" lang="ja-JP" altLang="en-US" smtClean="0"/>
              <a:t>2022/5/30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14099265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4A2336C-562E-4592-848A-9F1039F29C61}" type="datetimeFigureOut">
              <a:rPr kumimoji="1" lang="ja-JP" altLang="en-US" smtClean="0"/>
              <a:t>2022/5/30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2844811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4A2336C-562E-4592-848A-9F1039F29C61}" type="datetimeFigureOut">
              <a:rPr kumimoji="1" lang="ja-JP" altLang="en-US" smtClean="0"/>
              <a:t>2022/5/30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2466730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A2336C-562E-4592-848A-9F1039F29C61}" type="datetimeFigureOut">
              <a:rPr kumimoji="1" lang="ja-JP" altLang="en-US" smtClean="0"/>
              <a:t>2022/5/30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1026505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4A2336C-562E-4592-848A-9F1039F29C61}" type="datetimeFigureOut">
              <a:rPr kumimoji="1" lang="ja-JP" altLang="en-US" smtClean="0"/>
              <a:t>2022/5/30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2072743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4A2336C-562E-4592-848A-9F1039F29C61}" type="datetimeFigureOut">
              <a:rPr kumimoji="1" lang="ja-JP" altLang="en-US" smtClean="0"/>
              <a:t>2022/5/30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1947250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84A2336C-562E-4592-848A-9F1039F29C61}" type="datetimeFigureOut">
              <a:rPr kumimoji="1" lang="ja-JP" altLang="en-US" smtClean="0"/>
              <a:t>2022/5/30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4F34CAD2-340F-415F-9702-984527A5517C}" type="slidenum">
              <a:rPr kumimoji="1" lang="ja-JP" altLang="en-US" smtClean="0"/>
              <a:t>‹#›</a:t>
            </a:fld>
            <a:endParaRPr kumimoji="1" lang="ja-JP" altLang="en-US"/>
          </a:p>
        </p:txBody>
      </p:sp>
    </p:spTree>
    <p:extLst>
      <p:ext uri="{BB962C8B-B14F-4D97-AF65-F5344CB8AC3E}">
        <p14:creationId xmlns:p14="http://schemas.microsoft.com/office/powerpoint/2010/main" val="6663686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図 70">
            <a:extLst>
              <a:ext uri="{FF2B5EF4-FFF2-40B4-BE49-F238E27FC236}">
                <a16:creationId xmlns:a16="http://schemas.microsoft.com/office/drawing/2014/main" id="{494CA864-7025-D81B-C596-4D147E03996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437093" y="1322614"/>
            <a:ext cx="3378234" cy="3562599"/>
          </a:xfrm>
          <a:prstGeom prst="rect">
            <a:avLst/>
          </a:prstGeom>
        </p:spPr>
      </p:pic>
      <p:pic>
        <p:nvPicPr>
          <p:cNvPr id="24" name="図 23" descr="黒い背景と男性の絵&#10;&#10;低い精度で自動的に生成された説明">
            <a:extLst>
              <a:ext uri="{FF2B5EF4-FFF2-40B4-BE49-F238E27FC236}">
                <a16:creationId xmlns:a16="http://schemas.microsoft.com/office/drawing/2014/main" id="{B197473E-EBAB-847D-E3B9-820399F5FD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3" y="1315907"/>
            <a:ext cx="3378234" cy="3568328"/>
          </a:xfrm>
          <a:prstGeom prst="rect">
            <a:avLst/>
          </a:prstGeom>
        </p:spPr>
      </p:pic>
      <p:pic>
        <p:nvPicPr>
          <p:cNvPr id="75" name="図 74" descr="黒い背景と男性の絵&#10;&#10;低い精度で自動的に生成された説明">
            <a:extLst>
              <a:ext uri="{FF2B5EF4-FFF2-40B4-BE49-F238E27FC236}">
                <a16:creationId xmlns:a16="http://schemas.microsoft.com/office/drawing/2014/main" id="{37AC0A6A-5E6A-3EA7-9015-86FFB2942E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7093" y="5447274"/>
            <a:ext cx="3378234" cy="3562600"/>
          </a:xfrm>
          <a:prstGeom prst="rect">
            <a:avLst/>
          </a:prstGeom>
        </p:spPr>
      </p:pic>
      <p:pic>
        <p:nvPicPr>
          <p:cNvPr id="77" name="図 76" descr="黒い背景と男性の絵&#10;&#10;低い精度で自動的に生成された説明">
            <a:extLst>
              <a:ext uri="{FF2B5EF4-FFF2-40B4-BE49-F238E27FC236}">
                <a16:creationId xmlns:a16="http://schemas.microsoft.com/office/drawing/2014/main" id="{D8E2EB55-3BA6-FBDF-C13A-3676026A721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673" y="5439793"/>
            <a:ext cx="3378234" cy="3562600"/>
          </a:xfrm>
          <a:prstGeom prst="rect">
            <a:avLst/>
          </a:prstGeom>
        </p:spPr>
      </p:pic>
      <p:cxnSp>
        <p:nvCxnSpPr>
          <p:cNvPr id="11" name="直線コネクタ 10">
            <a:extLst>
              <a:ext uri="{FF2B5EF4-FFF2-40B4-BE49-F238E27FC236}">
                <a16:creationId xmlns:a16="http://schemas.microsoft.com/office/drawing/2014/main" id="{4DB8C2D5-E2C6-401B-A8A5-F0CFD243BDCD}"/>
              </a:ext>
            </a:extLst>
          </p:cNvPr>
          <p:cNvCxnSpPr>
            <a:cxnSpLocks/>
          </p:cNvCxnSpPr>
          <p:nvPr/>
        </p:nvCxnSpPr>
        <p:spPr>
          <a:xfrm>
            <a:off x="0" y="9181935"/>
            <a:ext cx="68580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7" name="正方形/長方形 16">
            <a:extLst>
              <a:ext uri="{FF2B5EF4-FFF2-40B4-BE49-F238E27FC236}">
                <a16:creationId xmlns:a16="http://schemas.microsoft.com/office/drawing/2014/main" id="{562306FB-7709-48FA-ACC4-52334F560CCB}"/>
              </a:ext>
            </a:extLst>
          </p:cNvPr>
          <p:cNvSpPr/>
          <p:nvPr/>
        </p:nvSpPr>
        <p:spPr>
          <a:xfrm>
            <a:off x="0" y="9181935"/>
            <a:ext cx="792997" cy="316394"/>
          </a:xfrm>
          <a:prstGeom prst="rect">
            <a:avLst/>
          </a:prstGeom>
          <a:solidFill>
            <a:schemeClr val="tx1">
              <a:lumMod val="75000"/>
              <a:lumOff val="25000"/>
            </a:schemeClr>
          </a:solidFill>
          <a:ln>
            <a:noFill/>
          </a:ln>
        </p:spPr>
        <p:style>
          <a:lnRef idx="2">
            <a:schemeClr val="dk1"/>
          </a:lnRef>
          <a:fillRef idx="1">
            <a:schemeClr val="lt1"/>
          </a:fillRef>
          <a:effectRef idx="0">
            <a:schemeClr val="dk1"/>
          </a:effectRef>
          <a:fontRef idx="minor">
            <a:schemeClr val="dk1"/>
          </a:fontRef>
        </p:style>
        <p:txBody>
          <a:bodyPr tIns="0" bIns="0" rtlCol="0" anchor="ctr"/>
          <a:lstStyle/>
          <a:p>
            <a:pPr algn="ctr"/>
            <a:r>
              <a:rPr kumimoji="1" lang="en-US" altLang="ja-JP" sz="1600" dirty="0">
                <a:solidFill>
                  <a:schemeClr val="bg1"/>
                </a:solidFill>
              </a:rPr>
              <a:t>Memo</a:t>
            </a:r>
          </a:p>
        </p:txBody>
      </p:sp>
      <p:sp>
        <p:nvSpPr>
          <p:cNvPr id="18" name="テキスト ボックス 17">
            <a:extLst>
              <a:ext uri="{FF2B5EF4-FFF2-40B4-BE49-F238E27FC236}">
                <a16:creationId xmlns:a16="http://schemas.microsoft.com/office/drawing/2014/main" id="{6BFFE0C5-5D4F-4EAC-97BB-265097937658}"/>
              </a:ext>
            </a:extLst>
          </p:cNvPr>
          <p:cNvSpPr txBox="1"/>
          <p:nvPr/>
        </p:nvSpPr>
        <p:spPr>
          <a:xfrm>
            <a:off x="839426" y="761066"/>
            <a:ext cx="1821332" cy="646331"/>
          </a:xfrm>
          <a:prstGeom prst="rect">
            <a:avLst/>
          </a:prstGeom>
          <a:noFill/>
        </p:spPr>
        <p:txBody>
          <a:bodyPr wrap="square" rtlCol="0">
            <a:spAutoFit/>
          </a:bodyPr>
          <a:lstStyle/>
          <a:p>
            <a:pPr algn="ctr"/>
            <a:r>
              <a:rPr kumimoji="1" lang="ja-JP" altLang="en-US" dirty="0"/>
              <a:t>日魯通好条約</a:t>
            </a:r>
            <a:endParaRPr kumimoji="1" lang="en-US" altLang="ja-JP" dirty="0"/>
          </a:p>
          <a:p>
            <a:pPr algn="ctr"/>
            <a:r>
              <a:rPr kumimoji="1" lang="ja-JP" altLang="en-US" dirty="0"/>
              <a:t>（</a:t>
            </a:r>
            <a:r>
              <a:rPr kumimoji="1" lang="en-US" altLang="ja-JP" dirty="0"/>
              <a:t>1855</a:t>
            </a:r>
            <a:r>
              <a:rPr kumimoji="1" lang="ja-JP" altLang="en-US" dirty="0"/>
              <a:t>年）</a:t>
            </a:r>
          </a:p>
        </p:txBody>
      </p:sp>
      <p:sp>
        <p:nvSpPr>
          <p:cNvPr id="19" name="テキスト ボックス 18">
            <a:extLst>
              <a:ext uri="{FF2B5EF4-FFF2-40B4-BE49-F238E27FC236}">
                <a16:creationId xmlns:a16="http://schemas.microsoft.com/office/drawing/2014/main" id="{7449F458-40A8-44FE-AF51-E647A99C762A}"/>
              </a:ext>
            </a:extLst>
          </p:cNvPr>
          <p:cNvSpPr txBox="1"/>
          <p:nvPr/>
        </p:nvSpPr>
        <p:spPr>
          <a:xfrm>
            <a:off x="4249724" y="737838"/>
            <a:ext cx="2056259" cy="646331"/>
          </a:xfrm>
          <a:prstGeom prst="rect">
            <a:avLst/>
          </a:prstGeom>
          <a:noFill/>
        </p:spPr>
        <p:txBody>
          <a:bodyPr wrap="square" rtlCol="0">
            <a:spAutoFit/>
          </a:bodyPr>
          <a:lstStyle/>
          <a:p>
            <a:pPr algn="ctr"/>
            <a:r>
              <a:rPr kumimoji="1" lang="zh-TW" altLang="en-US" dirty="0"/>
              <a:t>樺太千島交換条約</a:t>
            </a:r>
            <a:endParaRPr kumimoji="1" lang="en-US" altLang="ja-JP" dirty="0"/>
          </a:p>
          <a:p>
            <a:pPr algn="ctr"/>
            <a:r>
              <a:rPr kumimoji="1" lang="ja-JP" altLang="en-US" dirty="0"/>
              <a:t>（</a:t>
            </a:r>
            <a:r>
              <a:rPr kumimoji="1" lang="en-US" altLang="ja-JP" dirty="0"/>
              <a:t>1875</a:t>
            </a:r>
            <a:r>
              <a:rPr kumimoji="1" lang="ja-JP" altLang="en-US" dirty="0"/>
              <a:t>年）</a:t>
            </a:r>
          </a:p>
        </p:txBody>
      </p:sp>
      <p:sp>
        <p:nvSpPr>
          <p:cNvPr id="20" name="テキスト ボックス 19">
            <a:extLst>
              <a:ext uri="{FF2B5EF4-FFF2-40B4-BE49-F238E27FC236}">
                <a16:creationId xmlns:a16="http://schemas.microsoft.com/office/drawing/2014/main" id="{5959952C-5B0D-4EC0-894E-3B2CE2C4B44B}"/>
              </a:ext>
            </a:extLst>
          </p:cNvPr>
          <p:cNvSpPr txBox="1"/>
          <p:nvPr/>
        </p:nvSpPr>
        <p:spPr>
          <a:xfrm>
            <a:off x="3660215" y="4875854"/>
            <a:ext cx="2957963" cy="646331"/>
          </a:xfrm>
          <a:prstGeom prst="rect">
            <a:avLst/>
          </a:prstGeom>
          <a:noFill/>
        </p:spPr>
        <p:txBody>
          <a:bodyPr wrap="square" rtlCol="0">
            <a:spAutoFit/>
          </a:bodyPr>
          <a:lstStyle/>
          <a:p>
            <a:pPr algn="ctr"/>
            <a:r>
              <a:rPr kumimoji="1" lang="ja-JP" altLang="en-US" dirty="0"/>
              <a:t>サンフランシスコ平和条約</a:t>
            </a:r>
            <a:endParaRPr kumimoji="1" lang="en-US" altLang="ja-JP" dirty="0"/>
          </a:p>
          <a:p>
            <a:pPr algn="ctr"/>
            <a:r>
              <a:rPr kumimoji="1" lang="ja-JP" altLang="en-US" dirty="0"/>
              <a:t>（</a:t>
            </a:r>
            <a:r>
              <a:rPr kumimoji="1" lang="en-US" altLang="ja-JP" dirty="0"/>
              <a:t>1951</a:t>
            </a:r>
            <a:r>
              <a:rPr kumimoji="1" lang="ja-JP" altLang="en-US" dirty="0"/>
              <a:t>年）</a:t>
            </a:r>
          </a:p>
        </p:txBody>
      </p:sp>
      <p:sp>
        <p:nvSpPr>
          <p:cNvPr id="21" name="テキスト ボックス 20">
            <a:extLst>
              <a:ext uri="{FF2B5EF4-FFF2-40B4-BE49-F238E27FC236}">
                <a16:creationId xmlns:a16="http://schemas.microsoft.com/office/drawing/2014/main" id="{031C546E-BC7C-4947-A812-9E3C005A1056}"/>
              </a:ext>
            </a:extLst>
          </p:cNvPr>
          <p:cNvSpPr txBox="1"/>
          <p:nvPr/>
        </p:nvSpPr>
        <p:spPr>
          <a:xfrm>
            <a:off x="46833" y="4875854"/>
            <a:ext cx="3378234" cy="646331"/>
          </a:xfrm>
          <a:prstGeom prst="rect">
            <a:avLst/>
          </a:prstGeom>
          <a:noFill/>
        </p:spPr>
        <p:txBody>
          <a:bodyPr wrap="square" rtlCol="0">
            <a:spAutoFit/>
          </a:bodyPr>
          <a:lstStyle/>
          <a:p>
            <a:pPr algn="ctr"/>
            <a:r>
              <a:rPr kumimoji="1" lang="ja-JP" altLang="en-US" dirty="0"/>
              <a:t>ポーツマス条約</a:t>
            </a:r>
            <a:endParaRPr kumimoji="1" lang="en-US" altLang="ja-JP" dirty="0"/>
          </a:p>
          <a:p>
            <a:pPr algn="ctr"/>
            <a:r>
              <a:rPr kumimoji="1" lang="ja-JP" altLang="en-US" dirty="0"/>
              <a:t>（</a:t>
            </a:r>
            <a:r>
              <a:rPr kumimoji="1" lang="en-US" altLang="ja-JP" dirty="0"/>
              <a:t>1905</a:t>
            </a:r>
            <a:r>
              <a:rPr kumimoji="1" lang="ja-JP" altLang="en-US" dirty="0"/>
              <a:t>年）</a:t>
            </a:r>
          </a:p>
        </p:txBody>
      </p:sp>
      <p:sp>
        <p:nvSpPr>
          <p:cNvPr id="37" name="タイトル 1">
            <a:extLst>
              <a:ext uri="{FF2B5EF4-FFF2-40B4-BE49-F238E27FC236}">
                <a16:creationId xmlns:a16="http://schemas.microsoft.com/office/drawing/2014/main" id="{93F74FF3-D17B-D4B2-14F6-5B2C998BC3FA}"/>
              </a:ext>
            </a:extLst>
          </p:cNvPr>
          <p:cNvSpPr txBox="1">
            <a:spLocks/>
          </p:cNvSpPr>
          <p:nvPr/>
        </p:nvSpPr>
        <p:spPr>
          <a:xfrm>
            <a:off x="702805" y="-31751"/>
            <a:ext cx="6155195" cy="732928"/>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lnSpc>
                <a:spcPts val="2300"/>
              </a:lnSpc>
            </a:pPr>
            <a:r>
              <a:rPr lang="ja-JP" altLang="en-US" sz="2000" dirty="0"/>
              <a:t>日本・ロシア（ソ連）の領土をそれぞれの条約に</a:t>
            </a:r>
            <a:endParaRPr lang="en-US" altLang="ja-JP" sz="2000" dirty="0"/>
          </a:p>
          <a:p>
            <a:pPr algn="l">
              <a:lnSpc>
                <a:spcPts val="2300"/>
              </a:lnSpc>
            </a:pPr>
            <a:r>
              <a:rPr lang="ja-JP" altLang="en-US" sz="2000" dirty="0"/>
              <a:t>応じて色分けし塗ってみよう。</a:t>
            </a:r>
          </a:p>
        </p:txBody>
      </p:sp>
      <p:sp>
        <p:nvSpPr>
          <p:cNvPr id="39" name="正方形/長方形 38">
            <a:extLst>
              <a:ext uri="{FF2B5EF4-FFF2-40B4-BE49-F238E27FC236}">
                <a16:creationId xmlns:a16="http://schemas.microsoft.com/office/drawing/2014/main" id="{AB87E05F-2C3E-1C54-5B82-B6342556D0AF}"/>
              </a:ext>
            </a:extLst>
          </p:cNvPr>
          <p:cNvSpPr/>
          <p:nvPr/>
        </p:nvSpPr>
        <p:spPr>
          <a:xfrm>
            <a:off x="0" y="0"/>
            <a:ext cx="702805" cy="365125"/>
          </a:xfrm>
          <a:prstGeom prst="rect">
            <a:avLst/>
          </a:prstGeom>
          <a:ln/>
        </p:spPr>
        <p:style>
          <a:lnRef idx="2">
            <a:schemeClr val="dk1"/>
          </a:lnRef>
          <a:fillRef idx="1">
            <a:schemeClr val="lt1"/>
          </a:fillRef>
          <a:effectRef idx="0">
            <a:schemeClr val="dk1"/>
          </a:effectRef>
          <a:fontRef idx="minor">
            <a:schemeClr val="dk1"/>
          </a:fontRef>
        </p:style>
        <p:txBody>
          <a:bodyPr tIns="144000" rtlCol="0" anchor="ctr"/>
          <a:lstStyle/>
          <a:p>
            <a:pPr algn="ctr"/>
            <a:r>
              <a:rPr kumimoji="1" lang="en-US" altLang="ja-JP" sz="2000" b="1" dirty="0">
                <a:solidFill>
                  <a:schemeClr val="tx1">
                    <a:lumMod val="75000"/>
                    <a:lumOff val="25000"/>
                  </a:schemeClr>
                </a:solidFill>
              </a:rPr>
              <a:t>W1</a:t>
            </a:r>
          </a:p>
        </p:txBody>
      </p:sp>
      <p:cxnSp>
        <p:nvCxnSpPr>
          <p:cNvPr id="41" name="直線コネクタ 40">
            <a:extLst>
              <a:ext uri="{FF2B5EF4-FFF2-40B4-BE49-F238E27FC236}">
                <a16:creationId xmlns:a16="http://schemas.microsoft.com/office/drawing/2014/main" id="{420A2F95-2292-E6AC-DF16-CA1A40CED348}"/>
              </a:ext>
            </a:extLst>
          </p:cNvPr>
          <p:cNvCxnSpPr>
            <a:cxnSpLocks/>
          </p:cNvCxnSpPr>
          <p:nvPr/>
        </p:nvCxnSpPr>
        <p:spPr>
          <a:xfrm>
            <a:off x="0" y="621665"/>
            <a:ext cx="6858000" cy="0"/>
          </a:xfrm>
          <a:prstGeom prst="line">
            <a:avLst/>
          </a:prstGeom>
        </p:spPr>
        <p:style>
          <a:lnRef idx="1">
            <a:schemeClr val="dk1"/>
          </a:lnRef>
          <a:fillRef idx="0">
            <a:schemeClr val="dk1"/>
          </a:fillRef>
          <a:effectRef idx="0">
            <a:schemeClr val="dk1"/>
          </a:effectRef>
          <a:fontRef idx="minor">
            <a:schemeClr val="tx1"/>
          </a:fontRef>
        </p:style>
      </p:cxnSp>
      <p:sp>
        <p:nvSpPr>
          <p:cNvPr id="42" name="タイトル 1">
            <a:extLst>
              <a:ext uri="{FF2B5EF4-FFF2-40B4-BE49-F238E27FC236}">
                <a16:creationId xmlns:a16="http://schemas.microsoft.com/office/drawing/2014/main" id="{749E7442-862C-DA32-1F94-8314936BEAB0}"/>
              </a:ext>
            </a:extLst>
          </p:cNvPr>
          <p:cNvSpPr txBox="1">
            <a:spLocks/>
          </p:cNvSpPr>
          <p:nvPr/>
        </p:nvSpPr>
        <p:spPr>
          <a:xfrm>
            <a:off x="141166" y="2152724"/>
            <a:ext cx="1570072" cy="324142"/>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lnSpc>
                <a:spcPts val="2300"/>
              </a:lnSpc>
            </a:pPr>
            <a:r>
              <a:rPr lang="ja-JP" altLang="en-US" sz="1200" b="1" dirty="0"/>
              <a:t>日本・ロシア混住地</a:t>
            </a:r>
          </a:p>
        </p:txBody>
      </p:sp>
    </p:spTree>
    <p:extLst>
      <p:ext uri="{BB962C8B-B14F-4D97-AF65-F5344CB8AC3E}">
        <p14:creationId xmlns:p14="http://schemas.microsoft.com/office/powerpoint/2010/main" val="230260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グループ化 77">
            <a:extLst>
              <a:ext uri="{FF2B5EF4-FFF2-40B4-BE49-F238E27FC236}">
                <a16:creationId xmlns:a16="http://schemas.microsoft.com/office/drawing/2014/main" id="{91C856C2-E003-45B5-BE5D-D5BBC65B958C}"/>
              </a:ext>
            </a:extLst>
          </p:cNvPr>
          <p:cNvGrpSpPr/>
          <p:nvPr/>
        </p:nvGrpSpPr>
        <p:grpSpPr>
          <a:xfrm>
            <a:off x="94415" y="7183469"/>
            <a:ext cx="6669170" cy="1723686"/>
            <a:chOff x="107310" y="719568"/>
            <a:chExt cx="6669170" cy="1723686"/>
          </a:xfrm>
        </p:grpSpPr>
        <p:grpSp>
          <p:nvGrpSpPr>
            <p:cNvPr id="86" name="グループ化 85">
              <a:extLst>
                <a:ext uri="{FF2B5EF4-FFF2-40B4-BE49-F238E27FC236}">
                  <a16:creationId xmlns:a16="http://schemas.microsoft.com/office/drawing/2014/main" id="{22D4F3B0-87A9-4DB7-A737-8D6D02604F2B}"/>
                </a:ext>
              </a:extLst>
            </p:cNvPr>
            <p:cNvGrpSpPr/>
            <p:nvPr/>
          </p:nvGrpSpPr>
          <p:grpSpPr>
            <a:xfrm>
              <a:off x="107310" y="748573"/>
              <a:ext cx="6643380" cy="843783"/>
              <a:chOff x="121770" y="1121110"/>
              <a:chExt cx="6643380" cy="843783"/>
            </a:xfrm>
          </p:grpSpPr>
          <p:grpSp>
            <p:nvGrpSpPr>
              <p:cNvPr id="93" name="グループ化 92">
                <a:extLst>
                  <a:ext uri="{FF2B5EF4-FFF2-40B4-BE49-F238E27FC236}">
                    <a16:creationId xmlns:a16="http://schemas.microsoft.com/office/drawing/2014/main" id="{BC188A22-19D8-4252-86B5-0C303A2D9ACA}"/>
                  </a:ext>
                </a:extLst>
              </p:cNvPr>
              <p:cNvGrpSpPr/>
              <p:nvPr/>
            </p:nvGrpSpPr>
            <p:grpSpPr>
              <a:xfrm>
                <a:off x="121770" y="1121110"/>
                <a:ext cx="6643380" cy="523220"/>
                <a:chOff x="27926" y="837114"/>
                <a:chExt cx="6643380" cy="523220"/>
              </a:xfrm>
            </p:grpSpPr>
            <p:sp>
              <p:nvSpPr>
                <p:cNvPr id="95" name="テキスト ボックス 94">
                  <a:extLst>
                    <a:ext uri="{FF2B5EF4-FFF2-40B4-BE49-F238E27FC236}">
                      <a16:creationId xmlns:a16="http://schemas.microsoft.com/office/drawing/2014/main" id="{31E286D4-1878-498A-86E1-8055BF920819}"/>
                    </a:ext>
                  </a:extLst>
                </p:cNvPr>
                <p:cNvSpPr txBox="1"/>
                <p:nvPr/>
              </p:nvSpPr>
              <p:spPr>
                <a:xfrm>
                  <a:off x="490695" y="918433"/>
                  <a:ext cx="6180611" cy="307777"/>
                </a:xfrm>
                <a:prstGeom prst="rect">
                  <a:avLst/>
                </a:prstGeom>
                <a:noFill/>
              </p:spPr>
              <p:txBody>
                <a:bodyPr wrap="square" rtlCol="0">
                  <a:spAutoFit/>
                </a:bodyPr>
                <a:lstStyle/>
                <a:p>
                  <a:r>
                    <a:rPr kumimoji="1" lang="ja-JP" altLang="en-US" sz="1400" dirty="0"/>
                    <a:t>終戦時、北方四島に暮らしていた　　　　　　　　　　　　　　　 人の</a:t>
                  </a:r>
                  <a:endParaRPr kumimoji="1" lang="en-US" altLang="ja-JP" sz="1400" dirty="0"/>
                </a:p>
              </p:txBody>
            </p:sp>
            <p:sp>
              <p:nvSpPr>
                <p:cNvPr id="96" name="テキスト ボックス 95">
                  <a:extLst>
                    <a:ext uri="{FF2B5EF4-FFF2-40B4-BE49-F238E27FC236}">
                      <a16:creationId xmlns:a16="http://schemas.microsoft.com/office/drawing/2014/main" id="{5C5608BA-58E6-436E-B47D-BAE4A948D202}"/>
                    </a:ext>
                  </a:extLst>
                </p:cNvPr>
                <p:cNvSpPr txBox="1"/>
                <p:nvPr/>
              </p:nvSpPr>
              <p:spPr>
                <a:xfrm>
                  <a:off x="27926" y="837114"/>
                  <a:ext cx="607145" cy="523220"/>
                </a:xfrm>
                <a:prstGeom prst="rect">
                  <a:avLst/>
                </a:prstGeom>
                <a:noFill/>
              </p:spPr>
              <p:txBody>
                <a:bodyPr wrap="square" rtlCol="0">
                  <a:spAutoFit/>
                </a:bodyPr>
                <a:lstStyle/>
                <a:p>
                  <a:r>
                    <a:rPr kumimoji="1" lang="ja-JP" altLang="en-US" sz="2800" dirty="0"/>
                    <a:t>⑤</a:t>
                  </a:r>
                </a:p>
              </p:txBody>
            </p:sp>
          </p:grpSp>
          <p:sp>
            <p:nvSpPr>
              <p:cNvPr id="94" name="テキスト ボックス 93">
                <a:extLst>
                  <a:ext uri="{FF2B5EF4-FFF2-40B4-BE49-F238E27FC236}">
                    <a16:creationId xmlns:a16="http://schemas.microsoft.com/office/drawing/2014/main" id="{AA2922DD-BE1A-4902-84EC-D9C46A3B5056}"/>
                  </a:ext>
                </a:extLst>
              </p:cNvPr>
              <p:cNvSpPr txBox="1"/>
              <p:nvPr/>
            </p:nvSpPr>
            <p:spPr>
              <a:xfrm>
                <a:off x="613458" y="1657116"/>
                <a:ext cx="5923773" cy="307777"/>
              </a:xfrm>
              <a:prstGeom prst="rect">
                <a:avLst/>
              </a:prstGeom>
              <a:noFill/>
            </p:spPr>
            <p:txBody>
              <a:bodyPr wrap="square" rtlCol="0">
                <a:spAutoFit/>
              </a:bodyPr>
              <a:lstStyle/>
              <a:p>
                <a:r>
                  <a:rPr kumimoji="1" lang="ja-JP" altLang="en-US" sz="1400" dirty="0"/>
                  <a:t>日本人島民のうち約半数は自ら脱出したが、それ以外の島民は、</a:t>
                </a:r>
                <a:endParaRPr kumimoji="1" lang="en-US" altLang="ja-JP" sz="1400" dirty="0"/>
              </a:p>
            </p:txBody>
          </p:sp>
        </p:grpSp>
        <p:sp>
          <p:nvSpPr>
            <p:cNvPr id="87" name="正方形/長方形 86">
              <a:extLst>
                <a:ext uri="{FF2B5EF4-FFF2-40B4-BE49-F238E27FC236}">
                  <a16:creationId xmlns:a16="http://schemas.microsoft.com/office/drawing/2014/main" id="{55A38ED1-B61A-461E-9B0E-AD351F97ADAA}"/>
                </a:ext>
              </a:extLst>
            </p:cNvPr>
            <p:cNvSpPr/>
            <p:nvPr/>
          </p:nvSpPr>
          <p:spPr>
            <a:xfrm>
              <a:off x="3394089" y="719568"/>
              <a:ext cx="2604839" cy="46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8" name="テキスト ボックス 87">
              <a:extLst>
                <a:ext uri="{FF2B5EF4-FFF2-40B4-BE49-F238E27FC236}">
                  <a16:creationId xmlns:a16="http://schemas.microsoft.com/office/drawing/2014/main" id="{0090A16C-671F-48F2-817F-C9D44E1396BA}"/>
                </a:ext>
              </a:extLst>
            </p:cNvPr>
            <p:cNvSpPr txBox="1"/>
            <p:nvPr/>
          </p:nvSpPr>
          <p:spPr>
            <a:xfrm>
              <a:off x="3394089" y="790288"/>
              <a:ext cx="2212068" cy="369332"/>
            </a:xfrm>
            <a:prstGeom prst="rect">
              <a:avLst/>
            </a:prstGeom>
            <a:noFill/>
          </p:spPr>
          <p:txBody>
            <a:bodyPr wrap="square">
              <a:spAutoFit/>
            </a:bodyPr>
            <a:lstStyle/>
            <a:p>
              <a:r>
                <a:rPr lang="zh-TW" altLang="en-US" dirty="0"/>
                <a:t>　</a:t>
              </a:r>
              <a:r>
                <a:rPr lang="ja-JP" altLang="en-US" dirty="0"/>
                <a:t>約 </a:t>
              </a:r>
              <a:r>
                <a:rPr lang="en-US" altLang="ja-JP" dirty="0"/>
                <a:t>17,000</a:t>
              </a:r>
              <a:endParaRPr lang="ja-JP" altLang="en-US" dirty="0"/>
            </a:p>
          </p:txBody>
        </p:sp>
        <p:sp>
          <p:nvSpPr>
            <p:cNvPr id="89" name="正方形/長方形 88">
              <a:extLst>
                <a:ext uri="{FF2B5EF4-FFF2-40B4-BE49-F238E27FC236}">
                  <a16:creationId xmlns:a16="http://schemas.microsoft.com/office/drawing/2014/main" id="{262FB9D0-9719-4DB9-907D-41ECEB3DEFEF}"/>
                </a:ext>
              </a:extLst>
            </p:cNvPr>
            <p:cNvSpPr/>
            <p:nvPr/>
          </p:nvSpPr>
          <p:spPr>
            <a:xfrm>
              <a:off x="699996" y="1592721"/>
              <a:ext cx="2604839" cy="46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0" name="テキスト ボックス 89">
              <a:extLst>
                <a:ext uri="{FF2B5EF4-FFF2-40B4-BE49-F238E27FC236}">
                  <a16:creationId xmlns:a16="http://schemas.microsoft.com/office/drawing/2014/main" id="{08B50AF7-7585-4A41-8F9D-6CF34C6C2AE5}"/>
                </a:ext>
              </a:extLst>
            </p:cNvPr>
            <p:cNvSpPr txBox="1"/>
            <p:nvPr/>
          </p:nvSpPr>
          <p:spPr>
            <a:xfrm>
              <a:off x="699996" y="1663441"/>
              <a:ext cx="2212068" cy="369332"/>
            </a:xfrm>
            <a:prstGeom prst="rect">
              <a:avLst/>
            </a:prstGeom>
            <a:noFill/>
          </p:spPr>
          <p:txBody>
            <a:bodyPr wrap="square">
              <a:spAutoFit/>
            </a:bodyPr>
            <a:lstStyle/>
            <a:p>
              <a:r>
                <a:rPr lang="zh-TW" altLang="en-US" dirty="0"/>
                <a:t>　</a:t>
              </a:r>
              <a:r>
                <a:rPr lang="ja-JP" altLang="en-US" dirty="0"/>
                <a:t>強制退去</a:t>
              </a:r>
            </a:p>
          </p:txBody>
        </p:sp>
        <p:sp>
          <p:nvSpPr>
            <p:cNvPr id="91" name="テキスト ボックス 90">
              <a:extLst>
                <a:ext uri="{FF2B5EF4-FFF2-40B4-BE49-F238E27FC236}">
                  <a16:creationId xmlns:a16="http://schemas.microsoft.com/office/drawing/2014/main" id="{6A3028B9-07B0-469D-947B-CF7E393A7FE2}"/>
                </a:ext>
              </a:extLst>
            </p:cNvPr>
            <p:cNvSpPr txBox="1"/>
            <p:nvPr/>
          </p:nvSpPr>
          <p:spPr>
            <a:xfrm>
              <a:off x="3304836" y="1705466"/>
              <a:ext cx="3217936" cy="307777"/>
            </a:xfrm>
            <a:prstGeom prst="rect">
              <a:avLst/>
            </a:prstGeom>
            <a:noFill/>
          </p:spPr>
          <p:txBody>
            <a:bodyPr wrap="square" rtlCol="0">
              <a:spAutoFit/>
            </a:bodyPr>
            <a:lstStyle/>
            <a:p>
              <a:r>
                <a:rPr kumimoji="1" lang="ja-JP" altLang="en-US" sz="1400" dirty="0"/>
                <a:t>させられ、樺太（サハリン）での抑留</a:t>
              </a:r>
              <a:endParaRPr kumimoji="1" lang="en-US" altLang="ja-JP" sz="1400" dirty="0"/>
            </a:p>
          </p:txBody>
        </p:sp>
        <p:sp>
          <p:nvSpPr>
            <p:cNvPr id="92" name="テキスト ボックス 91">
              <a:extLst>
                <a:ext uri="{FF2B5EF4-FFF2-40B4-BE49-F238E27FC236}">
                  <a16:creationId xmlns:a16="http://schemas.microsoft.com/office/drawing/2014/main" id="{BBE10F4D-7509-4A33-9F4F-325E0B0E2671}"/>
                </a:ext>
              </a:extLst>
            </p:cNvPr>
            <p:cNvSpPr txBox="1"/>
            <p:nvPr/>
          </p:nvSpPr>
          <p:spPr>
            <a:xfrm>
              <a:off x="595869" y="2135477"/>
              <a:ext cx="6180611" cy="307777"/>
            </a:xfrm>
            <a:prstGeom prst="rect">
              <a:avLst/>
            </a:prstGeom>
            <a:noFill/>
          </p:spPr>
          <p:txBody>
            <a:bodyPr wrap="square" rtlCol="0">
              <a:spAutoFit/>
            </a:bodyPr>
            <a:lstStyle/>
            <a:p>
              <a:r>
                <a:rPr kumimoji="1" lang="ja-JP" altLang="en-US" sz="1400" dirty="0"/>
                <a:t>を経て日本に送還された。</a:t>
              </a:r>
              <a:endParaRPr kumimoji="1" lang="en-US" altLang="ja-JP" sz="1400" dirty="0"/>
            </a:p>
          </p:txBody>
        </p:sp>
      </p:grpSp>
      <p:sp>
        <p:nvSpPr>
          <p:cNvPr id="6" name="タイトル 1">
            <a:extLst>
              <a:ext uri="{FF2B5EF4-FFF2-40B4-BE49-F238E27FC236}">
                <a16:creationId xmlns:a16="http://schemas.microsoft.com/office/drawing/2014/main" id="{54330843-18CC-4D1F-A90E-4EEDE8F4FB74}"/>
              </a:ext>
            </a:extLst>
          </p:cNvPr>
          <p:cNvSpPr txBox="1">
            <a:spLocks/>
          </p:cNvSpPr>
          <p:nvPr/>
        </p:nvSpPr>
        <p:spPr>
          <a:xfrm>
            <a:off x="702805" y="2"/>
            <a:ext cx="6155195" cy="438148"/>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ja-JP" altLang="en-US" sz="2000" dirty="0"/>
              <a:t>適切なものを以下の空欄に書いてみよう。</a:t>
            </a:r>
          </a:p>
        </p:txBody>
      </p:sp>
      <p:sp>
        <p:nvSpPr>
          <p:cNvPr id="8" name="正方形/長方形 7">
            <a:extLst>
              <a:ext uri="{FF2B5EF4-FFF2-40B4-BE49-F238E27FC236}">
                <a16:creationId xmlns:a16="http://schemas.microsoft.com/office/drawing/2014/main" id="{4C32B813-7B58-4DC6-9B6C-B48956C17366}"/>
              </a:ext>
            </a:extLst>
          </p:cNvPr>
          <p:cNvSpPr/>
          <p:nvPr/>
        </p:nvSpPr>
        <p:spPr>
          <a:xfrm>
            <a:off x="0" y="0"/>
            <a:ext cx="702805" cy="365125"/>
          </a:xfrm>
          <a:prstGeom prst="rect">
            <a:avLst/>
          </a:prstGeom>
          <a:ln/>
        </p:spPr>
        <p:style>
          <a:lnRef idx="2">
            <a:schemeClr val="dk1"/>
          </a:lnRef>
          <a:fillRef idx="1">
            <a:schemeClr val="lt1"/>
          </a:fillRef>
          <a:effectRef idx="0">
            <a:schemeClr val="dk1"/>
          </a:effectRef>
          <a:fontRef idx="minor">
            <a:schemeClr val="dk1"/>
          </a:fontRef>
        </p:style>
        <p:txBody>
          <a:bodyPr tIns="144000" rtlCol="0" anchor="ctr"/>
          <a:lstStyle/>
          <a:p>
            <a:pPr algn="ctr"/>
            <a:r>
              <a:rPr kumimoji="1" lang="en-US" altLang="ja-JP" sz="2000" b="1" dirty="0">
                <a:solidFill>
                  <a:schemeClr val="tx1">
                    <a:lumMod val="75000"/>
                    <a:lumOff val="25000"/>
                  </a:schemeClr>
                </a:solidFill>
              </a:rPr>
              <a:t>W2</a:t>
            </a:r>
          </a:p>
        </p:txBody>
      </p:sp>
      <p:cxnSp>
        <p:nvCxnSpPr>
          <p:cNvPr id="15" name="直線コネクタ 14">
            <a:extLst>
              <a:ext uri="{FF2B5EF4-FFF2-40B4-BE49-F238E27FC236}">
                <a16:creationId xmlns:a16="http://schemas.microsoft.com/office/drawing/2014/main" id="{97ECFED8-0EE9-4543-A1B3-BF28C8B1816E}"/>
              </a:ext>
            </a:extLst>
          </p:cNvPr>
          <p:cNvCxnSpPr/>
          <p:nvPr/>
        </p:nvCxnSpPr>
        <p:spPr>
          <a:xfrm>
            <a:off x="514350" y="365125"/>
            <a:ext cx="6343650" cy="0"/>
          </a:xfrm>
          <a:prstGeom prst="line">
            <a:avLst/>
          </a:prstGeom>
        </p:spPr>
        <p:style>
          <a:lnRef idx="1">
            <a:schemeClr val="dk1"/>
          </a:lnRef>
          <a:fillRef idx="0">
            <a:schemeClr val="dk1"/>
          </a:fillRef>
          <a:effectRef idx="0">
            <a:schemeClr val="dk1"/>
          </a:effectRef>
          <a:fontRef idx="minor">
            <a:schemeClr val="tx1"/>
          </a:fontRef>
        </p:style>
      </p:cxnSp>
      <p:grpSp>
        <p:nvGrpSpPr>
          <p:cNvPr id="60" name="グループ化 59">
            <a:extLst>
              <a:ext uri="{FF2B5EF4-FFF2-40B4-BE49-F238E27FC236}">
                <a16:creationId xmlns:a16="http://schemas.microsoft.com/office/drawing/2014/main" id="{21382A76-4AAF-42DA-BC5C-88C3082FF2CF}"/>
              </a:ext>
            </a:extLst>
          </p:cNvPr>
          <p:cNvGrpSpPr/>
          <p:nvPr/>
        </p:nvGrpSpPr>
        <p:grpSpPr>
          <a:xfrm>
            <a:off x="92851" y="4680014"/>
            <a:ext cx="6672299" cy="2352893"/>
            <a:chOff x="92849" y="3903988"/>
            <a:chExt cx="6672299" cy="2352893"/>
          </a:xfrm>
        </p:grpSpPr>
        <p:grpSp>
          <p:nvGrpSpPr>
            <p:cNvPr id="61" name="グループ化 60">
              <a:extLst>
                <a:ext uri="{FF2B5EF4-FFF2-40B4-BE49-F238E27FC236}">
                  <a16:creationId xmlns:a16="http://schemas.microsoft.com/office/drawing/2014/main" id="{33C4CF3C-E2A2-4A31-8F2A-D7666108C036}"/>
                </a:ext>
              </a:extLst>
            </p:cNvPr>
            <p:cNvGrpSpPr/>
            <p:nvPr/>
          </p:nvGrpSpPr>
          <p:grpSpPr>
            <a:xfrm>
              <a:off x="92849" y="3903988"/>
              <a:ext cx="6672299" cy="2352893"/>
              <a:chOff x="121770" y="1064665"/>
              <a:chExt cx="6672299" cy="2352893"/>
            </a:xfrm>
          </p:grpSpPr>
          <p:grpSp>
            <p:nvGrpSpPr>
              <p:cNvPr id="63" name="グループ化 62">
                <a:extLst>
                  <a:ext uri="{FF2B5EF4-FFF2-40B4-BE49-F238E27FC236}">
                    <a16:creationId xmlns:a16="http://schemas.microsoft.com/office/drawing/2014/main" id="{AB2AF0A8-0CC9-4616-8D26-2FE93A1B795D}"/>
                  </a:ext>
                </a:extLst>
              </p:cNvPr>
              <p:cNvGrpSpPr/>
              <p:nvPr/>
            </p:nvGrpSpPr>
            <p:grpSpPr>
              <a:xfrm>
                <a:off x="121770" y="1064665"/>
                <a:ext cx="6621711" cy="523220"/>
                <a:chOff x="27926" y="780669"/>
                <a:chExt cx="6621711" cy="523220"/>
              </a:xfrm>
            </p:grpSpPr>
            <p:sp>
              <p:nvSpPr>
                <p:cNvPr id="68" name="テキスト ボックス 67">
                  <a:extLst>
                    <a:ext uri="{FF2B5EF4-FFF2-40B4-BE49-F238E27FC236}">
                      <a16:creationId xmlns:a16="http://schemas.microsoft.com/office/drawing/2014/main" id="{E48AED50-EADB-4DA6-88E7-2D11113CCE36}"/>
                    </a:ext>
                  </a:extLst>
                </p:cNvPr>
                <p:cNvSpPr txBox="1"/>
                <p:nvPr/>
              </p:nvSpPr>
              <p:spPr>
                <a:xfrm>
                  <a:off x="558373" y="861682"/>
                  <a:ext cx="6091264" cy="307777"/>
                </a:xfrm>
                <a:prstGeom prst="rect">
                  <a:avLst/>
                </a:prstGeom>
                <a:noFill/>
              </p:spPr>
              <p:txBody>
                <a:bodyPr wrap="square" rtlCol="0">
                  <a:spAutoFit/>
                </a:bodyPr>
                <a:lstStyle/>
                <a:p>
                  <a:r>
                    <a:rPr kumimoji="1" lang="ja-JP" altLang="en-US" sz="1400" dirty="0"/>
                    <a:t>ソ連は</a:t>
                  </a:r>
                  <a:r>
                    <a:rPr kumimoji="1" lang="en-US" altLang="ja-JP" sz="1400" dirty="0"/>
                    <a:t>1945</a:t>
                  </a:r>
                  <a:r>
                    <a:rPr kumimoji="1" lang="ja-JP" altLang="en-US" sz="1400" dirty="0"/>
                    <a:t>（昭和</a:t>
                  </a:r>
                  <a:r>
                    <a:rPr kumimoji="1" lang="en-US" altLang="ja-JP" sz="1400" dirty="0"/>
                    <a:t>20</a:t>
                  </a:r>
                  <a:r>
                    <a:rPr kumimoji="1" lang="ja-JP" altLang="en-US" sz="1400" dirty="0"/>
                    <a:t> ）年</a:t>
                  </a:r>
                  <a:r>
                    <a:rPr kumimoji="1" lang="en-US" altLang="ja-JP" sz="1400" dirty="0"/>
                    <a:t>8</a:t>
                  </a:r>
                  <a:r>
                    <a:rPr kumimoji="1" lang="ja-JP" altLang="en-US" sz="1400" dirty="0"/>
                    <a:t>月</a:t>
                  </a:r>
                  <a:r>
                    <a:rPr kumimoji="1" lang="en-US" altLang="ja-JP" sz="1400" dirty="0"/>
                    <a:t>9</a:t>
                  </a:r>
                  <a:r>
                    <a:rPr kumimoji="1" lang="ja-JP" altLang="en-US" sz="1400" dirty="0"/>
                    <a:t>日に当時有効であった</a:t>
                  </a:r>
                  <a:endParaRPr kumimoji="1" lang="en-US" altLang="ja-JP" sz="1400" dirty="0"/>
                </a:p>
              </p:txBody>
            </p:sp>
            <p:sp>
              <p:nvSpPr>
                <p:cNvPr id="69" name="テキスト ボックス 68">
                  <a:extLst>
                    <a:ext uri="{FF2B5EF4-FFF2-40B4-BE49-F238E27FC236}">
                      <a16:creationId xmlns:a16="http://schemas.microsoft.com/office/drawing/2014/main" id="{2C59E591-6367-4F70-88DB-767F35169D77}"/>
                    </a:ext>
                  </a:extLst>
                </p:cNvPr>
                <p:cNvSpPr txBox="1"/>
                <p:nvPr/>
              </p:nvSpPr>
              <p:spPr>
                <a:xfrm>
                  <a:off x="27926" y="780669"/>
                  <a:ext cx="607145" cy="523220"/>
                </a:xfrm>
                <a:prstGeom prst="rect">
                  <a:avLst/>
                </a:prstGeom>
                <a:noFill/>
              </p:spPr>
              <p:txBody>
                <a:bodyPr wrap="square" rtlCol="0">
                  <a:spAutoFit/>
                </a:bodyPr>
                <a:lstStyle/>
                <a:p>
                  <a:r>
                    <a:rPr kumimoji="1" lang="ja-JP" altLang="en-US" sz="2800" dirty="0"/>
                    <a:t>④</a:t>
                  </a:r>
                </a:p>
              </p:txBody>
            </p:sp>
          </p:grpSp>
          <p:grpSp>
            <p:nvGrpSpPr>
              <p:cNvPr id="64" name="グループ化 63">
                <a:extLst>
                  <a:ext uri="{FF2B5EF4-FFF2-40B4-BE49-F238E27FC236}">
                    <a16:creationId xmlns:a16="http://schemas.microsoft.com/office/drawing/2014/main" id="{F91FAD03-E38B-4745-8477-CE514C81EA8A}"/>
                  </a:ext>
                </a:extLst>
              </p:cNvPr>
              <p:cNvGrpSpPr/>
              <p:nvPr/>
            </p:nvGrpSpPr>
            <p:grpSpPr>
              <a:xfrm>
                <a:off x="702805" y="1492252"/>
                <a:ext cx="6091264" cy="1925306"/>
                <a:chOff x="608961" y="279667"/>
                <a:chExt cx="6091264" cy="1925306"/>
              </a:xfrm>
            </p:grpSpPr>
            <p:sp>
              <p:nvSpPr>
                <p:cNvPr id="66" name="テキスト ボックス 65">
                  <a:extLst>
                    <a:ext uri="{FF2B5EF4-FFF2-40B4-BE49-F238E27FC236}">
                      <a16:creationId xmlns:a16="http://schemas.microsoft.com/office/drawing/2014/main" id="{56019062-E9E4-4E47-AB00-08031398BBD7}"/>
                    </a:ext>
                  </a:extLst>
                </p:cNvPr>
                <p:cNvSpPr txBox="1"/>
                <p:nvPr/>
              </p:nvSpPr>
              <p:spPr>
                <a:xfrm>
                  <a:off x="3174443" y="364965"/>
                  <a:ext cx="3525782" cy="307777"/>
                </a:xfrm>
                <a:prstGeom prst="rect">
                  <a:avLst/>
                </a:prstGeom>
                <a:noFill/>
              </p:spPr>
              <p:txBody>
                <a:bodyPr wrap="square" rtlCol="0">
                  <a:spAutoFit/>
                </a:bodyPr>
                <a:lstStyle/>
                <a:p>
                  <a:r>
                    <a:rPr kumimoji="1" lang="ja-JP" altLang="en-US" sz="1400" dirty="0"/>
                    <a:t>を一方的に無視して対日参戦した。</a:t>
                  </a:r>
                </a:p>
              </p:txBody>
            </p:sp>
            <p:sp>
              <p:nvSpPr>
                <p:cNvPr id="67" name="正方形/長方形 66">
                  <a:extLst>
                    <a:ext uri="{FF2B5EF4-FFF2-40B4-BE49-F238E27FC236}">
                      <a16:creationId xmlns:a16="http://schemas.microsoft.com/office/drawing/2014/main" id="{0B7EC780-DF48-4F53-B880-6EDA8F7BE60A}"/>
                    </a:ext>
                  </a:extLst>
                </p:cNvPr>
                <p:cNvSpPr/>
                <p:nvPr/>
              </p:nvSpPr>
              <p:spPr>
                <a:xfrm>
                  <a:off x="608961" y="279667"/>
                  <a:ext cx="2604839" cy="46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0" name="テキスト ボックス 99">
                  <a:extLst>
                    <a:ext uri="{FF2B5EF4-FFF2-40B4-BE49-F238E27FC236}">
                      <a16:creationId xmlns:a16="http://schemas.microsoft.com/office/drawing/2014/main" id="{1DEDC666-B4F2-8253-7A0D-C92340E0C74A}"/>
                    </a:ext>
                  </a:extLst>
                </p:cNvPr>
                <p:cNvSpPr txBox="1"/>
                <p:nvPr/>
              </p:nvSpPr>
              <p:spPr>
                <a:xfrm>
                  <a:off x="635070" y="1439566"/>
                  <a:ext cx="6063589" cy="307777"/>
                </a:xfrm>
                <a:prstGeom prst="rect">
                  <a:avLst/>
                </a:prstGeom>
                <a:noFill/>
              </p:spPr>
              <p:txBody>
                <a:bodyPr wrap="square" rtlCol="0">
                  <a:spAutoFit/>
                </a:bodyPr>
                <a:lstStyle/>
                <a:p>
                  <a:r>
                    <a:rPr kumimoji="1" lang="en-US" altLang="ja-JP" sz="1400" dirty="0"/>
                    <a:t>8</a:t>
                  </a:r>
                  <a:r>
                    <a:rPr kumimoji="1" lang="ja-JP" altLang="en-US" sz="1400" dirty="0"/>
                    <a:t>月</a:t>
                  </a:r>
                  <a:r>
                    <a:rPr kumimoji="1" lang="en-US" altLang="ja-JP" sz="1400" dirty="0"/>
                    <a:t>28</a:t>
                  </a:r>
                  <a:r>
                    <a:rPr kumimoji="1" lang="ja-JP" altLang="en-US" sz="1400" dirty="0"/>
                    <a:t>日から</a:t>
                  </a:r>
                  <a:r>
                    <a:rPr kumimoji="1" lang="en-US" altLang="ja-JP" sz="1400" dirty="0"/>
                    <a:t>9</a:t>
                  </a:r>
                  <a:r>
                    <a:rPr kumimoji="1" lang="ja-JP" altLang="en-US" sz="1400" dirty="0"/>
                    <a:t>月</a:t>
                  </a:r>
                  <a:r>
                    <a:rPr kumimoji="1" lang="en-US" altLang="ja-JP" sz="1400" dirty="0"/>
                    <a:t>4</a:t>
                  </a:r>
                  <a:r>
                    <a:rPr kumimoji="1" lang="ja-JP" altLang="en-US" sz="1400" dirty="0"/>
                    <a:t>日の間に　　　　　　　　　　　　　   を武装解除し、</a:t>
                  </a:r>
                </a:p>
              </p:txBody>
            </p:sp>
            <p:sp>
              <p:nvSpPr>
                <p:cNvPr id="101" name="テキスト ボックス 100">
                  <a:extLst>
                    <a:ext uri="{FF2B5EF4-FFF2-40B4-BE49-F238E27FC236}">
                      <a16:creationId xmlns:a16="http://schemas.microsoft.com/office/drawing/2014/main" id="{B9E2E29F-3FC6-5C4B-6F77-F5FE3826D120}"/>
                    </a:ext>
                  </a:extLst>
                </p:cNvPr>
                <p:cNvSpPr txBox="1"/>
                <p:nvPr/>
              </p:nvSpPr>
              <p:spPr>
                <a:xfrm>
                  <a:off x="618110" y="1897196"/>
                  <a:ext cx="5772468" cy="307777"/>
                </a:xfrm>
                <a:prstGeom prst="rect">
                  <a:avLst/>
                </a:prstGeom>
                <a:noFill/>
              </p:spPr>
              <p:txBody>
                <a:bodyPr wrap="square" rtlCol="0">
                  <a:spAutoFit/>
                </a:bodyPr>
                <a:lstStyle/>
                <a:p>
                  <a:r>
                    <a:rPr kumimoji="1" lang="ja-JP" altLang="en-US" sz="1400" dirty="0"/>
                    <a:t>遅くとも</a:t>
                  </a:r>
                  <a:r>
                    <a:rPr kumimoji="1" lang="en-US" altLang="ja-JP" sz="1400" dirty="0"/>
                    <a:t>9</a:t>
                  </a:r>
                  <a:r>
                    <a:rPr kumimoji="1" lang="ja-JP" altLang="en-US" sz="1400" dirty="0"/>
                    <a:t>月</a:t>
                  </a:r>
                  <a:r>
                    <a:rPr kumimoji="1" lang="en-US" altLang="ja-JP" sz="1400" dirty="0"/>
                    <a:t>5</a:t>
                  </a:r>
                  <a:r>
                    <a:rPr kumimoji="1" lang="ja-JP" altLang="en-US" sz="1400" dirty="0"/>
                    <a:t>日までに占領した。</a:t>
                  </a:r>
                </a:p>
              </p:txBody>
            </p:sp>
          </p:grpSp>
          <p:sp>
            <p:nvSpPr>
              <p:cNvPr id="65" name="テキスト ボックス 64">
                <a:extLst>
                  <a:ext uri="{FF2B5EF4-FFF2-40B4-BE49-F238E27FC236}">
                    <a16:creationId xmlns:a16="http://schemas.microsoft.com/office/drawing/2014/main" id="{870BEF97-92B2-41C6-B81F-53B597191EEC}"/>
                  </a:ext>
                </a:extLst>
              </p:cNvPr>
              <p:cNvSpPr txBox="1"/>
              <p:nvPr/>
            </p:nvSpPr>
            <p:spPr>
              <a:xfrm>
                <a:off x="715860" y="1565140"/>
                <a:ext cx="2565482" cy="369332"/>
              </a:xfrm>
              <a:prstGeom prst="rect">
                <a:avLst/>
              </a:prstGeom>
              <a:noFill/>
            </p:spPr>
            <p:txBody>
              <a:bodyPr wrap="square">
                <a:spAutoFit/>
              </a:bodyPr>
              <a:lstStyle/>
              <a:p>
                <a:r>
                  <a:rPr lang="zh-TW" altLang="en-US" dirty="0"/>
                  <a:t>　</a:t>
                </a:r>
                <a:r>
                  <a:rPr lang="ja-JP" altLang="en-US" dirty="0"/>
                  <a:t>日ソ中立条約</a:t>
                </a:r>
              </a:p>
            </p:txBody>
          </p:sp>
        </p:grpSp>
        <p:sp>
          <p:nvSpPr>
            <p:cNvPr id="62" name="テキスト ボックス 61">
              <a:extLst>
                <a:ext uri="{FF2B5EF4-FFF2-40B4-BE49-F238E27FC236}">
                  <a16:creationId xmlns:a16="http://schemas.microsoft.com/office/drawing/2014/main" id="{92AD7ABA-F4C0-4B43-9008-6E74275D3FA3}"/>
                </a:ext>
              </a:extLst>
            </p:cNvPr>
            <p:cNvSpPr txBox="1"/>
            <p:nvPr/>
          </p:nvSpPr>
          <p:spPr>
            <a:xfrm>
              <a:off x="643548" y="4843929"/>
              <a:ext cx="6120035" cy="523220"/>
            </a:xfrm>
            <a:prstGeom prst="rect">
              <a:avLst/>
            </a:prstGeom>
            <a:noFill/>
          </p:spPr>
          <p:txBody>
            <a:bodyPr wrap="square" rtlCol="0">
              <a:spAutoFit/>
            </a:bodyPr>
            <a:lstStyle/>
            <a:p>
              <a:r>
                <a:rPr kumimoji="1" lang="ja-JP" altLang="en-US" sz="1400" dirty="0"/>
                <a:t>その後同月</a:t>
              </a:r>
              <a:r>
                <a:rPr kumimoji="1" lang="en-US" altLang="ja-JP" sz="1400" dirty="0"/>
                <a:t>14</a:t>
              </a:r>
              <a:r>
                <a:rPr kumimoji="1" lang="ja-JP" altLang="en-US" sz="1400" dirty="0"/>
                <a:t>日、日本がポツダム宣言を受諾し、</a:t>
              </a:r>
              <a:endParaRPr kumimoji="1" lang="en-US" altLang="ja-JP" sz="1400" dirty="0"/>
            </a:p>
            <a:p>
              <a:r>
                <a:rPr kumimoji="1" lang="ja-JP" altLang="en-US" sz="1400" dirty="0"/>
                <a:t>降伏の意図を明確にした後の</a:t>
              </a:r>
              <a:r>
                <a:rPr kumimoji="1" lang="en-US" altLang="ja-JP" sz="1400" dirty="0"/>
                <a:t>18</a:t>
              </a:r>
              <a:r>
                <a:rPr kumimoji="1" lang="ja-JP" altLang="en-US" sz="1400" dirty="0"/>
                <a:t>日より、ソ連は千島列島への侵攻を開始し、</a:t>
              </a:r>
              <a:endParaRPr kumimoji="1" lang="en-US" altLang="ja-JP" sz="1400" dirty="0"/>
            </a:p>
          </p:txBody>
        </p:sp>
      </p:grpSp>
      <p:grpSp>
        <p:nvGrpSpPr>
          <p:cNvPr id="9" name="グループ化 8">
            <a:extLst>
              <a:ext uri="{FF2B5EF4-FFF2-40B4-BE49-F238E27FC236}">
                <a16:creationId xmlns:a16="http://schemas.microsoft.com/office/drawing/2014/main" id="{B8638517-B3F7-416F-86AC-E6A569A29DE9}"/>
              </a:ext>
            </a:extLst>
          </p:cNvPr>
          <p:cNvGrpSpPr/>
          <p:nvPr/>
        </p:nvGrpSpPr>
        <p:grpSpPr>
          <a:xfrm>
            <a:off x="92851" y="1983662"/>
            <a:ext cx="6607252" cy="1281445"/>
            <a:chOff x="92851" y="2556174"/>
            <a:chExt cx="6607252" cy="1281445"/>
          </a:xfrm>
        </p:grpSpPr>
        <p:grpSp>
          <p:nvGrpSpPr>
            <p:cNvPr id="39" name="グループ化 38">
              <a:extLst>
                <a:ext uri="{FF2B5EF4-FFF2-40B4-BE49-F238E27FC236}">
                  <a16:creationId xmlns:a16="http://schemas.microsoft.com/office/drawing/2014/main" id="{C63958F6-C452-402F-BC6A-09868C230FAE}"/>
                </a:ext>
              </a:extLst>
            </p:cNvPr>
            <p:cNvGrpSpPr/>
            <p:nvPr/>
          </p:nvGrpSpPr>
          <p:grpSpPr>
            <a:xfrm>
              <a:off x="92851" y="2578725"/>
              <a:ext cx="6607252" cy="1258894"/>
              <a:chOff x="121770" y="1121110"/>
              <a:chExt cx="6607252" cy="1258894"/>
            </a:xfrm>
          </p:grpSpPr>
          <p:grpSp>
            <p:nvGrpSpPr>
              <p:cNvPr id="40" name="グループ化 39">
                <a:extLst>
                  <a:ext uri="{FF2B5EF4-FFF2-40B4-BE49-F238E27FC236}">
                    <a16:creationId xmlns:a16="http://schemas.microsoft.com/office/drawing/2014/main" id="{13D6BEAD-65DA-4774-9431-11A0FE288510}"/>
                  </a:ext>
                </a:extLst>
              </p:cNvPr>
              <p:cNvGrpSpPr/>
              <p:nvPr/>
            </p:nvGrpSpPr>
            <p:grpSpPr>
              <a:xfrm>
                <a:off x="121770" y="1121110"/>
                <a:ext cx="6607252" cy="523220"/>
                <a:chOff x="27926" y="837114"/>
                <a:chExt cx="6607252" cy="523220"/>
              </a:xfrm>
            </p:grpSpPr>
            <p:sp>
              <p:nvSpPr>
                <p:cNvPr id="48" name="テキスト ボックス 47">
                  <a:extLst>
                    <a:ext uri="{FF2B5EF4-FFF2-40B4-BE49-F238E27FC236}">
                      <a16:creationId xmlns:a16="http://schemas.microsoft.com/office/drawing/2014/main" id="{6900937E-C50C-49F2-95C7-08F8833D4002}"/>
                    </a:ext>
                  </a:extLst>
                </p:cNvPr>
                <p:cNvSpPr txBox="1"/>
                <p:nvPr/>
              </p:nvSpPr>
              <p:spPr>
                <a:xfrm>
                  <a:off x="543914" y="920045"/>
                  <a:ext cx="6091264" cy="307777"/>
                </a:xfrm>
                <a:prstGeom prst="rect">
                  <a:avLst/>
                </a:prstGeom>
                <a:noFill/>
              </p:spPr>
              <p:txBody>
                <a:bodyPr wrap="square" rtlCol="0">
                  <a:spAutoFit/>
                </a:bodyPr>
                <a:lstStyle/>
                <a:p>
                  <a:r>
                    <a:rPr kumimoji="1" lang="en-US" altLang="ja-JP" sz="1400" dirty="0"/>
                    <a:t>1855</a:t>
                  </a:r>
                  <a:r>
                    <a:rPr kumimoji="1" lang="ja-JP" altLang="en-US" sz="1400" dirty="0"/>
                    <a:t>（安政元）年に締結された日魯通好条約において、</a:t>
                  </a:r>
                  <a:endParaRPr kumimoji="1" lang="en-US" altLang="ja-JP" sz="1400" dirty="0"/>
                </a:p>
              </p:txBody>
            </p:sp>
            <p:sp>
              <p:nvSpPr>
                <p:cNvPr id="50" name="テキスト ボックス 49">
                  <a:extLst>
                    <a:ext uri="{FF2B5EF4-FFF2-40B4-BE49-F238E27FC236}">
                      <a16:creationId xmlns:a16="http://schemas.microsoft.com/office/drawing/2014/main" id="{C90B367D-B759-4106-BC1B-171FCDC081F1}"/>
                    </a:ext>
                  </a:extLst>
                </p:cNvPr>
                <p:cNvSpPr txBox="1"/>
                <p:nvPr/>
              </p:nvSpPr>
              <p:spPr>
                <a:xfrm>
                  <a:off x="27926" y="837114"/>
                  <a:ext cx="607145" cy="523220"/>
                </a:xfrm>
                <a:prstGeom prst="rect">
                  <a:avLst/>
                </a:prstGeom>
                <a:noFill/>
              </p:spPr>
              <p:txBody>
                <a:bodyPr wrap="square" rtlCol="0">
                  <a:spAutoFit/>
                </a:bodyPr>
                <a:lstStyle/>
                <a:p>
                  <a:r>
                    <a:rPr kumimoji="1" lang="ja-JP" altLang="en-US" sz="2800" dirty="0"/>
                    <a:t>②</a:t>
                  </a:r>
                </a:p>
              </p:txBody>
            </p:sp>
          </p:grpSp>
          <p:sp>
            <p:nvSpPr>
              <p:cNvPr id="46" name="テキスト ボックス 45">
                <a:extLst>
                  <a:ext uri="{FF2B5EF4-FFF2-40B4-BE49-F238E27FC236}">
                    <a16:creationId xmlns:a16="http://schemas.microsoft.com/office/drawing/2014/main" id="{6024A4C2-3BC1-499C-BFA9-BF973A92CC81}"/>
                  </a:ext>
                </a:extLst>
              </p:cNvPr>
              <p:cNvSpPr txBox="1"/>
              <p:nvPr/>
            </p:nvSpPr>
            <p:spPr>
              <a:xfrm>
                <a:off x="716861" y="2072227"/>
                <a:ext cx="5585518" cy="307777"/>
              </a:xfrm>
              <a:prstGeom prst="rect">
                <a:avLst/>
              </a:prstGeom>
              <a:noFill/>
            </p:spPr>
            <p:txBody>
              <a:bodyPr wrap="square" rtlCol="0">
                <a:spAutoFit/>
              </a:bodyPr>
              <a:lstStyle/>
              <a:p>
                <a:r>
                  <a:rPr kumimoji="1" lang="ja-JP" altLang="en-US" sz="1400" dirty="0"/>
                  <a:t>との間に両国の国境を設定することとした。</a:t>
                </a:r>
                <a:endParaRPr kumimoji="1" lang="en-US" altLang="ja-JP" sz="1400" dirty="0"/>
              </a:p>
            </p:txBody>
          </p:sp>
        </p:grpSp>
        <p:sp>
          <p:nvSpPr>
            <p:cNvPr id="77" name="テキスト ボックス 76">
              <a:extLst>
                <a:ext uri="{FF2B5EF4-FFF2-40B4-BE49-F238E27FC236}">
                  <a16:creationId xmlns:a16="http://schemas.microsoft.com/office/drawing/2014/main" id="{B0EF8286-1DB8-4506-814C-C0F12199B2FA}"/>
                </a:ext>
              </a:extLst>
            </p:cNvPr>
            <p:cNvSpPr txBox="1"/>
            <p:nvPr/>
          </p:nvSpPr>
          <p:spPr>
            <a:xfrm>
              <a:off x="3199612" y="2556174"/>
              <a:ext cx="1287616" cy="200055"/>
            </a:xfrm>
            <a:prstGeom prst="rect">
              <a:avLst/>
            </a:prstGeom>
            <a:noFill/>
          </p:spPr>
          <p:txBody>
            <a:bodyPr wrap="square" rtlCol="0">
              <a:spAutoFit/>
            </a:bodyPr>
            <a:lstStyle/>
            <a:p>
              <a:r>
                <a:rPr lang="ja-JP" altLang="en-US" sz="700" b="0" i="0" dirty="0">
                  <a:solidFill>
                    <a:srgbClr val="202124"/>
                  </a:solidFill>
                  <a:effectLst/>
                  <a:latin typeface="arial" panose="020B0604020202020204" pitchFamily="34" charset="0"/>
                </a:rPr>
                <a:t>にちろつうこうじょうやく</a:t>
              </a:r>
              <a:endParaRPr kumimoji="1" lang="en-US" altLang="ja-JP" sz="700" dirty="0"/>
            </a:p>
          </p:txBody>
        </p:sp>
      </p:grpSp>
      <p:grpSp>
        <p:nvGrpSpPr>
          <p:cNvPr id="10" name="グループ化 9">
            <a:extLst>
              <a:ext uri="{FF2B5EF4-FFF2-40B4-BE49-F238E27FC236}">
                <a16:creationId xmlns:a16="http://schemas.microsoft.com/office/drawing/2014/main" id="{2C8FFE80-F2A3-4B93-A02C-61225FAEA2A0}"/>
              </a:ext>
            </a:extLst>
          </p:cNvPr>
          <p:cNvGrpSpPr/>
          <p:nvPr/>
        </p:nvGrpSpPr>
        <p:grpSpPr>
          <a:xfrm>
            <a:off x="92851" y="567949"/>
            <a:ext cx="6765149" cy="1405934"/>
            <a:chOff x="92851" y="748573"/>
            <a:chExt cx="6765149" cy="1405934"/>
          </a:xfrm>
        </p:grpSpPr>
        <p:grpSp>
          <p:nvGrpSpPr>
            <p:cNvPr id="14" name="グループ化 13">
              <a:extLst>
                <a:ext uri="{FF2B5EF4-FFF2-40B4-BE49-F238E27FC236}">
                  <a16:creationId xmlns:a16="http://schemas.microsoft.com/office/drawing/2014/main" id="{E3DEC7E6-2942-46E7-ADF8-4DED44B6D580}"/>
                </a:ext>
              </a:extLst>
            </p:cNvPr>
            <p:cNvGrpSpPr/>
            <p:nvPr/>
          </p:nvGrpSpPr>
          <p:grpSpPr>
            <a:xfrm>
              <a:off x="92851" y="748573"/>
              <a:ext cx="6180609" cy="523220"/>
              <a:chOff x="27926" y="837114"/>
              <a:chExt cx="6180609" cy="523220"/>
            </a:xfrm>
          </p:grpSpPr>
          <p:sp>
            <p:nvSpPr>
              <p:cNvPr id="18" name="テキスト ボックス 17">
                <a:extLst>
                  <a:ext uri="{FF2B5EF4-FFF2-40B4-BE49-F238E27FC236}">
                    <a16:creationId xmlns:a16="http://schemas.microsoft.com/office/drawing/2014/main" id="{50CB5964-C222-448C-8181-A5A11D752937}"/>
                  </a:ext>
                </a:extLst>
              </p:cNvPr>
              <p:cNvSpPr txBox="1"/>
              <p:nvPr/>
            </p:nvSpPr>
            <p:spPr>
              <a:xfrm>
                <a:off x="578625" y="918126"/>
                <a:ext cx="5629910" cy="307777"/>
              </a:xfrm>
              <a:prstGeom prst="rect">
                <a:avLst/>
              </a:prstGeom>
              <a:noFill/>
            </p:spPr>
            <p:txBody>
              <a:bodyPr wrap="square" rtlCol="0">
                <a:spAutoFit/>
              </a:bodyPr>
              <a:lstStyle/>
              <a:p>
                <a:r>
                  <a:rPr kumimoji="1" lang="en-US" altLang="ja-JP" sz="1400" dirty="0"/>
                  <a:t>18</a:t>
                </a:r>
                <a:r>
                  <a:rPr kumimoji="1" lang="ja-JP" altLang="en-US" sz="1400" dirty="0"/>
                  <a:t>世紀末から　　　　　　　　　　　　　　　　は、　　　</a:t>
                </a:r>
                <a:endParaRPr kumimoji="1" lang="en-US" altLang="ja-JP" sz="1400" dirty="0"/>
              </a:p>
            </p:txBody>
          </p:sp>
          <p:sp>
            <p:nvSpPr>
              <p:cNvPr id="24" name="テキスト ボックス 23">
                <a:extLst>
                  <a:ext uri="{FF2B5EF4-FFF2-40B4-BE49-F238E27FC236}">
                    <a16:creationId xmlns:a16="http://schemas.microsoft.com/office/drawing/2014/main" id="{20899C98-27D8-4B92-A830-41FB03EAF5FD}"/>
                  </a:ext>
                </a:extLst>
              </p:cNvPr>
              <p:cNvSpPr txBox="1"/>
              <p:nvPr/>
            </p:nvSpPr>
            <p:spPr>
              <a:xfrm>
                <a:off x="27926" y="837114"/>
                <a:ext cx="607145" cy="523220"/>
              </a:xfrm>
              <a:prstGeom prst="rect">
                <a:avLst/>
              </a:prstGeom>
              <a:noFill/>
            </p:spPr>
            <p:txBody>
              <a:bodyPr wrap="square" rtlCol="0">
                <a:spAutoFit/>
              </a:bodyPr>
              <a:lstStyle/>
              <a:p>
                <a:r>
                  <a:rPr kumimoji="1" lang="ja-JP" altLang="en-US" sz="2800" dirty="0"/>
                  <a:t>①</a:t>
                </a:r>
              </a:p>
            </p:txBody>
          </p:sp>
        </p:grpSp>
        <p:sp>
          <p:nvSpPr>
            <p:cNvPr id="79" name="テキスト ボックス 78">
              <a:extLst>
                <a:ext uri="{FF2B5EF4-FFF2-40B4-BE49-F238E27FC236}">
                  <a16:creationId xmlns:a16="http://schemas.microsoft.com/office/drawing/2014/main" id="{909955DA-BADA-4F9B-8A93-95B97630728C}"/>
                </a:ext>
              </a:extLst>
            </p:cNvPr>
            <p:cNvSpPr txBox="1"/>
            <p:nvPr/>
          </p:nvSpPr>
          <p:spPr>
            <a:xfrm>
              <a:off x="3332218" y="1389961"/>
              <a:ext cx="3525782" cy="307777"/>
            </a:xfrm>
            <a:prstGeom prst="rect">
              <a:avLst/>
            </a:prstGeom>
            <a:noFill/>
          </p:spPr>
          <p:txBody>
            <a:bodyPr wrap="square" rtlCol="0">
              <a:spAutoFit/>
            </a:bodyPr>
            <a:lstStyle/>
            <a:p>
              <a:r>
                <a:rPr kumimoji="1" lang="ja-JP" altLang="en-US" sz="1400" dirty="0"/>
                <a:t>の直轄地として、日本人の手によって</a:t>
              </a:r>
              <a:endParaRPr kumimoji="1" lang="en-US" altLang="ja-JP" sz="1400" dirty="0"/>
            </a:p>
          </p:txBody>
        </p:sp>
        <p:sp>
          <p:nvSpPr>
            <p:cNvPr id="80" name="正方形/長方形 79">
              <a:extLst>
                <a:ext uri="{FF2B5EF4-FFF2-40B4-BE49-F238E27FC236}">
                  <a16:creationId xmlns:a16="http://schemas.microsoft.com/office/drawing/2014/main" id="{1FFD4279-D969-4974-A4A9-1FA472BB2C0B}"/>
                </a:ext>
              </a:extLst>
            </p:cNvPr>
            <p:cNvSpPr/>
            <p:nvPr/>
          </p:nvSpPr>
          <p:spPr>
            <a:xfrm>
              <a:off x="1934667" y="754923"/>
              <a:ext cx="2604839" cy="46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1" name="テキスト ボックス 80">
              <a:extLst>
                <a:ext uri="{FF2B5EF4-FFF2-40B4-BE49-F238E27FC236}">
                  <a16:creationId xmlns:a16="http://schemas.microsoft.com/office/drawing/2014/main" id="{F3E1207D-8385-4537-A45A-D2B80D74D32F}"/>
                </a:ext>
              </a:extLst>
            </p:cNvPr>
            <p:cNvSpPr txBox="1"/>
            <p:nvPr/>
          </p:nvSpPr>
          <p:spPr>
            <a:xfrm>
              <a:off x="2083247" y="815170"/>
              <a:ext cx="2212068" cy="369332"/>
            </a:xfrm>
            <a:prstGeom prst="rect">
              <a:avLst/>
            </a:prstGeom>
            <a:noFill/>
          </p:spPr>
          <p:txBody>
            <a:bodyPr wrap="square">
              <a:spAutoFit/>
            </a:bodyPr>
            <a:lstStyle/>
            <a:p>
              <a:r>
                <a:rPr lang="zh-TW" altLang="en-US" dirty="0"/>
                <a:t>　</a:t>
              </a:r>
              <a:r>
                <a:rPr lang="ja-JP" altLang="en-US" dirty="0"/>
                <a:t>北方領土</a:t>
              </a:r>
            </a:p>
          </p:txBody>
        </p:sp>
        <p:sp>
          <p:nvSpPr>
            <p:cNvPr id="82" name="テキスト ボックス 81">
              <a:extLst>
                <a:ext uri="{FF2B5EF4-FFF2-40B4-BE49-F238E27FC236}">
                  <a16:creationId xmlns:a16="http://schemas.microsoft.com/office/drawing/2014/main" id="{55BC6749-C04C-4739-84BA-15093778FADD}"/>
                </a:ext>
              </a:extLst>
            </p:cNvPr>
            <p:cNvSpPr txBox="1"/>
            <p:nvPr/>
          </p:nvSpPr>
          <p:spPr>
            <a:xfrm>
              <a:off x="699996" y="1846730"/>
              <a:ext cx="3525782" cy="307777"/>
            </a:xfrm>
            <a:prstGeom prst="rect">
              <a:avLst/>
            </a:prstGeom>
            <a:noFill/>
          </p:spPr>
          <p:txBody>
            <a:bodyPr wrap="square" rtlCol="0">
              <a:spAutoFit/>
            </a:bodyPr>
            <a:lstStyle/>
            <a:p>
              <a:r>
                <a:rPr kumimoji="1" lang="ja-JP" altLang="en-US" sz="1400" dirty="0"/>
                <a:t>開拓された。</a:t>
              </a:r>
              <a:endParaRPr kumimoji="1" lang="en-US" altLang="ja-JP" sz="1400" dirty="0"/>
            </a:p>
          </p:txBody>
        </p:sp>
      </p:grpSp>
      <p:grpSp>
        <p:nvGrpSpPr>
          <p:cNvPr id="5" name="グループ化 4">
            <a:extLst>
              <a:ext uri="{FF2B5EF4-FFF2-40B4-BE49-F238E27FC236}">
                <a16:creationId xmlns:a16="http://schemas.microsoft.com/office/drawing/2014/main" id="{42FE6227-CD9E-4AA4-A545-05EFE23739D1}"/>
              </a:ext>
            </a:extLst>
          </p:cNvPr>
          <p:cNvGrpSpPr/>
          <p:nvPr/>
        </p:nvGrpSpPr>
        <p:grpSpPr>
          <a:xfrm>
            <a:off x="92851" y="3380799"/>
            <a:ext cx="6607252" cy="1098625"/>
            <a:chOff x="92851" y="3851934"/>
            <a:chExt cx="6607252" cy="1098625"/>
          </a:xfrm>
        </p:grpSpPr>
        <p:sp>
          <p:nvSpPr>
            <p:cNvPr id="74" name="テキスト ボックス 73">
              <a:extLst>
                <a:ext uri="{FF2B5EF4-FFF2-40B4-BE49-F238E27FC236}">
                  <a16:creationId xmlns:a16="http://schemas.microsoft.com/office/drawing/2014/main" id="{6EDC2F69-2F2C-447D-BAC3-7908732FD40F}"/>
                </a:ext>
              </a:extLst>
            </p:cNvPr>
            <p:cNvSpPr txBox="1"/>
            <p:nvPr/>
          </p:nvSpPr>
          <p:spPr>
            <a:xfrm>
              <a:off x="4075241" y="3851934"/>
              <a:ext cx="1639759" cy="200055"/>
            </a:xfrm>
            <a:prstGeom prst="rect">
              <a:avLst/>
            </a:prstGeom>
            <a:noFill/>
          </p:spPr>
          <p:txBody>
            <a:bodyPr wrap="square" rtlCol="0">
              <a:spAutoFit/>
            </a:bodyPr>
            <a:lstStyle/>
            <a:p>
              <a:r>
                <a:rPr lang="ja-JP" altLang="en-US" sz="700" b="0" i="0" dirty="0">
                  <a:solidFill>
                    <a:srgbClr val="202124"/>
                  </a:solidFill>
                  <a:effectLst/>
                  <a:latin typeface="arial" panose="020B0604020202020204" pitchFamily="34" charset="0"/>
                </a:rPr>
                <a:t>からふとちしまこうかんじょうやく</a:t>
              </a:r>
              <a:endParaRPr kumimoji="1" lang="en-US" altLang="ja-JP" sz="600" dirty="0"/>
            </a:p>
          </p:txBody>
        </p:sp>
        <p:grpSp>
          <p:nvGrpSpPr>
            <p:cNvPr id="2" name="グループ化 1">
              <a:extLst>
                <a:ext uri="{FF2B5EF4-FFF2-40B4-BE49-F238E27FC236}">
                  <a16:creationId xmlns:a16="http://schemas.microsoft.com/office/drawing/2014/main" id="{451C31CD-F5F5-47CF-B720-D2FB7994FC84}"/>
                </a:ext>
              </a:extLst>
            </p:cNvPr>
            <p:cNvGrpSpPr/>
            <p:nvPr/>
          </p:nvGrpSpPr>
          <p:grpSpPr>
            <a:xfrm>
              <a:off x="92851" y="3881410"/>
              <a:ext cx="6607252" cy="1069149"/>
              <a:chOff x="92851" y="3881410"/>
              <a:chExt cx="6607252" cy="1069149"/>
            </a:xfrm>
          </p:grpSpPr>
          <p:grpSp>
            <p:nvGrpSpPr>
              <p:cNvPr id="3" name="グループ化 2">
                <a:extLst>
                  <a:ext uri="{FF2B5EF4-FFF2-40B4-BE49-F238E27FC236}">
                    <a16:creationId xmlns:a16="http://schemas.microsoft.com/office/drawing/2014/main" id="{23F04E5F-69B3-4B42-A17F-13A28B1E7947}"/>
                  </a:ext>
                </a:extLst>
              </p:cNvPr>
              <p:cNvGrpSpPr/>
              <p:nvPr/>
            </p:nvGrpSpPr>
            <p:grpSpPr>
              <a:xfrm>
                <a:off x="92851" y="3881410"/>
                <a:ext cx="6607252" cy="1008937"/>
                <a:chOff x="92849" y="3960433"/>
                <a:chExt cx="6607252" cy="1008937"/>
              </a:xfrm>
            </p:grpSpPr>
            <p:grpSp>
              <p:nvGrpSpPr>
                <p:cNvPr id="52" name="グループ化 51">
                  <a:extLst>
                    <a:ext uri="{FF2B5EF4-FFF2-40B4-BE49-F238E27FC236}">
                      <a16:creationId xmlns:a16="http://schemas.microsoft.com/office/drawing/2014/main" id="{A7EEF6FE-884E-44D8-94FC-6C45AEA91FEF}"/>
                    </a:ext>
                  </a:extLst>
                </p:cNvPr>
                <p:cNvGrpSpPr/>
                <p:nvPr/>
              </p:nvGrpSpPr>
              <p:grpSpPr>
                <a:xfrm>
                  <a:off x="92849" y="3960433"/>
                  <a:ext cx="6607252" cy="603636"/>
                  <a:chOff x="27926" y="837114"/>
                  <a:chExt cx="6607252" cy="603636"/>
                </a:xfrm>
              </p:grpSpPr>
              <p:sp>
                <p:nvSpPr>
                  <p:cNvPr id="57" name="テキスト ボックス 56">
                    <a:extLst>
                      <a:ext uri="{FF2B5EF4-FFF2-40B4-BE49-F238E27FC236}">
                        <a16:creationId xmlns:a16="http://schemas.microsoft.com/office/drawing/2014/main" id="{37202D3E-2A58-4C13-BDD6-792F7CEBC3F4}"/>
                      </a:ext>
                    </a:extLst>
                  </p:cNvPr>
                  <p:cNvSpPr txBox="1"/>
                  <p:nvPr/>
                </p:nvSpPr>
                <p:spPr>
                  <a:xfrm>
                    <a:off x="543914" y="917530"/>
                    <a:ext cx="6091264" cy="523220"/>
                  </a:xfrm>
                  <a:prstGeom prst="rect">
                    <a:avLst/>
                  </a:prstGeom>
                  <a:noFill/>
                </p:spPr>
                <p:txBody>
                  <a:bodyPr wrap="square" rtlCol="0">
                    <a:spAutoFit/>
                  </a:bodyPr>
                  <a:lstStyle/>
                  <a:p>
                    <a:r>
                      <a:rPr kumimoji="1" lang="ja-JP" altLang="en-US" sz="1400" dirty="0"/>
                      <a:t>日露国境の再編をした</a:t>
                    </a:r>
                    <a:r>
                      <a:rPr kumimoji="1" lang="en-US" altLang="ja-JP" sz="1400" dirty="0"/>
                      <a:t>1875</a:t>
                    </a:r>
                    <a:r>
                      <a:rPr kumimoji="1" lang="ja-JP" altLang="en-US" sz="1400" dirty="0"/>
                      <a:t>（明治</a:t>
                    </a:r>
                    <a:r>
                      <a:rPr kumimoji="1" lang="en-US" altLang="ja-JP" sz="1400" dirty="0"/>
                      <a:t>8</a:t>
                    </a:r>
                    <a:r>
                      <a:rPr kumimoji="1" lang="ja-JP" altLang="en-US" sz="1400" dirty="0"/>
                      <a:t> ）年の樺太千島交換条約では、</a:t>
                    </a:r>
                    <a:endParaRPr kumimoji="1" lang="en-US" altLang="ja-JP" sz="1400" dirty="0"/>
                  </a:p>
                  <a:p>
                    <a:r>
                      <a:rPr kumimoji="1" lang="ja-JP" altLang="en-US" sz="1400" dirty="0"/>
                      <a:t>日本は樺太（サハリン）を譲り渡し、千島列島を取得した。</a:t>
                    </a:r>
                    <a:endParaRPr kumimoji="1" lang="en-US" altLang="ja-JP" sz="1400" dirty="0"/>
                  </a:p>
                </p:txBody>
              </p:sp>
              <p:sp>
                <p:nvSpPr>
                  <p:cNvPr id="58" name="テキスト ボックス 57">
                    <a:extLst>
                      <a:ext uri="{FF2B5EF4-FFF2-40B4-BE49-F238E27FC236}">
                        <a16:creationId xmlns:a16="http://schemas.microsoft.com/office/drawing/2014/main" id="{9F66AAF8-A4E1-4107-8476-19C965D49004}"/>
                      </a:ext>
                    </a:extLst>
                  </p:cNvPr>
                  <p:cNvSpPr txBox="1"/>
                  <p:nvPr/>
                </p:nvSpPr>
                <p:spPr>
                  <a:xfrm>
                    <a:off x="27926" y="837114"/>
                    <a:ext cx="607145" cy="523220"/>
                  </a:xfrm>
                  <a:prstGeom prst="rect">
                    <a:avLst/>
                  </a:prstGeom>
                  <a:noFill/>
                </p:spPr>
                <p:txBody>
                  <a:bodyPr wrap="square" rtlCol="0">
                    <a:spAutoFit/>
                  </a:bodyPr>
                  <a:lstStyle/>
                  <a:p>
                    <a:r>
                      <a:rPr kumimoji="1" lang="ja-JP" altLang="en-US" sz="2800" dirty="0"/>
                      <a:t>③</a:t>
                    </a:r>
                  </a:p>
                </p:txBody>
              </p:sp>
            </p:grpSp>
            <p:sp>
              <p:nvSpPr>
                <p:cNvPr id="59" name="テキスト ボックス 58">
                  <a:extLst>
                    <a:ext uri="{FF2B5EF4-FFF2-40B4-BE49-F238E27FC236}">
                      <a16:creationId xmlns:a16="http://schemas.microsoft.com/office/drawing/2014/main" id="{24C9BA43-42EA-4BFB-88D5-4F441896FDD7}"/>
                    </a:ext>
                  </a:extLst>
                </p:cNvPr>
                <p:cNvSpPr txBox="1"/>
                <p:nvPr/>
              </p:nvSpPr>
              <p:spPr>
                <a:xfrm>
                  <a:off x="608837" y="4661593"/>
                  <a:ext cx="3525782" cy="307777"/>
                </a:xfrm>
                <a:prstGeom prst="rect">
                  <a:avLst/>
                </a:prstGeom>
                <a:noFill/>
              </p:spPr>
              <p:txBody>
                <a:bodyPr wrap="square" rtlCol="0">
                  <a:spAutoFit/>
                </a:bodyPr>
                <a:lstStyle/>
                <a:p>
                  <a:r>
                    <a:rPr kumimoji="1" lang="ja-JP" altLang="en-US" sz="1400" dirty="0"/>
                    <a:t>この千島列島には</a:t>
                  </a:r>
                  <a:endParaRPr kumimoji="1" lang="en-US" altLang="ja-JP" sz="1400" dirty="0"/>
                </a:p>
              </p:txBody>
            </p:sp>
          </p:grpSp>
          <p:sp>
            <p:nvSpPr>
              <p:cNvPr id="75" name="正方形/長方形 74">
                <a:extLst>
                  <a:ext uri="{FF2B5EF4-FFF2-40B4-BE49-F238E27FC236}">
                    <a16:creationId xmlns:a16="http://schemas.microsoft.com/office/drawing/2014/main" id="{F3D83CA7-B8A8-4363-93A5-970D722F6473}"/>
                  </a:ext>
                </a:extLst>
              </p:cNvPr>
              <p:cNvSpPr/>
              <p:nvPr/>
            </p:nvSpPr>
            <p:spPr>
              <a:xfrm>
                <a:off x="2243606" y="4482559"/>
                <a:ext cx="2604839" cy="46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6" name="テキスト ボックス 75">
                <a:extLst>
                  <a:ext uri="{FF2B5EF4-FFF2-40B4-BE49-F238E27FC236}">
                    <a16:creationId xmlns:a16="http://schemas.microsoft.com/office/drawing/2014/main" id="{40B967D5-61F1-481B-AC3B-ADD0406A6F9B}"/>
                  </a:ext>
                </a:extLst>
              </p:cNvPr>
              <p:cNvSpPr txBox="1"/>
              <p:nvPr/>
            </p:nvSpPr>
            <p:spPr>
              <a:xfrm>
                <a:off x="2243606" y="4553279"/>
                <a:ext cx="2212068" cy="369332"/>
              </a:xfrm>
              <a:prstGeom prst="rect">
                <a:avLst/>
              </a:prstGeom>
              <a:noFill/>
            </p:spPr>
            <p:txBody>
              <a:bodyPr wrap="square">
                <a:spAutoFit/>
              </a:bodyPr>
              <a:lstStyle/>
              <a:p>
                <a:r>
                  <a:rPr lang="zh-TW" altLang="en-US" dirty="0"/>
                  <a:t>　</a:t>
                </a:r>
                <a:r>
                  <a:rPr lang="ja-JP" altLang="en-US" dirty="0"/>
                  <a:t>北方四島</a:t>
                </a:r>
              </a:p>
            </p:txBody>
          </p:sp>
          <p:sp>
            <p:nvSpPr>
              <p:cNvPr id="83" name="テキスト ボックス 82">
                <a:extLst>
                  <a:ext uri="{FF2B5EF4-FFF2-40B4-BE49-F238E27FC236}">
                    <a16:creationId xmlns:a16="http://schemas.microsoft.com/office/drawing/2014/main" id="{A9940322-252D-4485-BCC5-506930B92930}"/>
                  </a:ext>
                </a:extLst>
              </p:cNvPr>
              <p:cNvSpPr txBox="1"/>
              <p:nvPr/>
            </p:nvSpPr>
            <p:spPr>
              <a:xfrm>
                <a:off x="4871745" y="4577518"/>
                <a:ext cx="1709676" cy="307777"/>
              </a:xfrm>
              <a:prstGeom prst="rect">
                <a:avLst/>
              </a:prstGeom>
              <a:noFill/>
            </p:spPr>
            <p:txBody>
              <a:bodyPr wrap="square" rtlCol="0">
                <a:spAutoFit/>
              </a:bodyPr>
              <a:lstStyle/>
              <a:p>
                <a:r>
                  <a:rPr kumimoji="1" lang="ja-JP" altLang="en-US" sz="1400" dirty="0"/>
                  <a:t>が含まれていない。</a:t>
                </a:r>
                <a:endParaRPr kumimoji="1" lang="en-US" altLang="ja-JP" sz="1400" dirty="0"/>
              </a:p>
            </p:txBody>
          </p:sp>
        </p:grpSp>
      </p:grpSp>
      <p:cxnSp>
        <p:nvCxnSpPr>
          <p:cNvPr id="84" name="直線コネクタ 83">
            <a:extLst>
              <a:ext uri="{FF2B5EF4-FFF2-40B4-BE49-F238E27FC236}">
                <a16:creationId xmlns:a16="http://schemas.microsoft.com/office/drawing/2014/main" id="{9D481254-5198-4260-A464-8396EE16C7D5}"/>
              </a:ext>
            </a:extLst>
          </p:cNvPr>
          <p:cNvCxnSpPr>
            <a:cxnSpLocks/>
          </p:cNvCxnSpPr>
          <p:nvPr/>
        </p:nvCxnSpPr>
        <p:spPr>
          <a:xfrm>
            <a:off x="0" y="8970831"/>
            <a:ext cx="68580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5" name="正方形/長方形 84">
            <a:extLst>
              <a:ext uri="{FF2B5EF4-FFF2-40B4-BE49-F238E27FC236}">
                <a16:creationId xmlns:a16="http://schemas.microsoft.com/office/drawing/2014/main" id="{7787DDBD-ACF7-4B18-BAA3-9CED5191AC8B}"/>
              </a:ext>
            </a:extLst>
          </p:cNvPr>
          <p:cNvSpPr/>
          <p:nvPr/>
        </p:nvSpPr>
        <p:spPr>
          <a:xfrm>
            <a:off x="0" y="8970831"/>
            <a:ext cx="792997" cy="316394"/>
          </a:xfrm>
          <a:prstGeom prst="rect">
            <a:avLst/>
          </a:prstGeom>
          <a:solidFill>
            <a:schemeClr val="tx1">
              <a:lumMod val="75000"/>
              <a:lumOff val="25000"/>
            </a:schemeClr>
          </a:solidFill>
          <a:ln>
            <a:noFill/>
          </a:ln>
        </p:spPr>
        <p:style>
          <a:lnRef idx="2">
            <a:schemeClr val="dk1"/>
          </a:lnRef>
          <a:fillRef idx="1">
            <a:schemeClr val="lt1"/>
          </a:fillRef>
          <a:effectRef idx="0">
            <a:schemeClr val="dk1"/>
          </a:effectRef>
          <a:fontRef idx="minor">
            <a:schemeClr val="dk1"/>
          </a:fontRef>
        </p:style>
        <p:txBody>
          <a:bodyPr tIns="0" bIns="0" rtlCol="0" anchor="ctr"/>
          <a:lstStyle/>
          <a:p>
            <a:pPr algn="ctr"/>
            <a:r>
              <a:rPr kumimoji="1" lang="en-US" altLang="ja-JP" sz="1600" dirty="0">
                <a:solidFill>
                  <a:schemeClr val="bg1"/>
                </a:solidFill>
              </a:rPr>
              <a:t>Memo</a:t>
            </a:r>
          </a:p>
        </p:txBody>
      </p:sp>
      <p:sp>
        <p:nvSpPr>
          <p:cNvPr id="70" name="正方形/長方形 69">
            <a:extLst>
              <a:ext uri="{FF2B5EF4-FFF2-40B4-BE49-F238E27FC236}">
                <a16:creationId xmlns:a16="http://schemas.microsoft.com/office/drawing/2014/main" id="{C4826837-1279-4863-972A-82583E01F5FC}"/>
              </a:ext>
            </a:extLst>
          </p:cNvPr>
          <p:cNvSpPr/>
          <p:nvPr/>
        </p:nvSpPr>
        <p:spPr>
          <a:xfrm>
            <a:off x="680053" y="1100451"/>
            <a:ext cx="2604839" cy="46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1" name="テキスト ボックス 70">
            <a:extLst>
              <a:ext uri="{FF2B5EF4-FFF2-40B4-BE49-F238E27FC236}">
                <a16:creationId xmlns:a16="http://schemas.microsoft.com/office/drawing/2014/main" id="{77738EC7-5C61-4C85-A2A6-BCC1273AEE56}"/>
              </a:ext>
            </a:extLst>
          </p:cNvPr>
          <p:cNvSpPr txBox="1"/>
          <p:nvPr/>
        </p:nvSpPr>
        <p:spPr>
          <a:xfrm>
            <a:off x="828633" y="1160698"/>
            <a:ext cx="2212068" cy="369332"/>
          </a:xfrm>
          <a:prstGeom prst="rect">
            <a:avLst/>
          </a:prstGeom>
          <a:noFill/>
        </p:spPr>
        <p:txBody>
          <a:bodyPr wrap="square">
            <a:spAutoFit/>
          </a:bodyPr>
          <a:lstStyle/>
          <a:p>
            <a:r>
              <a:rPr lang="zh-TW" altLang="en-US" dirty="0"/>
              <a:t>　</a:t>
            </a:r>
            <a:r>
              <a:rPr lang="ja-JP" altLang="en-US" dirty="0"/>
              <a:t>江戸幕府</a:t>
            </a:r>
          </a:p>
        </p:txBody>
      </p:sp>
      <p:sp>
        <p:nvSpPr>
          <p:cNvPr id="72" name="テキスト ボックス 71">
            <a:extLst>
              <a:ext uri="{FF2B5EF4-FFF2-40B4-BE49-F238E27FC236}">
                <a16:creationId xmlns:a16="http://schemas.microsoft.com/office/drawing/2014/main" id="{A853EF72-3DAD-47CE-BC5D-020A67E245D8}"/>
              </a:ext>
            </a:extLst>
          </p:cNvPr>
          <p:cNvSpPr txBox="1"/>
          <p:nvPr/>
        </p:nvSpPr>
        <p:spPr>
          <a:xfrm>
            <a:off x="686940" y="2526032"/>
            <a:ext cx="5764659" cy="307777"/>
          </a:xfrm>
          <a:prstGeom prst="rect">
            <a:avLst/>
          </a:prstGeom>
          <a:noFill/>
        </p:spPr>
        <p:txBody>
          <a:bodyPr wrap="square" rtlCol="0">
            <a:spAutoFit/>
          </a:bodyPr>
          <a:lstStyle/>
          <a:p>
            <a:r>
              <a:rPr kumimoji="1" lang="ja-JP" altLang="en-US" sz="1400" dirty="0"/>
              <a:t>日露両国は　　　　　　　　　　　　      島と得撫（ウルップ）島　　　　　　　　　　　　　　　　　　　　　　　　　</a:t>
            </a:r>
            <a:endParaRPr kumimoji="1" lang="en-US" altLang="ja-JP" sz="1400" dirty="0"/>
          </a:p>
        </p:txBody>
      </p:sp>
      <p:sp>
        <p:nvSpPr>
          <p:cNvPr id="73" name="正方形/長方形 72">
            <a:extLst>
              <a:ext uri="{FF2B5EF4-FFF2-40B4-BE49-F238E27FC236}">
                <a16:creationId xmlns:a16="http://schemas.microsoft.com/office/drawing/2014/main" id="{4FA3DFDC-E89A-4EEC-B2E3-0C5915F1C550}"/>
              </a:ext>
            </a:extLst>
          </p:cNvPr>
          <p:cNvSpPr/>
          <p:nvPr/>
        </p:nvSpPr>
        <p:spPr>
          <a:xfrm>
            <a:off x="1714501" y="2429714"/>
            <a:ext cx="2401200" cy="46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7" name="テキスト ボックス 96">
            <a:extLst>
              <a:ext uri="{FF2B5EF4-FFF2-40B4-BE49-F238E27FC236}">
                <a16:creationId xmlns:a16="http://schemas.microsoft.com/office/drawing/2014/main" id="{DD3AF8A7-FF2D-4312-BCD4-93EAD32EAE38}"/>
              </a:ext>
            </a:extLst>
          </p:cNvPr>
          <p:cNvSpPr txBox="1"/>
          <p:nvPr/>
        </p:nvSpPr>
        <p:spPr>
          <a:xfrm>
            <a:off x="1574916" y="2501936"/>
            <a:ext cx="2280805" cy="369332"/>
          </a:xfrm>
          <a:prstGeom prst="rect">
            <a:avLst/>
          </a:prstGeom>
          <a:noFill/>
        </p:spPr>
        <p:txBody>
          <a:bodyPr wrap="square">
            <a:spAutoFit/>
          </a:bodyPr>
          <a:lstStyle/>
          <a:p>
            <a:r>
              <a:rPr lang="zh-TW" altLang="en-US" dirty="0"/>
              <a:t>　</a:t>
            </a:r>
            <a:r>
              <a:rPr lang="ja-JP" altLang="en-US" dirty="0"/>
              <a:t>択捉（えとろふ）</a:t>
            </a:r>
          </a:p>
        </p:txBody>
      </p:sp>
      <p:sp>
        <p:nvSpPr>
          <p:cNvPr id="98" name="正方形/長方形 97">
            <a:extLst>
              <a:ext uri="{FF2B5EF4-FFF2-40B4-BE49-F238E27FC236}">
                <a16:creationId xmlns:a16="http://schemas.microsoft.com/office/drawing/2014/main" id="{11F322A0-321E-5A1C-02E7-F7FB745DD628}"/>
              </a:ext>
            </a:extLst>
          </p:cNvPr>
          <p:cNvSpPr/>
          <p:nvPr/>
        </p:nvSpPr>
        <p:spPr>
          <a:xfrm>
            <a:off x="2971544" y="6163415"/>
            <a:ext cx="2401967" cy="46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0000"/>
              </a:solidFill>
            </a:endParaRPr>
          </a:p>
        </p:txBody>
      </p:sp>
      <p:sp>
        <p:nvSpPr>
          <p:cNvPr id="99" name="テキスト ボックス 98">
            <a:extLst>
              <a:ext uri="{FF2B5EF4-FFF2-40B4-BE49-F238E27FC236}">
                <a16:creationId xmlns:a16="http://schemas.microsoft.com/office/drawing/2014/main" id="{2BA4DED5-BB33-EEF6-FC1E-605B649146FF}"/>
              </a:ext>
            </a:extLst>
          </p:cNvPr>
          <p:cNvSpPr txBox="1"/>
          <p:nvPr/>
        </p:nvSpPr>
        <p:spPr>
          <a:xfrm>
            <a:off x="3199612" y="6227935"/>
            <a:ext cx="1463612" cy="369332"/>
          </a:xfrm>
          <a:prstGeom prst="rect">
            <a:avLst/>
          </a:prstGeom>
          <a:noFill/>
        </p:spPr>
        <p:txBody>
          <a:bodyPr wrap="square">
            <a:spAutoFit/>
          </a:bodyPr>
          <a:lstStyle/>
          <a:p>
            <a:r>
              <a:rPr lang="zh-TW" altLang="en-US" dirty="0"/>
              <a:t>　</a:t>
            </a:r>
            <a:r>
              <a:rPr lang="ja-JP" altLang="en-US" dirty="0"/>
              <a:t>北方四島</a:t>
            </a:r>
          </a:p>
        </p:txBody>
      </p:sp>
    </p:spTree>
    <p:extLst>
      <p:ext uri="{BB962C8B-B14F-4D97-AF65-F5344CB8AC3E}">
        <p14:creationId xmlns:p14="http://schemas.microsoft.com/office/powerpoint/2010/main" val="17347334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4C32B813-7B58-4DC6-9B6C-B48956C17366}"/>
              </a:ext>
            </a:extLst>
          </p:cNvPr>
          <p:cNvSpPr/>
          <p:nvPr/>
        </p:nvSpPr>
        <p:spPr>
          <a:xfrm>
            <a:off x="0" y="0"/>
            <a:ext cx="702805" cy="365125"/>
          </a:xfrm>
          <a:prstGeom prst="rect">
            <a:avLst/>
          </a:prstGeom>
          <a:ln/>
        </p:spPr>
        <p:style>
          <a:lnRef idx="2">
            <a:schemeClr val="dk1"/>
          </a:lnRef>
          <a:fillRef idx="1">
            <a:schemeClr val="lt1"/>
          </a:fillRef>
          <a:effectRef idx="0">
            <a:schemeClr val="dk1"/>
          </a:effectRef>
          <a:fontRef idx="minor">
            <a:schemeClr val="dk1"/>
          </a:fontRef>
        </p:style>
        <p:txBody>
          <a:bodyPr tIns="144000" rtlCol="0" anchor="ctr"/>
          <a:lstStyle/>
          <a:p>
            <a:pPr algn="ctr"/>
            <a:r>
              <a:rPr kumimoji="1" lang="en-US" altLang="ja-JP" sz="2000" b="1" dirty="0">
                <a:solidFill>
                  <a:schemeClr val="tx1">
                    <a:lumMod val="75000"/>
                    <a:lumOff val="25000"/>
                  </a:schemeClr>
                </a:solidFill>
              </a:rPr>
              <a:t>W3</a:t>
            </a:r>
          </a:p>
        </p:txBody>
      </p:sp>
      <p:cxnSp>
        <p:nvCxnSpPr>
          <p:cNvPr id="11" name="直線コネクタ 10">
            <a:extLst>
              <a:ext uri="{FF2B5EF4-FFF2-40B4-BE49-F238E27FC236}">
                <a16:creationId xmlns:a16="http://schemas.microsoft.com/office/drawing/2014/main" id="{4DB8C2D5-E2C6-401B-A8A5-F0CFD243BDCD}"/>
              </a:ext>
            </a:extLst>
          </p:cNvPr>
          <p:cNvCxnSpPr>
            <a:cxnSpLocks/>
          </p:cNvCxnSpPr>
          <p:nvPr/>
        </p:nvCxnSpPr>
        <p:spPr>
          <a:xfrm>
            <a:off x="0" y="9151455"/>
            <a:ext cx="6858000"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5" name="直線コネクタ 14">
            <a:extLst>
              <a:ext uri="{FF2B5EF4-FFF2-40B4-BE49-F238E27FC236}">
                <a16:creationId xmlns:a16="http://schemas.microsoft.com/office/drawing/2014/main" id="{97ECFED8-0EE9-4543-A1B3-BF28C8B1816E}"/>
              </a:ext>
            </a:extLst>
          </p:cNvPr>
          <p:cNvCxnSpPr>
            <a:cxnSpLocks/>
          </p:cNvCxnSpPr>
          <p:nvPr/>
        </p:nvCxnSpPr>
        <p:spPr>
          <a:xfrm>
            <a:off x="0" y="454824"/>
            <a:ext cx="6858000" cy="0"/>
          </a:xfrm>
          <a:prstGeom prst="line">
            <a:avLst/>
          </a:prstGeom>
        </p:spPr>
        <p:style>
          <a:lnRef idx="1">
            <a:schemeClr val="dk1"/>
          </a:lnRef>
          <a:fillRef idx="0">
            <a:schemeClr val="dk1"/>
          </a:fillRef>
          <a:effectRef idx="0">
            <a:schemeClr val="dk1"/>
          </a:effectRef>
          <a:fontRef idx="minor">
            <a:schemeClr val="tx1"/>
          </a:fontRef>
        </p:style>
      </p:cxnSp>
      <p:sp>
        <p:nvSpPr>
          <p:cNvPr id="17" name="正方形/長方形 16">
            <a:extLst>
              <a:ext uri="{FF2B5EF4-FFF2-40B4-BE49-F238E27FC236}">
                <a16:creationId xmlns:a16="http://schemas.microsoft.com/office/drawing/2014/main" id="{562306FB-7709-48FA-ACC4-52334F560CCB}"/>
              </a:ext>
            </a:extLst>
          </p:cNvPr>
          <p:cNvSpPr/>
          <p:nvPr/>
        </p:nvSpPr>
        <p:spPr>
          <a:xfrm>
            <a:off x="0" y="9151455"/>
            <a:ext cx="792997" cy="316394"/>
          </a:xfrm>
          <a:prstGeom prst="rect">
            <a:avLst/>
          </a:prstGeom>
          <a:solidFill>
            <a:schemeClr val="tx1">
              <a:lumMod val="75000"/>
              <a:lumOff val="25000"/>
            </a:schemeClr>
          </a:solidFill>
          <a:ln>
            <a:noFill/>
          </a:ln>
        </p:spPr>
        <p:style>
          <a:lnRef idx="2">
            <a:schemeClr val="dk1"/>
          </a:lnRef>
          <a:fillRef idx="1">
            <a:schemeClr val="lt1"/>
          </a:fillRef>
          <a:effectRef idx="0">
            <a:schemeClr val="dk1"/>
          </a:effectRef>
          <a:fontRef idx="minor">
            <a:schemeClr val="dk1"/>
          </a:fontRef>
        </p:style>
        <p:txBody>
          <a:bodyPr tIns="0" bIns="0" rtlCol="0" anchor="ctr"/>
          <a:lstStyle/>
          <a:p>
            <a:pPr algn="ctr"/>
            <a:r>
              <a:rPr kumimoji="1" lang="en-US" altLang="ja-JP" sz="1600" dirty="0">
                <a:solidFill>
                  <a:schemeClr val="bg1"/>
                </a:solidFill>
              </a:rPr>
              <a:t>Memo</a:t>
            </a:r>
          </a:p>
        </p:txBody>
      </p:sp>
      <p:sp>
        <p:nvSpPr>
          <p:cNvPr id="26" name="正方形/長方形 25">
            <a:extLst>
              <a:ext uri="{FF2B5EF4-FFF2-40B4-BE49-F238E27FC236}">
                <a16:creationId xmlns:a16="http://schemas.microsoft.com/office/drawing/2014/main" id="{EE798376-F761-4582-ADF0-C34F44C01722}"/>
              </a:ext>
            </a:extLst>
          </p:cNvPr>
          <p:cNvSpPr/>
          <p:nvPr/>
        </p:nvSpPr>
        <p:spPr>
          <a:xfrm>
            <a:off x="127861" y="544525"/>
            <a:ext cx="6602278" cy="841349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タイトル 1">
            <a:extLst>
              <a:ext uri="{FF2B5EF4-FFF2-40B4-BE49-F238E27FC236}">
                <a16:creationId xmlns:a16="http://schemas.microsoft.com/office/drawing/2014/main" id="{C3B6880F-8A55-4D08-B726-A5FED6273ACB}"/>
              </a:ext>
            </a:extLst>
          </p:cNvPr>
          <p:cNvSpPr txBox="1">
            <a:spLocks/>
          </p:cNvSpPr>
          <p:nvPr/>
        </p:nvSpPr>
        <p:spPr>
          <a:xfrm>
            <a:off x="702805" y="2"/>
            <a:ext cx="6155195" cy="438148"/>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ja-JP" altLang="en-US" sz="2000" dirty="0"/>
              <a:t>本時の学習を振り返ってみよう。</a:t>
            </a:r>
          </a:p>
        </p:txBody>
      </p:sp>
      <p:sp>
        <p:nvSpPr>
          <p:cNvPr id="10" name="テキスト ボックス 9">
            <a:extLst>
              <a:ext uri="{FF2B5EF4-FFF2-40B4-BE49-F238E27FC236}">
                <a16:creationId xmlns:a16="http://schemas.microsoft.com/office/drawing/2014/main" id="{23DF86F4-CDDB-4B5D-B891-B440F775FA5F}"/>
              </a:ext>
            </a:extLst>
          </p:cNvPr>
          <p:cNvSpPr txBox="1"/>
          <p:nvPr/>
        </p:nvSpPr>
        <p:spPr>
          <a:xfrm>
            <a:off x="326095" y="803273"/>
            <a:ext cx="6205809" cy="4801314"/>
          </a:xfrm>
          <a:prstGeom prst="rect">
            <a:avLst/>
          </a:prstGeom>
          <a:noFill/>
        </p:spPr>
        <p:txBody>
          <a:bodyPr wrap="square">
            <a:spAutoFit/>
          </a:bodyPr>
          <a:lstStyle/>
          <a:p>
            <a:pPr marL="285750" indent="-285750">
              <a:buFont typeface="Wingdings" panose="05000000000000000000" pitchFamily="2" charset="2"/>
              <a:buChar char="ü"/>
            </a:pPr>
            <a:r>
              <a:rPr lang="ja-JP" altLang="en-US" dirty="0"/>
              <a:t>日本はロシアより先に北方四島の存在を知り、</a:t>
            </a:r>
            <a:r>
              <a:rPr lang="en-US" altLang="ja-JP" dirty="0"/>
              <a:t>17</a:t>
            </a:r>
            <a:r>
              <a:rPr lang="ja-JP" altLang="en-US" dirty="0"/>
              <a:t>世紀初頭から松前藩は北方四島を自藩領と認識し、統治を確立した。</a:t>
            </a:r>
            <a:endParaRPr lang="en-US" altLang="ja-JP" dirty="0"/>
          </a:p>
          <a:p>
            <a:pPr marL="285750" indent="-285750">
              <a:buFont typeface="Wingdings" panose="05000000000000000000" pitchFamily="2" charset="2"/>
              <a:buChar char="ü"/>
            </a:pPr>
            <a:r>
              <a:rPr lang="zh-TW" altLang="en-US" dirty="0"/>
              <a:t>日魯通好条約</a:t>
            </a:r>
            <a:r>
              <a:rPr lang="ja-JP" altLang="en-US" dirty="0"/>
              <a:t>、</a:t>
            </a:r>
            <a:r>
              <a:rPr lang="zh-TW" altLang="en-US" dirty="0"/>
              <a:t>樺太千島交換条約</a:t>
            </a:r>
            <a:r>
              <a:rPr lang="ja-JP" altLang="en-US" dirty="0"/>
              <a:t>、ポーツマス条約、サンフランシスコ平和条約をみても北方領土は一度も外国の領土になったことがない。</a:t>
            </a:r>
            <a:endParaRPr lang="en-US" altLang="ja-JP" dirty="0"/>
          </a:p>
          <a:p>
            <a:pPr marL="285750" indent="-285750">
              <a:buFont typeface="Wingdings" panose="05000000000000000000" pitchFamily="2" charset="2"/>
              <a:buChar char="ü"/>
            </a:pPr>
            <a:r>
              <a:rPr lang="ja-JP" altLang="en-US" dirty="0"/>
              <a:t>北方領土が占拠された状態がいまも続いている。</a:t>
            </a:r>
            <a:endParaRPr lang="en-US" altLang="ja-JP" dirty="0"/>
          </a:p>
          <a:p>
            <a:pPr marL="285750" indent="-285750">
              <a:buFont typeface="Wingdings" panose="05000000000000000000" pitchFamily="2" charset="2"/>
              <a:buChar char="ü"/>
            </a:pPr>
            <a:r>
              <a:rPr lang="en-US" altLang="ja-JP" dirty="0"/>
              <a:t>1945(</a:t>
            </a:r>
            <a:r>
              <a:rPr lang="ja-JP" altLang="en-US" dirty="0"/>
              <a:t>昭和</a:t>
            </a:r>
            <a:r>
              <a:rPr lang="en-US" altLang="ja-JP" dirty="0"/>
              <a:t>20)</a:t>
            </a:r>
            <a:r>
              <a:rPr lang="ja-JP" altLang="en-US" dirty="0"/>
              <a:t>年</a:t>
            </a:r>
            <a:r>
              <a:rPr lang="en-US" altLang="ja-JP" dirty="0"/>
              <a:t>8</a:t>
            </a:r>
            <a:r>
              <a:rPr lang="ja-JP" altLang="en-US" dirty="0"/>
              <a:t>月</a:t>
            </a:r>
            <a:r>
              <a:rPr lang="en-US" altLang="ja-JP" dirty="0"/>
              <a:t>9</a:t>
            </a:r>
            <a:r>
              <a:rPr lang="ja-JP" altLang="en-US" dirty="0"/>
              <a:t>日、ソ連は日ソ中立条約を無視して対日参戦した。同月</a:t>
            </a:r>
            <a:r>
              <a:rPr lang="en-US" altLang="ja-JP" dirty="0"/>
              <a:t>14</a:t>
            </a:r>
            <a:r>
              <a:rPr lang="ja-JP" altLang="en-US" dirty="0"/>
              <a:t>日、日本がポツダム宣言を受諾し、降伏の意図を明確にした後の</a:t>
            </a:r>
            <a:r>
              <a:rPr lang="en-US" altLang="ja-JP" dirty="0"/>
              <a:t>18</a:t>
            </a:r>
            <a:r>
              <a:rPr lang="ja-JP" altLang="en-US" dirty="0"/>
              <a:t>日より、ソ連は千島列島への侵攻を開始し、北方四島を占領した。</a:t>
            </a:r>
            <a:endParaRPr lang="en-US" altLang="ja-JP" dirty="0"/>
          </a:p>
          <a:p>
            <a:pPr marL="285750" indent="-285750">
              <a:buFont typeface="Wingdings" panose="05000000000000000000" pitchFamily="2" charset="2"/>
              <a:buChar char="ü"/>
            </a:pPr>
            <a:r>
              <a:rPr lang="ja-JP" altLang="en-US" dirty="0"/>
              <a:t>北方四島に暮らしていた約</a:t>
            </a:r>
            <a:r>
              <a:rPr lang="en-US" altLang="ja-JP" dirty="0"/>
              <a:t>17,000</a:t>
            </a:r>
            <a:r>
              <a:rPr lang="ja-JP" altLang="en-US" dirty="0"/>
              <a:t>人</a:t>
            </a:r>
            <a:r>
              <a:rPr lang="ja-JP" altLang="en-US"/>
              <a:t>の日本人島民の</a:t>
            </a:r>
            <a:r>
              <a:rPr lang="ja-JP" altLang="en-US" dirty="0"/>
              <a:t>うち約半数は自ら脱出したが、それ以外の島民は、強制退去させられ、樺太（サハリン）での抑留を経て日本に送還された。</a:t>
            </a:r>
          </a:p>
          <a:p>
            <a:endParaRPr lang="ja-JP" altLang="en-US" dirty="0"/>
          </a:p>
          <a:p>
            <a:pPr marL="285750" indent="-285750">
              <a:buFont typeface="Wingdings" panose="05000000000000000000" pitchFamily="2" charset="2"/>
              <a:buChar char="ü"/>
            </a:pPr>
            <a:endParaRPr lang="ja-JP" altLang="en-US" dirty="0"/>
          </a:p>
        </p:txBody>
      </p:sp>
    </p:spTree>
    <p:extLst>
      <p:ext uri="{BB962C8B-B14F-4D97-AF65-F5344CB8AC3E}">
        <p14:creationId xmlns:p14="http://schemas.microsoft.com/office/powerpoint/2010/main" val="397509442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ユーザー定義 1">
      <a:majorFont>
        <a:latin typeface="メイリオ"/>
        <a:ea typeface="メイリオ"/>
        <a:cs typeface=""/>
      </a:majorFont>
      <a:minorFont>
        <a:latin typeface="メイリオ"/>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2600</TotalTime>
  <Words>549</Words>
  <Application>Microsoft Office PowerPoint</Application>
  <PresentationFormat>A4 210 x 297 mm</PresentationFormat>
  <Paragraphs>60</Paragraphs>
  <Slides>3</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vt:i4>
      </vt:variant>
    </vt:vector>
  </HeadingPairs>
  <TitlesOfParts>
    <vt:vector size="9" baseType="lpstr">
      <vt:lpstr>メイリオ</vt:lpstr>
      <vt:lpstr>游ゴシック</vt:lpstr>
      <vt:lpstr>arial</vt:lpstr>
      <vt:lpstr>arial</vt:lpstr>
      <vt:lpstr>Wingdings</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エレファンキューブ支倉</dc:creator>
  <cp:lastModifiedBy>岸添 亮</cp:lastModifiedBy>
  <cp:revision>209</cp:revision>
  <cp:lastPrinted>2022-05-14T09:07:11Z</cp:lastPrinted>
  <dcterms:created xsi:type="dcterms:W3CDTF">2021-09-06T07:54:38Z</dcterms:created>
  <dcterms:modified xsi:type="dcterms:W3CDTF">2022-05-30T06:15:44Z</dcterms:modified>
</cp:coreProperties>
</file>