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7" r:id="rId2"/>
  </p:sldIdLst>
  <p:sldSz cx="6858000" cy="9906000" type="A4"/>
  <p:notesSz cx="6735763" cy="98663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DDDD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4660"/>
  </p:normalViewPr>
  <p:slideViewPr>
    <p:cSldViewPr snapToGrid="0">
      <p:cViewPr varScale="1">
        <p:scale>
          <a:sx n="46" d="100"/>
          <a:sy n="46" d="100"/>
        </p:scale>
        <p:origin x="2021" y="5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295461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01897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83381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16806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17943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99265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48117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667306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265059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727434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472503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A2336C-562E-4592-848A-9F1039F29C61}" type="datetimeFigureOut">
              <a:rPr kumimoji="1" lang="ja-JP" altLang="en-US" smtClean="0"/>
              <a:t>2022/6/8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34CAD2-340F-415F-9702-984527A5517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63686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タイトル 1">
            <a:extLst>
              <a:ext uri="{FF2B5EF4-FFF2-40B4-BE49-F238E27FC236}">
                <a16:creationId xmlns:a16="http://schemas.microsoft.com/office/drawing/2014/main" id="{54330843-18CC-4D1F-A90E-4EEDE8F4FB74}"/>
              </a:ext>
            </a:extLst>
          </p:cNvPr>
          <p:cNvSpPr txBox="1">
            <a:spLocks/>
          </p:cNvSpPr>
          <p:nvPr/>
        </p:nvSpPr>
        <p:spPr>
          <a:xfrm>
            <a:off x="702805" y="2"/>
            <a:ext cx="6155195" cy="438148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45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ja-JP" altLang="en-US" sz="2000" dirty="0"/>
              <a:t>適切なものを以下の空欄に書いてみよう。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4C32B813-7B58-4DC6-9B6C-B48956C17366}"/>
              </a:ext>
            </a:extLst>
          </p:cNvPr>
          <p:cNvSpPr/>
          <p:nvPr/>
        </p:nvSpPr>
        <p:spPr>
          <a:xfrm>
            <a:off x="0" y="0"/>
            <a:ext cx="702805" cy="365125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tIns="144000" rtlCol="0" anchor="ctr"/>
          <a:lstStyle/>
          <a:p>
            <a:pPr algn="ctr"/>
            <a:r>
              <a:rPr kumimoji="1" lang="en-US" altLang="ja-JP" sz="2000" b="1" dirty="0">
                <a:solidFill>
                  <a:schemeClr val="tx1">
                    <a:lumMod val="75000"/>
                    <a:lumOff val="25000"/>
                  </a:schemeClr>
                </a:solidFill>
              </a:rPr>
              <a:t>W1</a:t>
            </a:r>
          </a:p>
        </p:txBody>
      </p:sp>
      <p:cxnSp>
        <p:nvCxnSpPr>
          <p:cNvPr id="15" name="直線コネクタ 14">
            <a:extLst>
              <a:ext uri="{FF2B5EF4-FFF2-40B4-BE49-F238E27FC236}">
                <a16:creationId xmlns:a16="http://schemas.microsoft.com/office/drawing/2014/main" id="{97ECFED8-0EE9-4543-A1B3-BF28C8B1816E}"/>
              </a:ext>
            </a:extLst>
          </p:cNvPr>
          <p:cNvCxnSpPr/>
          <p:nvPr/>
        </p:nvCxnSpPr>
        <p:spPr>
          <a:xfrm>
            <a:off x="514350" y="365125"/>
            <a:ext cx="634365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E267CA9F-EEC7-44BD-B702-1EB484DE7E83}"/>
              </a:ext>
            </a:extLst>
          </p:cNvPr>
          <p:cNvGrpSpPr/>
          <p:nvPr/>
        </p:nvGrpSpPr>
        <p:grpSpPr>
          <a:xfrm>
            <a:off x="92851" y="780219"/>
            <a:ext cx="6358747" cy="1114802"/>
            <a:chOff x="92851" y="567949"/>
            <a:chExt cx="6358747" cy="1114802"/>
          </a:xfrm>
        </p:grpSpPr>
        <p:sp>
          <p:nvSpPr>
            <p:cNvPr id="18" name="テキスト ボックス 17">
              <a:extLst>
                <a:ext uri="{FF2B5EF4-FFF2-40B4-BE49-F238E27FC236}">
                  <a16:creationId xmlns:a16="http://schemas.microsoft.com/office/drawing/2014/main" id="{50CB5964-C222-448C-8181-A5A11D752937}"/>
                </a:ext>
              </a:extLst>
            </p:cNvPr>
            <p:cNvSpPr txBox="1"/>
            <p:nvPr/>
          </p:nvSpPr>
          <p:spPr>
            <a:xfrm>
              <a:off x="643549" y="648961"/>
              <a:ext cx="5808049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1400" dirty="0"/>
                <a:t>1951</a:t>
              </a:r>
              <a:r>
                <a:rPr kumimoji="1" lang="ja-JP" altLang="en-US" sz="1400" dirty="0"/>
                <a:t>（昭和</a:t>
              </a:r>
              <a:r>
                <a:rPr kumimoji="1" lang="en-US" altLang="ja-JP" sz="1400" dirty="0"/>
                <a:t>26</a:t>
              </a:r>
              <a:r>
                <a:rPr kumimoji="1" lang="ja-JP" altLang="en-US" sz="1400" dirty="0"/>
                <a:t>）年、日本はサンフランシスコ平和条約を締結したが、</a:t>
              </a:r>
              <a:endParaRPr kumimoji="1" lang="en-US" altLang="ja-JP" sz="1400" dirty="0"/>
            </a:p>
            <a:p>
              <a:r>
                <a:rPr kumimoji="1" lang="ja-JP" altLang="en-US" sz="1400" dirty="0"/>
                <a:t>ソ連はこの条約への署名を拒否したため、両国は個別に</a:t>
              </a:r>
              <a:endParaRPr kumimoji="1" lang="en-US" altLang="ja-JP" sz="1400" dirty="0"/>
            </a:p>
          </p:txBody>
        </p:sp>
        <p:sp>
          <p:nvSpPr>
            <p:cNvPr id="24" name="テキスト ボックス 23">
              <a:extLst>
                <a:ext uri="{FF2B5EF4-FFF2-40B4-BE49-F238E27FC236}">
                  <a16:creationId xmlns:a16="http://schemas.microsoft.com/office/drawing/2014/main" id="{20899C98-27D8-4B92-A830-41FB03EAF5FD}"/>
                </a:ext>
              </a:extLst>
            </p:cNvPr>
            <p:cNvSpPr txBox="1"/>
            <p:nvPr/>
          </p:nvSpPr>
          <p:spPr>
            <a:xfrm>
              <a:off x="92851" y="567949"/>
              <a:ext cx="607145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800" dirty="0"/>
                <a:t>①</a:t>
              </a:r>
            </a:p>
          </p:txBody>
        </p:sp>
        <p:sp>
          <p:nvSpPr>
            <p:cNvPr id="79" name="テキスト ボックス 78">
              <a:extLst>
                <a:ext uri="{FF2B5EF4-FFF2-40B4-BE49-F238E27FC236}">
                  <a16:creationId xmlns:a16="http://schemas.microsoft.com/office/drawing/2014/main" id="{909955DA-BADA-4F9B-8A93-95B97630728C}"/>
                </a:ext>
              </a:extLst>
            </p:cNvPr>
            <p:cNvSpPr txBox="1"/>
            <p:nvPr/>
          </p:nvSpPr>
          <p:spPr>
            <a:xfrm>
              <a:off x="3332218" y="1323637"/>
              <a:ext cx="1516225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/>
                <a:t>交渉を始めた。</a:t>
              </a:r>
              <a:endParaRPr kumimoji="1" lang="en-US" altLang="ja-JP" sz="1400" dirty="0"/>
            </a:p>
          </p:txBody>
        </p:sp>
        <p:sp>
          <p:nvSpPr>
            <p:cNvPr id="70" name="正方形/長方形 69">
              <a:extLst>
                <a:ext uri="{FF2B5EF4-FFF2-40B4-BE49-F238E27FC236}">
                  <a16:creationId xmlns:a16="http://schemas.microsoft.com/office/drawing/2014/main" id="{C4826837-1279-4863-972A-82583E01F5FC}"/>
                </a:ext>
              </a:extLst>
            </p:cNvPr>
            <p:cNvSpPr/>
            <p:nvPr/>
          </p:nvSpPr>
          <p:spPr>
            <a:xfrm>
              <a:off x="680053" y="1214751"/>
              <a:ext cx="2604839" cy="4680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sp>
        <p:nvSpPr>
          <p:cNvPr id="104" name="テキスト ボックス 103">
            <a:extLst>
              <a:ext uri="{FF2B5EF4-FFF2-40B4-BE49-F238E27FC236}">
                <a16:creationId xmlns:a16="http://schemas.microsoft.com/office/drawing/2014/main" id="{F06CA74E-F1CE-47EA-9102-497428A1A6B4}"/>
              </a:ext>
            </a:extLst>
          </p:cNvPr>
          <p:cNvSpPr txBox="1"/>
          <p:nvPr/>
        </p:nvSpPr>
        <p:spPr>
          <a:xfrm>
            <a:off x="63931" y="409076"/>
            <a:ext cx="673013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/>
              <a:t>[</a:t>
            </a:r>
            <a:r>
              <a:rPr kumimoji="1" lang="ja-JP" altLang="en-US" sz="1600" b="1" dirty="0"/>
              <a:t>外交交渉</a:t>
            </a:r>
            <a:r>
              <a:rPr kumimoji="1" lang="en-US" altLang="ja-JP" sz="1600" b="1" dirty="0"/>
              <a:t>]</a:t>
            </a:r>
            <a:endParaRPr kumimoji="1" lang="ja-JP" altLang="en-US" sz="1600" b="1" dirty="0"/>
          </a:p>
        </p:txBody>
      </p:sp>
      <p:sp>
        <p:nvSpPr>
          <p:cNvPr id="116" name="テキスト ボックス 115">
            <a:extLst>
              <a:ext uri="{FF2B5EF4-FFF2-40B4-BE49-F238E27FC236}">
                <a16:creationId xmlns:a16="http://schemas.microsoft.com/office/drawing/2014/main" id="{31D132A4-6AC0-4057-BA81-3770A7157CCD}"/>
              </a:ext>
            </a:extLst>
          </p:cNvPr>
          <p:cNvSpPr txBox="1"/>
          <p:nvPr/>
        </p:nvSpPr>
        <p:spPr>
          <a:xfrm>
            <a:off x="56675" y="5915574"/>
            <a:ext cx="673013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b="1" dirty="0"/>
              <a:t>[</a:t>
            </a:r>
            <a:r>
              <a:rPr kumimoji="1" lang="ja-JP" altLang="en-US" sz="1600" b="1" dirty="0"/>
              <a:t>北方領土返還要求運動</a:t>
            </a:r>
            <a:r>
              <a:rPr kumimoji="1" lang="en-US" altLang="ja-JP" sz="1600" b="1" dirty="0"/>
              <a:t>]</a:t>
            </a:r>
            <a:endParaRPr kumimoji="1" lang="ja-JP" altLang="en-US" sz="1600" b="1" dirty="0"/>
          </a:p>
        </p:txBody>
      </p: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920D74BD-591C-47DD-A78C-8BA5D90160E7}"/>
              </a:ext>
            </a:extLst>
          </p:cNvPr>
          <p:cNvGrpSpPr/>
          <p:nvPr/>
        </p:nvGrpSpPr>
        <p:grpSpPr>
          <a:xfrm>
            <a:off x="85595" y="6285431"/>
            <a:ext cx="6701219" cy="2074525"/>
            <a:chOff x="85595" y="5572736"/>
            <a:chExt cx="6701219" cy="2074525"/>
          </a:xfrm>
        </p:grpSpPr>
        <p:sp>
          <p:nvSpPr>
            <p:cNvPr id="109" name="テキスト ボックス 108">
              <a:extLst>
                <a:ext uri="{FF2B5EF4-FFF2-40B4-BE49-F238E27FC236}">
                  <a16:creationId xmlns:a16="http://schemas.microsoft.com/office/drawing/2014/main" id="{073F344A-3031-4F97-AE2B-D1C8BBC15CB0}"/>
                </a:ext>
              </a:extLst>
            </p:cNvPr>
            <p:cNvSpPr txBox="1"/>
            <p:nvPr/>
          </p:nvSpPr>
          <p:spPr>
            <a:xfrm>
              <a:off x="3074330" y="5572736"/>
              <a:ext cx="1035050" cy="20005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700" b="0" i="0" dirty="0">
                  <a:solidFill>
                    <a:srgbClr val="202124"/>
                  </a:solidFill>
                  <a:effectLst/>
                  <a:latin typeface="arial" panose="020B0604020202020204" pitchFamily="34" charset="0"/>
                </a:rPr>
                <a:t>あんどういしすけ</a:t>
              </a:r>
              <a:endParaRPr kumimoji="1" lang="en-US" altLang="ja-JP" sz="600" dirty="0"/>
            </a:p>
          </p:txBody>
        </p:sp>
        <p:sp>
          <p:nvSpPr>
            <p:cNvPr id="111" name="テキスト ボックス 110">
              <a:extLst>
                <a:ext uri="{FF2B5EF4-FFF2-40B4-BE49-F238E27FC236}">
                  <a16:creationId xmlns:a16="http://schemas.microsoft.com/office/drawing/2014/main" id="{5682235B-8DBD-4FB4-A62A-BA4645D7039E}"/>
                </a:ext>
              </a:extLst>
            </p:cNvPr>
            <p:cNvSpPr txBox="1"/>
            <p:nvPr/>
          </p:nvSpPr>
          <p:spPr>
            <a:xfrm>
              <a:off x="636293" y="5669997"/>
              <a:ext cx="5808049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en-US" altLang="ja-JP" sz="1400" dirty="0"/>
                <a:t>1945</a:t>
              </a:r>
              <a:r>
                <a:rPr kumimoji="1" lang="ja-JP" altLang="en-US" sz="1400" dirty="0"/>
                <a:t>（昭和</a:t>
              </a:r>
              <a:r>
                <a:rPr kumimoji="1" lang="en-US" altLang="ja-JP" sz="1400" dirty="0"/>
                <a:t>20</a:t>
              </a:r>
              <a:r>
                <a:rPr kumimoji="1" lang="ja-JP" altLang="en-US" sz="1400" dirty="0"/>
                <a:t>）年</a:t>
              </a:r>
              <a:r>
                <a:rPr kumimoji="1" lang="en-US" altLang="ja-JP" sz="1400" dirty="0"/>
                <a:t>12</a:t>
              </a:r>
              <a:r>
                <a:rPr kumimoji="1" lang="ja-JP" altLang="en-US" sz="1400" dirty="0"/>
                <a:t>月</a:t>
              </a:r>
              <a:r>
                <a:rPr kumimoji="1" lang="en-US" altLang="ja-JP" sz="1400" dirty="0"/>
                <a:t>1</a:t>
              </a:r>
              <a:r>
                <a:rPr kumimoji="1" lang="ja-JP" altLang="en-US" sz="1400" dirty="0"/>
                <a:t>日、安藤石典根室町長は、</a:t>
              </a:r>
              <a:endParaRPr kumimoji="1" lang="en-US" altLang="ja-JP" sz="1400" dirty="0"/>
            </a:p>
            <a:p>
              <a:r>
                <a:rPr kumimoji="1" lang="ja-JP" altLang="en-US" sz="1400" dirty="0"/>
                <a:t>連合国最高司令官マッカーサー元帥に対し、</a:t>
              </a:r>
              <a:endParaRPr kumimoji="1" lang="en-US" altLang="ja-JP" sz="1400" dirty="0"/>
            </a:p>
          </p:txBody>
        </p:sp>
        <p:sp>
          <p:nvSpPr>
            <p:cNvPr id="112" name="テキスト ボックス 111">
              <a:extLst>
                <a:ext uri="{FF2B5EF4-FFF2-40B4-BE49-F238E27FC236}">
                  <a16:creationId xmlns:a16="http://schemas.microsoft.com/office/drawing/2014/main" id="{5FFF00DB-4791-45D0-8984-279198C1B49A}"/>
                </a:ext>
              </a:extLst>
            </p:cNvPr>
            <p:cNvSpPr txBox="1"/>
            <p:nvPr/>
          </p:nvSpPr>
          <p:spPr>
            <a:xfrm>
              <a:off x="85595" y="5588985"/>
              <a:ext cx="607145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2800" dirty="0"/>
                <a:t>①</a:t>
              </a:r>
            </a:p>
          </p:txBody>
        </p:sp>
        <p:sp>
          <p:nvSpPr>
            <p:cNvPr id="117" name="テキスト ボックス 116">
              <a:extLst>
                <a:ext uri="{FF2B5EF4-FFF2-40B4-BE49-F238E27FC236}">
                  <a16:creationId xmlns:a16="http://schemas.microsoft.com/office/drawing/2014/main" id="{8C990A4C-A252-4616-B633-B13B2805EB0C}"/>
                </a:ext>
              </a:extLst>
            </p:cNvPr>
            <p:cNvSpPr txBox="1"/>
            <p:nvPr/>
          </p:nvSpPr>
          <p:spPr>
            <a:xfrm>
              <a:off x="3324962" y="6351861"/>
              <a:ext cx="304853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/>
                <a:t>を米軍の保障占領下に置いて</a:t>
              </a:r>
              <a:endParaRPr kumimoji="1" lang="en-US" altLang="ja-JP" sz="1400" dirty="0"/>
            </a:p>
          </p:txBody>
        </p:sp>
        <p:sp>
          <p:nvSpPr>
            <p:cNvPr id="118" name="正方形/長方形 117">
              <a:extLst>
                <a:ext uri="{FF2B5EF4-FFF2-40B4-BE49-F238E27FC236}">
                  <a16:creationId xmlns:a16="http://schemas.microsoft.com/office/drawing/2014/main" id="{315176C6-BB1D-4F7C-9BEF-74DC63275865}"/>
                </a:ext>
              </a:extLst>
            </p:cNvPr>
            <p:cNvSpPr/>
            <p:nvPr/>
          </p:nvSpPr>
          <p:spPr>
            <a:xfrm>
              <a:off x="672796" y="6242975"/>
              <a:ext cx="2606400" cy="4680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  <p:sp>
          <p:nvSpPr>
            <p:cNvPr id="120" name="テキスト ボックス 119">
              <a:extLst>
                <a:ext uri="{FF2B5EF4-FFF2-40B4-BE49-F238E27FC236}">
                  <a16:creationId xmlns:a16="http://schemas.microsoft.com/office/drawing/2014/main" id="{FE69D0F1-6A56-4AED-A3E8-583B7AA90465}"/>
                </a:ext>
              </a:extLst>
            </p:cNvPr>
            <p:cNvSpPr txBox="1"/>
            <p:nvPr/>
          </p:nvSpPr>
          <p:spPr>
            <a:xfrm>
              <a:off x="376883" y="6157581"/>
              <a:ext cx="37953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/>
                <a:t>「</a:t>
              </a:r>
              <a:endParaRPr kumimoji="1" lang="en-US" altLang="ja-JP" sz="1400" dirty="0"/>
            </a:p>
          </p:txBody>
        </p:sp>
        <p:sp>
          <p:nvSpPr>
            <p:cNvPr id="121" name="テキスト ボックス 120">
              <a:extLst>
                <a:ext uri="{FF2B5EF4-FFF2-40B4-BE49-F238E27FC236}">
                  <a16:creationId xmlns:a16="http://schemas.microsoft.com/office/drawing/2014/main" id="{D21A7BC8-81CD-484A-97D8-C5FC61820245}"/>
                </a:ext>
              </a:extLst>
            </p:cNvPr>
            <p:cNvSpPr txBox="1"/>
            <p:nvPr/>
          </p:nvSpPr>
          <p:spPr>
            <a:xfrm>
              <a:off x="636293" y="6825052"/>
              <a:ext cx="5202532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/>
                <a:t>治安の回復を図って欲しい」との陳情を行った。</a:t>
              </a:r>
              <a:endParaRPr kumimoji="1" lang="en-US" altLang="ja-JP" sz="1400" dirty="0"/>
            </a:p>
          </p:txBody>
        </p:sp>
        <p:sp>
          <p:nvSpPr>
            <p:cNvPr id="122" name="テキスト ボックス 121">
              <a:extLst>
                <a:ext uri="{FF2B5EF4-FFF2-40B4-BE49-F238E27FC236}">
                  <a16:creationId xmlns:a16="http://schemas.microsoft.com/office/drawing/2014/main" id="{57D6CEEA-447F-4291-AFD2-E9DAD04C3ED0}"/>
                </a:ext>
              </a:extLst>
            </p:cNvPr>
            <p:cNvSpPr txBox="1"/>
            <p:nvPr/>
          </p:nvSpPr>
          <p:spPr>
            <a:xfrm>
              <a:off x="664868" y="7291473"/>
              <a:ext cx="877061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/>
                <a:t>これが</a:t>
              </a:r>
              <a:endParaRPr kumimoji="1" lang="en-US" altLang="ja-JP" sz="1400" dirty="0"/>
            </a:p>
          </p:txBody>
        </p:sp>
        <p:sp>
          <p:nvSpPr>
            <p:cNvPr id="123" name="テキスト ボックス 122">
              <a:extLst>
                <a:ext uri="{FF2B5EF4-FFF2-40B4-BE49-F238E27FC236}">
                  <a16:creationId xmlns:a16="http://schemas.microsoft.com/office/drawing/2014/main" id="{39B4F786-8C25-4942-98E4-FCE77B6AAE70}"/>
                </a:ext>
              </a:extLst>
            </p:cNvPr>
            <p:cNvSpPr txBox="1"/>
            <p:nvPr/>
          </p:nvSpPr>
          <p:spPr>
            <a:xfrm>
              <a:off x="4073172" y="7291473"/>
              <a:ext cx="2713642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/>
                <a:t>の始まりとされている。</a:t>
              </a:r>
              <a:endParaRPr kumimoji="1" lang="en-US" altLang="ja-JP" sz="1400" dirty="0"/>
            </a:p>
          </p:txBody>
        </p:sp>
        <p:sp>
          <p:nvSpPr>
            <p:cNvPr id="124" name="正方形/長方形 123">
              <a:extLst>
                <a:ext uri="{FF2B5EF4-FFF2-40B4-BE49-F238E27FC236}">
                  <a16:creationId xmlns:a16="http://schemas.microsoft.com/office/drawing/2014/main" id="{A963C1B8-6B51-4943-BEA0-86C0410FAACD}"/>
                </a:ext>
              </a:extLst>
            </p:cNvPr>
            <p:cNvSpPr/>
            <p:nvPr/>
          </p:nvSpPr>
          <p:spPr>
            <a:xfrm>
              <a:off x="1407130" y="7179261"/>
              <a:ext cx="2604839" cy="46800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/>
            </a:p>
          </p:txBody>
        </p:sp>
      </p:grpSp>
      <p:cxnSp>
        <p:nvCxnSpPr>
          <p:cNvPr id="45" name="直線コネクタ 44">
            <a:extLst>
              <a:ext uri="{FF2B5EF4-FFF2-40B4-BE49-F238E27FC236}">
                <a16:creationId xmlns:a16="http://schemas.microsoft.com/office/drawing/2014/main" id="{5C339670-BFB6-4367-7398-EC828AEF75E3}"/>
              </a:ext>
            </a:extLst>
          </p:cNvPr>
          <p:cNvCxnSpPr>
            <a:cxnSpLocks/>
          </p:cNvCxnSpPr>
          <p:nvPr/>
        </p:nvCxnSpPr>
        <p:spPr>
          <a:xfrm>
            <a:off x="0" y="8461546"/>
            <a:ext cx="6858000" cy="0"/>
          </a:xfrm>
          <a:prstGeom prst="line">
            <a:avLst/>
          </a:prstGeom>
          <a:ln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21437F27-32E4-64D4-7218-2B1B091E4DB8}"/>
              </a:ext>
            </a:extLst>
          </p:cNvPr>
          <p:cNvSpPr/>
          <p:nvPr/>
        </p:nvSpPr>
        <p:spPr>
          <a:xfrm>
            <a:off x="0" y="8461546"/>
            <a:ext cx="792997" cy="316394"/>
          </a:xfrm>
          <a:prstGeom prst="rect">
            <a:avLst/>
          </a:pr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tIns="0" bIns="0" rtlCol="0" anchor="ctr"/>
          <a:lstStyle/>
          <a:p>
            <a:pPr algn="ctr"/>
            <a:r>
              <a:rPr kumimoji="1" lang="en-US" altLang="ja-JP" sz="1600" dirty="0">
                <a:solidFill>
                  <a:schemeClr val="bg1"/>
                </a:solidFill>
              </a:rPr>
              <a:t>Memo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813BE3C-91A5-CEEF-1D51-A4B988CD90E5}"/>
              </a:ext>
            </a:extLst>
          </p:cNvPr>
          <p:cNvGrpSpPr/>
          <p:nvPr/>
        </p:nvGrpSpPr>
        <p:grpSpPr>
          <a:xfrm>
            <a:off x="92851" y="2223643"/>
            <a:ext cx="6358746" cy="3457456"/>
            <a:chOff x="92851" y="2279915"/>
            <a:chExt cx="6358746" cy="3457456"/>
          </a:xfrm>
        </p:grpSpPr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0FA048FA-8CA5-4EA6-97DE-E5686FC07BC4}"/>
                </a:ext>
              </a:extLst>
            </p:cNvPr>
            <p:cNvGrpSpPr/>
            <p:nvPr/>
          </p:nvGrpSpPr>
          <p:grpSpPr>
            <a:xfrm>
              <a:off x="92851" y="2279915"/>
              <a:ext cx="6358746" cy="3055682"/>
              <a:chOff x="92851" y="1976932"/>
              <a:chExt cx="6358746" cy="3055682"/>
            </a:xfrm>
          </p:grpSpPr>
          <p:sp>
            <p:nvSpPr>
              <p:cNvPr id="48" name="テキスト ボックス 47">
                <a:extLst>
                  <a:ext uri="{FF2B5EF4-FFF2-40B4-BE49-F238E27FC236}">
                    <a16:creationId xmlns:a16="http://schemas.microsoft.com/office/drawing/2014/main" id="{6900937E-C50C-49F2-95C7-08F8833D4002}"/>
                  </a:ext>
                </a:extLst>
              </p:cNvPr>
              <p:cNvSpPr txBox="1"/>
              <p:nvPr/>
            </p:nvSpPr>
            <p:spPr>
              <a:xfrm>
                <a:off x="608839" y="2089144"/>
                <a:ext cx="877061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ja-JP" altLang="en-US" sz="1400" dirty="0"/>
                  <a:t>両国は</a:t>
                </a:r>
                <a:endParaRPr kumimoji="1" lang="en-US" altLang="ja-JP" sz="1400" dirty="0"/>
              </a:p>
            </p:txBody>
          </p:sp>
          <p:sp>
            <p:nvSpPr>
              <p:cNvPr id="50" name="テキスト ボックス 49">
                <a:extLst>
                  <a:ext uri="{FF2B5EF4-FFF2-40B4-BE49-F238E27FC236}">
                    <a16:creationId xmlns:a16="http://schemas.microsoft.com/office/drawing/2014/main" id="{C90B367D-B759-4106-BC1B-171FCDC081F1}"/>
                  </a:ext>
                </a:extLst>
              </p:cNvPr>
              <p:cNvSpPr txBox="1"/>
              <p:nvPr/>
            </p:nvSpPr>
            <p:spPr>
              <a:xfrm>
                <a:off x="92851" y="2006213"/>
                <a:ext cx="607145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ja-JP" altLang="en-US" sz="2800" dirty="0"/>
                  <a:t>②</a:t>
                </a:r>
              </a:p>
            </p:txBody>
          </p:sp>
          <p:sp>
            <p:nvSpPr>
              <p:cNvPr id="46" name="テキスト ボックス 45">
                <a:extLst>
                  <a:ext uri="{FF2B5EF4-FFF2-40B4-BE49-F238E27FC236}">
                    <a16:creationId xmlns:a16="http://schemas.microsoft.com/office/drawing/2014/main" id="{6024A4C2-3BC1-499C-BFA9-BF973A92CC81}"/>
                  </a:ext>
                </a:extLst>
              </p:cNvPr>
              <p:cNvSpPr txBox="1"/>
              <p:nvPr/>
            </p:nvSpPr>
            <p:spPr>
              <a:xfrm>
                <a:off x="3284892" y="3004142"/>
                <a:ext cx="316670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ja-JP" altLang="en-US" sz="1400" dirty="0"/>
                  <a:t>を回復する交渉に切り換えた。</a:t>
                </a:r>
                <a:endParaRPr kumimoji="1" lang="en-US" altLang="ja-JP" sz="1400" dirty="0"/>
              </a:p>
            </p:txBody>
          </p:sp>
          <p:sp>
            <p:nvSpPr>
              <p:cNvPr id="72" name="テキスト ボックス 71">
                <a:extLst>
                  <a:ext uri="{FF2B5EF4-FFF2-40B4-BE49-F238E27FC236}">
                    <a16:creationId xmlns:a16="http://schemas.microsoft.com/office/drawing/2014/main" id="{A853EF72-3DAD-47CE-BC5D-020A67E245D8}"/>
                  </a:ext>
                </a:extLst>
              </p:cNvPr>
              <p:cNvSpPr txBox="1"/>
              <p:nvPr/>
            </p:nvSpPr>
            <p:spPr>
              <a:xfrm>
                <a:off x="608839" y="2546352"/>
                <a:ext cx="5764659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ja-JP" altLang="en-US" sz="1400" dirty="0"/>
                  <a:t>北方領土問題について意見が一致しなかったため、</a:t>
                </a:r>
                <a:endParaRPr kumimoji="1" lang="en-US" altLang="ja-JP" sz="1400" dirty="0"/>
              </a:p>
            </p:txBody>
          </p:sp>
          <p:sp>
            <p:nvSpPr>
              <p:cNvPr id="73" name="正方形/長方形 72">
                <a:extLst>
                  <a:ext uri="{FF2B5EF4-FFF2-40B4-BE49-F238E27FC236}">
                    <a16:creationId xmlns:a16="http://schemas.microsoft.com/office/drawing/2014/main" id="{4FA3DFDC-E89A-4EEC-B2E3-0C5915F1C550}"/>
                  </a:ext>
                </a:extLst>
              </p:cNvPr>
              <p:cNvSpPr/>
              <p:nvPr/>
            </p:nvSpPr>
            <p:spPr>
              <a:xfrm>
                <a:off x="675250" y="2909654"/>
                <a:ext cx="2606400" cy="4680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78" name="テキスト ボックス 77">
                <a:extLst>
                  <a:ext uri="{FF2B5EF4-FFF2-40B4-BE49-F238E27FC236}">
                    <a16:creationId xmlns:a16="http://schemas.microsoft.com/office/drawing/2014/main" id="{F9048F1E-E6EB-4291-AE2C-576285EAF558}"/>
                  </a:ext>
                </a:extLst>
              </p:cNvPr>
              <p:cNvSpPr txBox="1"/>
              <p:nvPr/>
            </p:nvSpPr>
            <p:spPr>
              <a:xfrm>
                <a:off x="4017143" y="2089144"/>
                <a:ext cx="1697857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ja-JP" altLang="en-US" sz="1400" dirty="0"/>
                  <a:t>交渉において、</a:t>
                </a:r>
                <a:endParaRPr kumimoji="1" lang="en-US" altLang="ja-JP" sz="1400" dirty="0"/>
              </a:p>
            </p:txBody>
          </p:sp>
          <p:sp>
            <p:nvSpPr>
              <p:cNvPr id="86" name="正方形/長方形 85">
                <a:extLst>
                  <a:ext uri="{FF2B5EF4-FFF2-40B4-BE49-F238E27FC236}">
                    <a16:creationId xmlns:a16="http://schemas.microsoft.com/office/drawing/2014/main" id="{E17789F5-BCF5-461B-947B-1B40C0364041}"/>
                  </a:ext>
                </a:extLst>
              </p:cNvPr>
              <p:cNvSpPr/>
              <p:nvPr/>
            </p:nvSpPr>
            <p:spPr>
              <a:xfrm>
                <a:off x="1351101" y="1976932"/>
                <a:ext cx="2604839" cy="4680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88" name="テキスト ボックス 87">
                <a:extLst>
                  <a:ext uri="{FF2B5EF4-FFF2-40B4-BE49-F238E27FC236}">
                    <a16:creationId xmlns:a16="http://schemas.microsoft.com/office/drawing/2014/main" id="{18448D1A-E0E2-4A16-A115-3A0743B3B179}"/>
                  </a:ext>
                </a:extLst>
              </p:cNvPr>
              <p:cNvSpPr txBox="1"/>
              <p:nvPr/>
            </p:nvSpPr>
            <p:spPr>
              <a:xfrm>
                <a:off x="608839" y="3508535"/>
                <a:ext cx="5764659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en-US" altLang="ja-JP" sz="1400" dirty="0"/>
                  <a:t>1956</a:t>
                </a:r>
                <a:r>
                  <a:rPr kumimoji="1" lang="ja-JP" altLang="en-US" sz="1400" dirty="0"/>
                  <a:t>（昭和</a:t>
                </a:r>
                <a:r>
                  <a:rPr kumimoji="1" lang="en-US" altLang="ja-JP" sz="1400" dirty="0"/>
                  <a:t>31</a:t>
                </a:r>
                <a:r>
                  <a:rPr kumimoji="1" lang="ja-JP" altLang="en-US" sz="1400" dirty="0"/>
                  <a:t>）年、両国は日ソ共同宣言により、</a:t>
                </a:r>
                <a:endParaRPr kumimoji="1" lang="en-US" altLang="ja-JP" sz="1400" dirty="0"/>
              </a:p>
            </p:txBody>
          </p:sp>
          <p:sp>
            <p:nvSpPr>
              <p:cNvPr id="89" name="テキスト ボックス 88">
                <a:extLst>
                  <a:ext uri="{FF2B5EF4-FFF2-40B4-BE49-F238E27FC236}">
                    <a16:creationId xmlns:a16="http://schemas.microsoft.com/office/drawing/2014/main" id="{2A827BD9-7B0D-4B05-90C2-1A6E06BB8C65}"/>
                  </a:ext>
                </a:extLst>
              </p:cNvPr>
              <p:cNvSpPr txBox="1"/>
              <p:nvPr/>
            </p:nvSpPr>
            <p:spPr>
              <a:xfrm>
                <a:off x="3266346" y="4018598"/>
                <a:ext cx="3096000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ja-JP" altLang="en-US" sz="1400" dirty="0"/>
                  <a:t>を回復、北方領土問題解決に向けて</a:t>
                </a:r>
                <a:endParaRPr kumimoji="1" lang="en-US" altLang="ja-JP" sz="1400" dirty="0"/>
              </a:p>
            </p:txBody>
          </p:sp>
          <p:sp>
            <p:nvSpPr>
              <p:cNvPr id="90" name="正方形/長方形 89">
                <a:extLst>
                  <a:ext uri="{FF2B5EF4-FFF2-40B4-BE49-F238E27FC236}">
                    <a16:creationId xmlns:a16="http://schemas.microsoft.com/office/drawing/2014/main" id="{38E2D47C-1A81-43AF-B3C0-E03FCAAC9C07}"/>
                  </a:ext>
                </a:extLst>
              </p:cNvPr>
              <p:cNvSpPr/>
              <p:nvPr/>
            </p:nvSpPr>
            <p:spPr>
              <a:xfrm>
                <a:off x="675250" y="3924110"/>
                <a:ext cx="2606400" cy="4680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  <p:sp>
            <p:nvSpPr>
              <p:cNvPr id="96" name="テキスト ボックス 95">
                <a:extLst>
                  <a:ext uri="{FF2B5EF4-FFF2-40B4-BE49-F238E27FC236}">
                    <a16:creationId xmlns:a16="http://schemas.microsoft.com/office/drawing/2014/main" id="{75631715-998F-47BB-9138-06154C0BE04B}"/>
                  </a:ext>
                </a:extLst>
              </p:cNvPr>
              <p:cNvSpPr txBox="1"/>
              <p:nvPr/>
            </p:nvSpPr>
            <p:spPr>
              <a:xfrm>
                <a:off x="3311540" y="4659102"/>
                <a:ext cx="3061958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kumimoji="1" lang="ja-JP" altLang="en-US" sz="1400" dirty="0"/>
                  <a:t>交渉を継続することに同意し、</a:t>
                </a:r>
                <a:endParaRPr kumimoji="1" lang="en-US" altLang="ja-JP" sz="1400" dirty="0"/>
              </a:p>
            </p:txBody>
          </p:sp>
          <p:sp>
            <p:nvSpPr>
              <p:cNvPr id="99" name="正方形/長方形 98">
                <a:extLst>
                  <a:ext uri="{FF2B5EF4-FFF2-40B4-BE49-F238E27FC236}">
                    <a16:creationId xmlns:a16="http://schemas.microsoft.com/office/drawing/2014/main" id="{153612A0-BA3A-45AF-8991-81259F7B782C}"/>
                  </a:ext>
                </a:extLst>
              </p:cNvPr>
              <p:cNvSpPr/>
              <p:nvPr/>
            </p:nvSpPr>
            <p:spPr>
              <a:xfrm>
                <a:off x="675251" y="4564614"/>
                <a:ext cx="2604839" cy="46800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dirty="0"/>
              </a:p>
            </p:txBody>
          </p:sp>
        </p:grpSp>
        <p:sp>
          <p:nvSpPr>
            <p:cNvPr id="49" name="テキスト ボックス 48">
              <a:extLst>
                <a:ext uri="{FF2B5EF4-FFF2-40B4-BE49-F238E27FC236}">
                  <a16:creationId xmlns:a16="http://schemas.microsoft.com/office/drawing/2014/main" id="{2595917C-CECA-06DC-F133-92C9373030F8}"/>
                </a:ext>
              </a:extLst>
            </p:cNvPr>
            <p:cNvSpPr txBox="1"/>
            <p:nvPr/>
          </p:nvSpPr>
          <p:spPr>
            <a:xfrm>
              <a:off x="627240" y="5429594"/>
              <a:ext cx="5764659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400" dirty="0"/>
                <a:t>今日も交渉が行われている。</a:t>
              </a:r>
              <a:endParaRPr kumimoji="1" lang="en-US" altLang="ja-JP" sz="1400" dirty="0"/>
            </a:p>
          </p:txBody>
        </p:sp>
      </p:grpSp>
    </p:spTree>
    <p:extLst>
      <p:ext uri="{BB962C8B-B14F-4D97-AF65-F5344CB8AC3E}">
        <p14:creationId xmlns:p14="http://schemas.microsoft.com/office/powerpoint/2010/main" val="12384546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ユーザー定義 1">
      <a:majorFont>
        <a:latin typeface="メイリオ"/>
        <a:ea typeface="メイリオ"/>
        <a:cs typeface=""/>
      </a:majorFont>
      <a:minorFont>
        <a:latin typeface="メイリオ"/>
        <a:ea typeface="メイリオ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910</TotalTime>
  <Words>188</Words>
  <Application>Microsoft Office PowerPoint</Application>
  <PresentationFormat>A4 210 x 297 mm</PresentationFormat>
  <Paragraphs>27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メイリオ</vt:lpstr>
      <vt:lpstr>arial</vt:lpstr>
      <vt:lpstr>arial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エレファンキューブ支倉</dc:creator>
  <cp:lastModifiedBy>岸添 亮</cp:lastModifiedBy>
  <cp:revision>201</cp:revision>
  <cp:lastPrinted>2022-05-15T08:42:28Z</cp:lastPrinted>
  <dcterms:created xsi:type="dcterms:W3CDTF">2021-09-06T07:54:38Z</dcterms:created>
  <dcterms:modified xsi:type="dcterms:W3CDTF">2022-06-08T04:41:41Z</dcterms:modified>
</cp:coreProperties>
</file>

<file path=docProps/thumbnail.jpeg>
</file>