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256" r:id="rId2"/>
    <p:sldId id="268" r:id="rId3"/>
    <p:sldId id="341" r:id="rId4"/>
    <p:sldId id="273" r:id="rId5"/>
    <p:sldId id="350" r:id="rId6"/>
    <p:sldId id="335" r:id="rId7"/>
    <p:sldId id="351" r:id="rId8"/>
    <p:sldId id="288" r:id="rId9"/>
    <p:sldId id="352" r:id="rId10"/>
    <p:sldId id="353" r:id="rId11"/>
    <p:sldId id="336" r:id="rId12"/>
    <p:sldId id="348" r:id="rId13"/>
    <p:sldId id="271" r:id="rId14"/>
    <p:sldId id="296" r:id="rId15"/>
  </p:sldIdLst>
  <p:sldSz cx="12192000" cy="6858000"/>
  <p:notesSz cx="6735763" cy="9866313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B507E"/>
    <a:srgbClr val="D8EBF8"/>
    <a:srgbClr val="01526B"/>
    <a:srgbClr val="1C6394"/>
    <a:srgbClr val="B8DBF2"/>
    <a:srgbClr val="017FA7"/>
    <a:srgbClr val="B380FF"/>
    <a:srgbClr val="FFE04D"/>
    <a:srgbClr val="01ACE1"/>
    <a:srgbClr val="F86F0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619" autoAdjust="0"/>
    <p:restoredTop sz="92847" autoAdjust="0"/>
  </p:normalViewPr>
  <p:slideViewPr>
    <p:cSldViewPr snapToGrid="0">
      <p:cViewPr>
        <p:scale>
          <a:sx n="50" d="100"/>
          <a:sy n="50" d="100"/>
        </p:scale>
        <p:origin x="1070" y="384"/>
      </p:cViewPr>
      <p:guideLst/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 snapToGrid="0">
      <p:cViewPr varScale="1">
        <p:scale>
          <a:sx n="50" d="100"/>
          <a:sy n="50" d="100"/>
        </p:scale>
        <p:origin x="2549" y="3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>
            <a:extLst>
              <a:ext uri="{FF2B5EF4-FFF2-40B4-BE49-F238E27FC236}">
                <a16:creationId xmlns:a16="http://schemas.microsoft.com/office/drawing/2014/main" id="{EF1077D3-2A76-4376-8DE7-1961659673FA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8831" cy="49502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F2912D92-EFEF-4257-91C5-EE0BA04293F2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9371286"/>
            <a:ext cx="2918831" cy="49502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D0B2E8D5-8795-41A0-9335-185C2F35A0B8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15373" y="9371286"/>
            <a:ext cx="2918831" cy="49502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95B0D0F-A7F8-44D3-A3FC-B25C5840162F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3BD6C46B-2C09-62DE-0AF4-88089A4B6561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14763" y="0"/>
            <a:ext cx="2919412" cy="4953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869269E-3C7D-4DBA-B7B5-AA19F92BFE58}" type="datetimeFigureOut">
              <a:rPr kumimoji="1" lang="ja-JP" altLang="en-US" smtClean="0"/>
              <a:t>2022/6/8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3120649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8831" cy="49502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15373" y="0"/>
            <a:ext cx="2918831" cy="49502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7E6E7BE-9971-46B7-A8A9-B6E6E0A46400}" type="datetimeFigureOut">
              <a:rPr kumimoji="1" lang="ja-JP" altLang="en-US" smtClean="0"/>
              <a:t>2022/6/8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409575" y="1233488"/>
            <a:ext cx="5916613" cy="3328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73577" y="4748163"/>
            <a:ext cx="5388610" cy="388486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9371286"/>
            <a:ext cx="2918831" cy="49502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15373" y="9371286"/>
            <a:ext cx="2918831" cy="49502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98634A8-77F9-4A76-89C4-FA78CCE0662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501276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98634A8-77F9-4A76-89C4-FA78CCE0662F}" type="slidenum">
              <a:rPr kumimoji="1" lang="ja-JP" altLang="en-US" smtClean="0"/>
              <a:t>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9366701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98634A8-77F9-4A76-89C4-FA78CCE0662F}" type="slidenum">
              <a:rPr kumimoji="1" lang="ja-JP" altLang="en-US" smtClean="0"/>
              <a:t>10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2327222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ja-JP" altLang="en-US" b="0" i="0" dirty="0">
                <a:solidFill>
                  <a:srgbClr val="222222"/>
                </a:solidFill>
                <a:effectLst/>
                <a:latin typeface="游ゴシック" panose="020B0400000000000000" pitchFamily="50" charset="-128"/>
                <a:ea typeface="游ゴシック" panose="020B0400000000000000" pitchFamily="50" charset="-128"/>
              </a:rPr>
              <a:t>写真提供：</a:t>
            </a:r>
            <a:r>
              <a:rPr lang="zh-TW" altLang="en-US" b="0" i="0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公益社団法人千島歯舞諸島居住者連盟</a:t>
            </a: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98634A8-77F9-4A76-89C4-FA78CCE0662F}" type="slidenum">
              <a:rPr kumimoji="1" lang="ja-JP" altLang="en-US" smtClean="0"/>
              <a:t>11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4654263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ja-JP" altLang="en-US" b="0" i="0" dirty="0">
                <a:solidFill>
                  <a:srgbClr val="222222"/>
                </a:solidFill>
                <a:effectLst/>
                <a:latin typeface="游ゴシック" panose="020B0400000000000000" pitchFamily="50" charset="-128"/>
                <a:ea typeface="游ゴシック" panose="020B0400000000000000" pitchFamily="50" charset="-128"/>
              </a:rPr>
              <a:t>写真提供（右下）：</a:t>
            </a:r>
            <a:r>
              <a:rPr lang="zh-TW" altLang="en-US" b="0" i="0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公益社団法人千島歯舞諸島居住者連盟</a:t>
            </a:r>
            <a:endParaRPr kumimoji="1" lang="ja-JP" altLang="en-US" b="0" dirty="0"/>
          </a:p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98634A8-77F9-4A76-89C4-FA78CCE0662F}" type="slidenum">
              <a:rPr kumimoji="1" lang="ja-JP" altLang="en-US" smtClean="0"/>
              <a:t>12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4568151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en-US" altLang="ja-JP" dirty="0"/>
          </a:p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98634A8-77F9-4A76-89C4-FA78CCE0662F}" type="slidenum">
              <a:rPr kumimoji="1" lang="ja-JP" altLang="en-US" smtClean="0"/>
              <a:t>13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8673597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98634A8-77F9-4A76-89C4-FA78CCE0662F}" type="slidenum">
              <a:rPr kumimoji="1" lang="ja-JP" altLang="en-US" smtClean="0"/>
              <a:t>14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2297509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98634A8-77F9-4A76-89C4-FA78CCE0662F}" type="slidenum">
              <a:rPr kumimoji="1" lang="ja-JP" altLang="en-US" smtClean="0"/>
              <a:t>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0234173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TW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98634A8-77F9-4A76-89C4-FA78CCE0662F}" type="slidenum">
              <a:rPr kumimoji="1" lang="ja-JP" altLang="en-US" smtClean="0"/>
              <a:t>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638425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98634A8-77F9-4A76-89C4-FA78CCE0662F}" type="slidenum">
              <a:rPr kumimoji="1" lang="ja-JP" altLang="en-US" smtClean="0"/>
              <a:t>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7825919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98634A8-77F9-4A76-89C4-FA78CCE0662F}" type="slidenum">
              <a:rPr kumimoji="1" lang="ja-JP" altLang="en-US" smtClean="0"/>
              <a:t>5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03474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98634A8-77F9-4A76-89C4-FA78CCE0662F}" type="slidenum">
              <a:rPr kumimoji="1" lang="ja-JP" altLang="en-US" smtClean="0"/>
              <a:t>6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6789121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ja-JP" altLang="en-US" b="0" i="0" dirty="0">
                <a:solidFill>
                  <a:srgbClr val="222222"/>
                </a:solidFill>
                <a:effectLst/>
                <a:latin typeface="游ゴシック" panose="020B0400000000000000" pitchFamily="50" charset="-128"/>
                <a:ea typeface="游ゴシック" panose="020B0400000000000000" pitchFamily="50" charset="-128"/>
              </a:rPr>
              <a:t>写真提供：</a:t>
            </a:r>
            <a:r>
              <a:rPr lang="zh-TW" altLang="en-US" b="0" i="0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公益社団法人千島歯舞諸島居住者連盟</a:t>
            </a:r>
            <a:endParaRPr kumimoji="1" lang="ja-JP" altLang="en-US" b="0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98634A8-77F9-4A76-89C4-FA78CCE0662F}" type="slidenum">
              <a:rPr kumimoji="1" lang="ja-JP" altLang="en-US" smtClean="0"/>
              <a:t>7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4427678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98634A8-77F9-4A76-89C4-FA78CCE0662F}" type="slidenum">
              <a:rPr kumimoji="1" lang="ja-JP" altLang="en-US" smtClean="0"/>
              <a:t>8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8953207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dirty="0"/>
              <a:t>写真：</a:t>
            </a:r>
            <a:r>
              <a:rPr lang="ja-JP" altLang="en-US" b="0" i="0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内閣府  北方対策本部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98634A8-77F9-4A76-89C4-FA78CCE0662F}" type="slidenum">
              <a:rPr kumimoji="1" lang="ja-JP" altLang="en-US" smtClean="0"/>
              <a:t>9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7623014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 スライド">
    <p:bg>
      <p:bgPr>
        <a:solidFill>
          <a:srgbClr val="019DC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2776633A-A4EA-414C-A371-F6F0419A00B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2235200"/>
            <a:ext cx="12192000" cy="2387600"/>
          </a:xfrm>
        </p:spPr>
        <p:txBody>
          <a:bodyPr anchor="ctr"/>
          <a:lstStyle>
            <a:lvl1pPr algn="ctr">
              <a:defRPr sz="6000" b="1">
                <a:solidFill>
                  <a:schemeClr val="bg1"/>
                </a:solidFill>
              </a:defRPr>
            </a:lvl1pPr>
          </a:lstStyle>
          <a:p>
            <a:r>
              <a:rPr kumimoji="1" lang="ja-JP" altLang="en-US" dirty="0"/>
              <a:t>マスター タイトルの書式設定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0819547D-F517-40CF-AF72-1D39ACE00B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DADC54-4250-4960-8D75-A15844232F3A}" type="datetimeFigureOut">
              <a:rPr kumimoji="1" lang="ja-JP" altLang="en-US" smtClean="0"/>
              <a:t>2022/6/8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FBEDEC1E-F69C-479D-8C53-50F6CA16DA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2FF52159-6629-4EB6-95B7-080CFF3878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04BF1-C750-42B9-95AC-4DD4182C3AB8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pic>
        <p:nvPicPr>
          <p:cNvPr id="7" name="グラフィックス 6">
            <a:extLst>
              <a:ext uri="{FF2B5EF4-FFF2-40B4-BE49-F238E27FC236}">
                <a16:creationId xmlns:a16="http://schemas.microsoft.com/office/drawing/2014/main" id="{2BE1D045-4C3B-4FDD-BA03-F19E0371768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976317" y="426193"/>
            <a:ext cx="6239366" cy="60056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448809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14DF360A-4C66-4F3B-8AFC-36726BE8BD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"/>
            <a:ext cx="10515600" cy="1104899"/>
          </a:xfrm>
        </p:spPr>
        <p:txBody>
          <a:bodyPr anchor="b">
            <a:normAutofit/>
          </a:bodyPr>
          <a:lstStyle>
            <a:lvl1pPr algn="ctr">
              <a:defRPr sz="4800" b="1">
                <a:solidFill>
                  <a:srgbClr val="019DCB"/>
                </a:solidFill>
              </a:defRPr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4C4D4992-B0EE-48DB-B831-DB35FA5336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DADC54-4250-4960-8D75-A15844232F3A}" type="datetimeFigureOut">
              <a:rPr kumimoji="1" lang="ja-JP" altLang="en-US" smtClean="0"/>
              <a:t>2022/6/8</a:t>
            </a:fld>
            <a:endParaRPr kumimoji="1" lang="ja-JP" altLang="en-US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7C299D57-6DF6-4AAE-8B2E-5C2FF8E787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073D0466-4D2F-45AF-B264-3FF5B8F615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04BF1-C750-42B9-95AC-4DD4182C3AB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030783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>
            <a:extLst>
              <a:ext uri="{FF2B5EF4-FFF2-40B4-BE49-F238E27FC236}">
                <a16:creationId xmlns:a16="http://schemas.microsoft.com/office/drawing/2014/main" id="{69D97F16-C0D0-4D05-8ACA-81FC577FE8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DADC54-4250-4960-8D75-A15844232F3A}" type="datetimeFigureOut">
              <a:rPr kumimoji="1" lang="ja-JP" altLang="en-US" smtClean="0"/>
              <a:t>2022/6/8</a:t>
            </a:fld>
            <a:endParaRPr kumimoji="1" lang="ja-JP" altLang="en-US"/>
          </a:p>
        </p:txBody>
      </p:sp>
      <p:sp>
        <p:nvSpPr>
          <p:cNvPr id="3" name="フッター プレースホルダー 2">
            <a:extLst>
              <a:ext uri="{FF2B5EF4-FFF2-40B4-BE49-F238E27FC236}">
                <a16:creationId xmlns:a16="http://schemas.microsoft.com/office/drawing/2014/main" id="{FBD79417-F575-4FBB-9A52-24B1939066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2C9A6ABA-3D02-42F2-A7D0-D08F4CE9F9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04BF1-C750-42B9-95AC-4DD4182C3AB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9009283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E5043051-B208-4314-B33D-84106E481E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AA74F2F8-D3D5-4BE9-9DDB-C22B1CD5F82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038F498B-0973-45FE-9CED-D893E046605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FB43ED76-0570-48DB-9D08-16206E3CD5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DADC54-4250-4960-8D75-A15844232F3A}" type="datetimeFigureOut">
              <a:rPr kumimoji="1" lang="ja-JP" altLang="en-US" smtClean="0"/>
              <a:t>2022/6/8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CE0447D4-EA2C-40C3-9A65-A23504A92B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506ED562-4885-4F69-9153-71A19B78BC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04BF1-C750-42B9-95AC-4DD4182C3AB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5631437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07A937D6-D064-4B9B-8661-D04F155660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>
            <a:extLst>
              <a:ext uri="{FF2B5EF4-FFF2-40B4-BE49-F238E27FC236}">
                <a16:creationId xmlns:a16="http://schemas.microsoft.com/office/drawing/2014/main" id="{419F1A64-A28D-4BC6-AC44-F7E750707EA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2C7543A5-CE88-47AD-9B2E-F17C4C80953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8C140EDE-90A9-46F5-972B-99D628F156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DADC54-4250-4960-8D75-A15844232F3A}" type="datetimeFigureOut">
              <a:rPr kumimoji="1" lang="ja-JP" altLang="en-US" smtClean="0"/>
              <a:t>2022/6/8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55FAA4A5-FDA0-46F3-9879-16DB693E44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0D1D88BB-C50A-4E4D-B730-174F540186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04BF1-C750-42B9-95AC-4DD4182C3AB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6003849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398368EC-6289-4C40-9B34-CB2F34EA3D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34669592-7325-4B80-9F36-ED281BE1370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3B1AB06A-5D95-4B57-B152-D150D8485E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DADC54-4250-4960-8D75-A15844232F3A}" type="datetimeFigureOut">
              <a:rPr kumimoji="1" lang="ja-JP" altLang="en-US" smtClean="0"/>
              <a:t>2022/6/8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8F72A317-3BFA-4342-8F5D-881E8C5F40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9F3E5A8D-2821-4D89-9CF8-4B7243DCE6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04BF1-C750-42B9-95AC-4DD4182C3AB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1962001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>
            <a:extLst>
              <a:ext uri="{FF2B5EF4-FFF2-40B4-BE49-F238E27FC236}">
                <a16:creationId xmlns:a16="http://schemas.microsoft.com/office/drawing/2014/main" id="{C6572E0C-DE86-4441-B60F-384DA954EF0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20B8432E-0F94-4363-B3B7-853C782A661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F6475847-6D2A-44DE-852D-21D6B348DF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DADC54-4250-4960-8D75-A15844232F3A}" type="datetimeFigureOut">
              <a:rPr kumimoji="1" lang="ja-JP" altLang="en-US" smtClean="0"/>
              <a:t>2022/6/8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DB71AE39-F42D-40AA-AB64-3F825169FD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991A56B8-AD14-4DAA-85DE-B1FD1C61C8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04BF1-C750-42B9-95AC-4DD4182C3AB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695333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タイトル スライド">
    <p:bg>
      <p:bgPr>
        <a:solidFill>
          <a:srgbClr val="019DC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341CAB1D-0387-42B4-915D-F86FE72EFBA6}"/>
              </a:ext>
            </a:extLst>
          </p:cNvPr>
          <p:cNvSpPr/>
          <p:nvPr userDrawn="1"/>
        </p:nvSpPr>
        <p:spPr>
          <a:xfrm>
            <a:off x="359400" y="360000"/>
            <a:ext cx="11473200" cy="613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" name="タイトル 1">
            <a:extLst>
              <a:ext uri="{FF2B5EF4-FFF2-40B4-BE49-F238E27FC236}">
                <a16:creationId xmlns:a16="http://schemas.microsoft.com/office/drawing/2014/main" id="{2776633A-A4EA-414C-A371-F6F0419A00B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2235200"/>
            <a:ext cx="12192000" cy="2387600"/>
          </a:xfrm>
        </p:spPr>
        <p:txBody>
          <a:bodyPr anchor="ctr"/>
          <a:lstStyle>
            <a:lvl1pPr algn="ctr">
              <a:defRPr sz="6000" b="1">
                <a:solidFill>
                  <a:srgbClr val="019DCB"/>
                </a:solidFill>
              </a:defRPr>
            </a:lvl1pPr>
          </a:lstStyle>
          <a:p>
            <a:r>
              <a:rPr kumimoji="1" lang="ja-JP" altLang="en-US" dirty="0"/>
              <a:t>マスター タイトルの書式設定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0819547D-F517-40CF-AF72-1D39ACE00B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DADC54-4250-4960-8D75-A15844232F3A}" type="datetimeFigureOut">
              <a:rPr kumimoji="1" lang="ja-JP" altLang="en-US" smtClean="0"/>
              <a:t>2022/6/8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FBEDEC1E-F69C-479D-8C53-50F6CA16DA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2FF52159-6629-4EB6-95B7-080CFF3878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04BF1-C750-42B9-95AC-4DD4182C3AB8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pic>
        <p:nvPicPr>
          <p:cNvPr id="7" name="グラフィックス 6">
            <a:extLst>
              <a:ext uri="{FF2B5EF4-FFF2-40B4-BE49-F238E27FC236}">
                <a16:creationId xmlns:a16="http://schemas.microsoft.com/office/drawing/2014/main" id="{2BE1D045-4C3B-4FDD-BA03-F19E0371768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976317" y="426193"/>
            <a:ext cx="6239366" cy="60056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19283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タイトル スライド">
    <p:bg>
      <p:bgPr>
        <a:solidFill>
          <a:srgbClr val="FBBB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341CAB1D-0387-42B4-915D-F86FE72EFBA6}"/>
              </a:ext>
            </a:extLst>
          </p:cNvPr>
          <p:cNvSpPr/>
          <p:nvPr userDrawn="1"/>
        </p:nvSpPr>
        <p:spPr>
          <a:xfrm>
            <a:off x="359400" y="1283826"/>
            <a:ext cx="11473200" cy="5212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" name="タイトル 1">
            <a:extLst>
              <a:ext uri="{FF2B5EF4-FFF2-40B4-BE49-F238E27FC236}">
                <a16:creationId xmlns:a16="http://schemas.microsoft.com/office/drawing/2014/main" id="{2776633A-A4EA-414C-A371-F6F0419A00B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1283826"/>
            <a:ext cx="12192000" cy="2145174"/>
          </a:xfrm>
        </p:spPr>
        <p:txBody>
          <a:bodyPr anchor="ctr"/>
          <a:lstStyle>
            <a:lvl1pPr algn="ctr">
              <a:defRPr sz="6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kumimoji="1" lang="ja-JP" altLang="en-US" dirty="0"/>
              <a:t>マスター タイトルの書式設定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0819547D-F517-40CF-AF72-1D39ACE00B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DADC54-4250-4960-8D75-A15844232F3A}" type="datetimeFigureOut">
              <a:rPr kumimoji="1" lang="ja-JP" altLang="en-US" smtClean="0"/>
              <a:t>2022/6/8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FBEDEC1E-F69C-479D-8C53-50F6CA16DA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2FF52159-6629-4EB6-95B7-080CFF3878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04BF1-C750-42B9-95AC-4DD4182C3AB8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9" name="タイトル 1">
            <a:extLst>
              <a:ext uri="{FF2B5EF4-FFF2-40B4-BE49-F238E27FC236}">
                <a16:creationId xmlns:a16="http://schemas.microsoft.com/office/drawing/2014/main" id="{80323641-C3E0-49A3-9117-0AEF497DCE75}"/>
              </a:ext>
            </a:extLst>
          </p:cNvPr>
          <p:cNvSpPr txBox="1">
            <a:spLocks/>
          </p:cNvSpPr>
          <p:nvPr userDrawn="1"/>
        </p:nvSpPr>
        <p:spPr>
          <a:xfrm>
            <a:off x="6096000" y="131978"/>
            <a:ext cx="5736600" cy="1646681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6000" b="1" kern="1200">
                <a:solidFill>
                  <a:srgbClr val="019DCB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US" altLang="ja-JP" sz="14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</a:t>
            </a:r>
            <a:r>
              <a:rPr lang="en-US" altLang="ja-JP" sz="8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uiz</a:t>
            </a:r>
            <a:endParaRPr lang="ja-JP" altLang="en-US" sz="7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54820A47-55D9-4B3B-96F8-33B64D1A7308}"/>
              </a:ext>
            </a:extLst>
          </p:cNvPr>
          <p:cNvSpPr txBox="1"/>
          <p:nvPr userDrawn="1"/>
        </p:nvSpPr>
        <p:spPr>
          <a:xfrm>
            <a:off x="359399" y="349139"/>
            <a:ext cx="5736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4800" b="1" dirty="0">
                <a:solidFill>
                  <a:schemeClr val="bg1"/>
                </a:solidFill>
              </a:rPr>
              <a:t>問題</a:t>
            </a:r>
          </a:p>
        </p:txBody>
      </p:sp>
    </p:spTree>
    <p:extLst>
      <p:ext uri="{BB962C8B-B14F-4D97-AF65-F5344CB8AC3E}">
        <p14:creationId xmlns:p14="http://schemas.microsoft.com/office/powerpoint/2010/main" val="994833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タイトル スライド">
    <p:bg>
      <p:bgPr>
        <a:solidFill>
          <a:srgbClr val="FBBB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341CAB1D-0387-42B4-915D-F86FE72EFBA6}"/>
              </a:ext>
            </a:extLst>
          </p:cNvPr>
          <p:cNvSpPr/>
          <p:nvPr userDrawn="1"/>
        </p:nvSpPr>
        <p:spPr>
          <a:xfrm>
            <a:off x="359400" y="1283826"/>
            <a:ext cx="11473200" cy="5212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" name="タイトル 1">
            <a:extLst>
              <a:ext uri="{FF2B5EF4-FFF2-40B4-BE49-F238E27FC236}">
                <a16:creationId xmlns:a16="http://schemas.microsoft.com/office/drawing/2014/main" id="{2776633A-A4EA-414C-A371-F6F0419A00B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1283826"/>
            <a:ext cx="12192000" cy="2145174"/>
          </a:xfrm>
        </p:spPr>
        <p:txBody>
          <a:bodyPr anchor="ctr"/>
          <a:lstStyle>
            <a:lvl1pPr algn="ctr">
              <a:defRPr sz="6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kumimoji="1" lang="ja-JP" altLang="en-US" dirty="0"/>
              <a:t>マスター タイトルの書式設定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0819547D-F517-40CF-AF72-1D39ACE00B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DADC54-4250-4960-8D75-A15844232F3A}" type="datetimeFigureOut">
              <a:rPr kumimoji="1" lang="ja-JP" altLang="en-US" smtClean="0"/>
              <a:t>2022/6/8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FBEDEC1E-F69C-479D-8C53-50F6CA16DA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2FF52159-6629-4EB6-95B7-080CFF3878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04BF1-C750-42B9-95AC-4DD4182C3AB8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10" name="タイトル 1">
            <a:extLst>
              <a:ext uri="{FF2B5EF4-FFF2-40B4-BE49-F238E27FC236}">
                <a16:creationId xmlns:a16="http://schemas.microsoft.com/office/drawing/2014/main" id="{F9DE8650-61C4-4E38-9082-E9905E31C862}"/>
              </a:ext>
            </a:extLst>
          </p:cNvPr>
          <p:cNvSpPr txBox="1">
            <a:spLocks/>
          </p:cNvSpPr>
          <p:nvPr userDrawn="1"/>
        </p:nvSpPr>
        <p:spPr>
          <a:xfrm>
            <a:off x="6096000" y="131978"/>
            <a:ext cx="5736600" cy="1646681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6000" b="1" kern="1200">
                <a:solidFill>
                  <a:srgbClr val="019DCB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US" altLang="ja-JP" sz="14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r>
              <a:rPr lang="en-US" altLang="ja-JP" sz="8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nswer</a:t>
            </a:r>
            <a:endParaRPr lang="ja-JP" altLang="en-US" sz="7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D33D1210-9B6D-4B3B-9ED2-C61E364F3DEE}"/>
              </a:ext>
            </a:extLst>
          </p:cNvPr>
          <p:cNvSpPr txBox="1"/>
          <p:nvPr userDrawn="1"/>
        </p:nvSpPr>
        <p:spPr>
          <a:xfrm>
            <a:off x="359399" y="349139"/>
            <a:ext cx="5736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4800" b="1" dirty="0">
                <a:solidFill>
                  <a:schemeClr val="bg1"/>
                </a:solidFill>
              </a:rPr>
              <a:t>答え</a:t>
            </a:r>
          </a:p>
        </p:txBody>
      </p:sp>
    </p:spTree>
    <p:extLst>
      <p:ext uri="{BB962C8B-B14F-4D97-AF65-F5344CB8AC3E}">
        <p14:creationId xmlns:p14="http://schemas.microsoft.com/office/powerpoint/2010/main" val="19628614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タイトル スライド">
    <p:bg>
      <p:bgPr>
        <a:solidFill>
          <a:srgbClr val="019DC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2776633A-A4EA-414C-A371-F6F0419A00B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71788" y="2235200"/>
            <a:ext cx="8601390" cy="2387600"/>
          </a:xfrm>
        </p:spPr>
        <p:txBody>
          <a:bodyPr anchor="ctr"/>
          <a:lstStyle>
            <a:lvl1pPr algn="r">
              <a:defRPr sz="6000" b="1">
                <a:solidFill>
                  <a:schemeClr val="bg1"/>
                </a:solidFill>
              </a:defRPr>
            </a:lvl1pPr>
          </a:lstStyle>
          <a:p>
            <a:r>
              <a:rPr kumimoji="1" lang="ja-JP" altLang="en-US" dirty="0"/>
              <a:t>マスター タイトルの書式設定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0819547D-F517-40CF-AF72-1D39ACE00B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DADC54-4250-4960-8D75-A15844232F3A}" type="datetimeFigureOut">
              <a:rPr kumimoji="1" lang="ja-JP" altLang="en-US" smtClean="0"/>
              <a:t>2022/6/8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FBEDEC1E-F69C-479D-8C53-50F6CA16DA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2FF52159-6629-4EB6-95B7-080CFF3878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04BF1-C750-42B9-95AC-4DD4182C3AB8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pic>
        <p:nvPicPr>
          <p:cNvPr id="14" name="グラフィックス 13">
            <a:extLst>
              <a:ext uri="{FF2B5EF4-FFF2-40B4-BE49-F238E27FC236}">
                <a16:creationId xmlns:a16="http://schemas.microsoft.com/office/drawing/2014/main" id="{E540DCED-4004-43F8-8155-D66E66C50C6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238812" y="2689351"/>
            <a:ext cx="3581400" cy="44105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94340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227FED0B-FA07-4304-9465-B3F1A0A01C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417A5369-89CE-4E61-B908-5936D13160A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69EC5DA3-AC25-4838-97EB-C8AA6FA870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DADC54-4250-4960-8D75-A15844232F3A}" type="datetimeFigureOut">
              <a:rPr kumimoji="1" lang="ja-JP" altLang="en-US" smtClean="0"/>
              <a:t>2022/6/8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9836319C-D1BF-4E05-851E-A31850D36D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B152C8E5-FC4D-4955-B0E4-1B9368CFF5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04BF1-C750-42B9-95AC-4DD4182C3AB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635444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FD34D1D1-E397-4753-96F1-5A2AADC7A1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109DD30A-3028-485B-8D32-DF6F6BABBF2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766F7982-5A4B-42BC-929D-2326AF1FB8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DADC54-4250-4960-8D75-A15844232F3A}" type="datetimeFigureOut">
              <a:rPr kumimoji="1" lang="ja-JP" altLang="en-US" smtClean="0"/>
              <a:t>2022/6/8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CF0AB85D-AFAF-4BED-8E60-9077147E33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5B535209-73B8-4E16-A9EA-18A2813BEA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04BF1-C750-42B9-95AC-4DD4182C3AB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489814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CCD355EA-E887-4320-A76C-94F0DDEAC7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80912C4A-6537-464C-B4B0-C40C42E16D4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B196F1B4-8D14-4007-94FC-F3B1133CECE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D66C00C4-3052-4F89-87DF-2A020E3FA3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DADC54-4250-4960-8D75-A15844232F3A}" type="datetimeFigureOut">
              <a:rPr kumimoji="1" lang="ja-JP" altLang="en-US" smtClean="0"/>
              <a:t>2022/6/8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796E8E52-BA9E-41B9-B0FA-E5E2438C07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D07C5C37-C739-4191-9DA8-96FC9510DE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04BF1-C750-42B9-95AC-4DD4182C3AB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711721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C29313F8-1BAC-4433-9C23-30BAED3446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A03DD1EE-EC52-4DB9-96CF-E1383B6D696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AED2445D-D583-4744-A0F7-376618AB2FB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8DD1CD23-41E4-445D-AD4E-FC7F83AB724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>
            <a:extLst>
              <a:ext uri="{FF2B5EF4-FFF2-40B4-BE49-F238E27FC236}">
                <a16:creationId xmlns:a16="http://schemas.microsoft.com/office/drawing/2014/main" id="{CFED6091-1DF5-433A-BECA-325CFD4F0C6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>
            <a:extLst>
              <a:ext uri="{FF2B5EF4-FFF2-40B4-BE49-F238E27FC236}">
                <a16:creationId xmlns:a16="http://schemas.microsoft.com/office/drawing/2014/main" id="{AC2D12EF-B311-436F-A3C2-1FB8357E1D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DADC54-4250-4960-8D75-A15844232F3A}" type="datetimeFigureOut">
              <a:rPr kumimoji="1" lang="ja-JP" altLang="en-US" smtClean="0"/>
              <a:t>2022/6/8</a:t>
            </a:fld>
            <a:endParaRPr kumimoji="1" lang="ja-JP" altLang="en-US"/>
          </a:p>
        </p:txBody>
      </p:sp>
      <p:sp>
        <p:nvSpPr>
          <p:cNvPr id="8" name="フッター プレースホルダー 7">
            <a:extLst>
              <a:ext uri="{FF2B5EF4-FFF2-40B4-BE49-F238E27FC236}">
                <a16:creationId xmlns:a16="http://schemas.microsoft.com/office/drawing/2014/main" id="{3697C496-F825-443C-9CA5-6EBFB0CB3E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>
            <a:extLst>
              <a:ext uri="{FF2B5EF4-FFF2-40B4-BE49-F238E27FC236}">
                <a16:creationId xmlns:a16="http://schemas.microsoft.com/office/drawing/2014/main" id="{D1799696-2E1E-46DC-B959-6968AF2276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04BF1-C750-42B9-95AC-4DD4182C3AB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95477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>
            <a:extLst>
              <a:ext uri="{FF2B5EF4-FFF2-40B4-BE49-F238E27FC236}">
                <a16:creationId xmlns:a16="http://schemas.microsoft.com/office/drawing/2014/main" id="{E4BC23D3-0E0C-450B-8719-12A890FF3D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433D095A-D7A9-443E-8798-BBBFEC514A0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9073ABA3-0581-43A3-B96B-D188E4619F7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DADC54-4250-4960-8D75-A15844232F3A}" type="datetimeFigureOut">
              <a:rPr kumimoji="1" lang="ja-JP" altLang="en-US" smtClean="0"/>
              <a:t>2022/6/8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83C44867-A806-4608-A213-B6DDB3DFF6A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41EF0281-3BDD-444C-87B4-449204F104E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A04BF1-C750-42B9-95AC-4DD4182C3AB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337888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62" r:id="rId3"/>
    <p:sldLayoutId id="2147483663" r:id="rId4"/>
    <p:sldLayoutId id="2147483664" r:id="rId5"/>
    <p:sldLayoutId id="2147483650" r:id="rId6"/>
    <p:sldLayoutId id="2147483651" r:id="rId7"/>
    <p:sldLayoutId id="2147483652" r:id="rId8"/>
    <p:sldLayoutId id="2147483653" r:id="rId9"/>
    <p:sldLayoutId id="2147483654" r:id="rId10"/>
    <p:sldLayoutId id="2147483655" r:id="rId11"/>
    <p:sldLayoutId id="2147483656" r:id="rId12"/>
    <p:sldLayoutId id="2147483657" r:id="rId13"/>
    <p:sldLayoutId id="2147483658" r:id="rId14"/>
    <p:sldLayoutId id="2147483659" r:id="rId1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15.sv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17.png"/><Relationship Id="rId4" Type="http://schemas.openxmlformats.org/officeDocument/2006/relationships/image" Target="../media/image16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9.svg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10.jp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0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19DC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7C455847-E12B-4B7C-BE35-061F95DD77F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kumimoji="1" lang="ja-JP" altLang="en-US" sz="6600" dirty="0"/>
              <a:t>北方領土問題の歴史的事実と</a:t>
            </a:r>
            <a:br>
              <a:rPr kumimoji="1" lang="en-US" altLang="ja-JP" sz="6600" dirty="0"/>
            </a:br>
            <a:r>
              <a:rPr kumimoji="1" lang="ja-JP" altLang="en-US" sz="6600" dirty="0"/>
              <a:t>問題解決に向けた取組み</a:t>
            </a:r>
          </a:p>
        </p:txBody>
      </p:sp>
      <p:sp>
        <p:nvSpPr>
          <p:cNvPr id="3" name="楕円 2">
            <a:extLst>
              <a:ext uri="{FF2B5EF4-FFF2-40B4-BE49-F238E27FC236}">
                <a16:creationId xmlns:a16="http://schemas.microsoft.com/office/drawing/2014/main" id="{197B2AC3-B802-426B-94F8-6EBED6EA0376}"/>
              </a:ext>
            </a:extLst>
          </p:cNvPr>
          <p:cNvSpPr/>
          <p:nvPr/>
        </p:nvSpPr>
        <p:spPr>
          <a:xfrm>
            <a:off x="10107704" y="699800"/>
            <a:ext cx="108743" cy="108743"/>
          </a:xfrm>
          <a:prstGeom prst="ellipse">
            <a:avLst/>
          </a:prstGeom>
          <a:solidFill>
            <a:srgbClr val="2CA9CD"/>
          </a:solidFill>
          <a:ln>
            <a:solidFill>
              <a:srgbClr val="2CA9C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b="1" dirty="0"/>
          </a:p>
        </p:txBody>
      </p:sp>
      <p:sp>
        <p:nvSpPr>
          <p:cNvPr id="4" name="楕円 3">
            <a:extLst>
              <a:ext uri="{FF2B5EF4-FFF2-40B4-BE49-F238E27FC236}">
                <a16:creationId xmlns:a16="http://schemas.microsoft.com/office/drawing/2014/main" id="{8CC2A5B1-ECF5-4ED3-9D73-69244189198B}"/>
              </a:ext>
            </a:extLst>
          </p:cNvPr>
          <p:cNvSpPr/>
          <p:nvPr/>
        </p:nvSpPr>
        <p:spPr>
          <a:xfrm>
            <a:off x="10371592" y="438256"/>
            <a:ext cx="108743" cy="108743"/>
          </a:xfrm>
          <a:prstGeom prst="ellipse">
            <a:avLst/>
          </a:prstGeom>
          <a:solidFill>
            <a:srgbClr val="2CA9CD"/>
          </a:solidFill>
          <a:ln>
            <a:solidFill>
              <a:srgbClr val="2CA9C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b="1" dirty="0"/>
          </a:p>
        </p:txBody>
      </p:sp>
      <p:sp>
        <p:nvSpPr>
          <p:cNvPr id="5" name="楕円 4">
            <a:extLst>
              <a:ext uri="{FF2B5EF4-FFF2-40B4-BE49-F238E27FC236}">
                <a16:creationId xmlns:a16="http://schemas.microsoft.com/office/drawing/2014/main" id="{5793C646-EA84-46EA-B6C0-7B72E5991E3D}"/>
              </a:ext>
            </a:extLst>
          </p:cNvPr>
          <p:cNvSpPr/>
          <p:nvPr/>
        </p:nvSpPr>
        <p:spPr>
          <a:xfrm>
            <a:off x="9612404" y="1239643"/>
            <a:ext cx="108743" cy="108743"/>
          </a:xfrm>
          <a:prstGeom prst="ellipse">
            <a:avLst/>
          </a:prstGeom>
          <a:solidFill>
            <a:srgbClr val="2CA9CD"/>
          </a:solidFill>
          <a:ln>
            <a:solidFill>
              <a:srgbClr val="2CA9C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b="1" dirty="0"/>
          </a:p>
        </p:txBody>
      </p:sp>
      <p:sp>
        <p:nvSpPr>
          <p:cNvPr id="6" name="楕円 5">
            <a:extLst>
              <a:ext uri="{FF2B5EF4-FFF2-40B4-BE49-F238E27FC236}">
                <a16:creationId xmlns:a16="http://schemas.microsoft.com/office/drawing/2014/main" id="{5F97FFD0-85E7-4104-B7DE-64AA983C34AB}"/>
              </a:ext>
            </a:extLst>
          </p:cNvPr>
          <p:cNvSpPr/>
          <p:nvPr/>
        </p:nvSpPr>
        <p:spPr>
          <a:xfrm>
            <a:off x="9612404" y="1775523"/>
            <a:ext cx="108743" cy="108743"/>
          </a:xfrm>
          <a:prstGeom prst="ellipse">
            <a:avLst/>
          </a:prstGeom>
          <a:solidFill>
            <a:srgbClr val="2CA9CD"/>
          </a:solidFill>
          <a:ln>
            <a:solidFill>
              <a:srgbClr val="2CA9C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b="1" dirty="0"/>
          </a:p>
        </p:txBody>
      </p:sp>
      <p:sp>
        <p:nvSpPr>
          <p:cNvPr id="7" name="楕円 6">
            <a:extLst>
              <a:ext uri="{FF2B5EF4-FFF2-40B4-BE49-F238E27FC236}">
                <a16:creationId xmlns:a16="http://schemas.microsoft.com/office/drawing/2014/main" id="{AB7F1DEF-9DB4-4ECA-B259-DABBF279CFBB}"/>
              </a:ext>
            </a:extLst>
          </p:cNvPr>
          <p:cNvSpPr/>
          <p:nvPr/>
        </p:nvSpPr>
        <p:spPr>
          <a:xfrm>
            <a:off x="9858943" y="1501187"/>
            <a:ext cx="108743" cy="108743"/>
          </a:xfrm>
          <a:prstGeom prst="ellipse">
            <a:avLst/>
          </a:prstGeom>
          <a:solidFill>
            <a:srgbClr val="2CA9CD"/>
          </a:solidFill>
          <a:ln>
            <a:solidFill>
              <a:srgbClr val="2CA9C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b="1" dirty="0"/>
          </a:p>
        </p:txBody>
      </p:sp>
      <p:sp>
        <p:nvSpPr>
          <p:cNvPr id="8" name="楕円 7">
            <a:extLst>
              <a:ext uri="{FF2B5EF4-FFF2-40B4-BE49-F238E27FC236}">
                <a16:creationId xmlns:a16="http://schemas.microsoft.com/office/drawing/2014/main" id="{0258C2FF-7110-4158-A8DF-44B26271F25C}"/>
              </a:ext>
            </a:extLst>
          </p:cNvPr>
          <p:cNvSpPr/>
          <p:nvPr/>
        </p:nvSpPr>
        <p:spPr>
          <a:xfrm>
            <a:off x="9612404" y="964513"/>
            <a:ext cx="108743" cy="108743"/>
          </a:xfrm>
          <a:prstGeom prst="ellipse">
            <a:avLst/>
          </a:prstGeom>
          <a:solidFill>
            <a:srgbClr val="2CA9CD"/>
          </a:solidFill>
          <a:ln>
            <a:solidFill>
              <a:srgbClr val="2CA9C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b="1" dirty="0"/>
          </a:p>
        </p:txBody>
      </p:sp>
      <p:sp>
        <p:nvSpPr>
          <p:cNvPr id="9" name="楕円 8">
            <a:extLst>
              <a:ext uri="{FF2B5EF4-FFF2-40B4-BE49-F238E27FC236}">
                <a16:creationId xmlns:a16="http://schemas.microsoft.com/office/drawing/2014/main" id="{8DA97886-2AB1-4A41-83A6-262140DA1302}"/>
              </a:ext>
            </a:extLst>
          </p:cNvPr>
          <p:cNvSpPr/>
          <p:nvPr/>
        </p:nvSpPr>
        <p:spPr>
          <a:xfrm>
            <a:off x="9858942" y="964513"/>
            <a:ext cx="108743" cy="108743"/>
          </a:xfrm>
          <a:prstGeom prst="ellipse">
            <a:avLst/>
          </a:prstGeom>
          <a:solidFill>
            <a:srgbClr val="2CA9CD"/>
          </a:solidFill>
          <a:ln>
            <a:solidFill>
              <a:srgbClr val="2CA9C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b="1" dirty="0"/>
          </a:p>
        </p:txBody>
      </p:sp>
      <p:sp>
        <p:nvSpPr>
          <p:cNvPr id="10" name="楕円 9">
            <a:extLst>
              <a:ext uri="{FF2B5EF4-FFF2-40B4-BE49-F238E27FC236}">
                <a16:creationId xmlns:a16="http://schemas.microsoft.com/office/drawing/2014/main" id="{017DE127-4FCC-4A70-9D47-67E9C3E0886D}"/>
              </a:ext>
            </a:extLst>
          </p:cNvPr>
          <p:cNvSpPr/>
          <p:nvPr/>
        </p:nvSpPr>
        <p:spPr>
          <a:xfrm>
            <a:off x="10618244" y="438256"/>
            <a:ext cx="108743" cy="108743"/>
          </a:xfrm>
          <a:prstGeom prst="ellipse">
            <a:avLst/>
          </a:prstGeom>
          <a:solidFill>
            <a:srgbClr val="2CA9CD"/>
          </a:solidFill>
          <a:ln>
            <a:solidFill>
              <a:srgbClr val="2CA9C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b="1" dirty="0"/>
          </a:p>
        </p:txBody>
      </p:sp>
      <p:sp>
        <p:nvSpPr>
          <p:cNvPr id="11" name="楕円 10">
            <a:extLst>
              <a:ext uri="{FF2B5EF4-FFF2-40B4-BE49-F238E27FC236}">
                <a16:creationId xmlns:a16="http://schemas.microsoft.com/office/drawing/2014/main" id="{DFA4AD6F-978A-4DC2-A78F-838A629236DF}"/>
              </a:ext>
            </a:extLst>
          </p:cNvPr>
          <p:cNvSpPr/>
          <p:nvPr/>
        </p:nvSpPr>
        <p:spPr>
          <a:xfrm>
            <a:off x="10371592" y="699799"/>
            <a:ext cx="108743" cy="108743"/>
          </a:xfrm>
          <a:prstGeom prst="ellipse">
            <a:avLst/>
          </a:prstGeom>
          <a:solidFill>
            <a:srgbClr val="2CA9CD"/>
          </a:solidFill>
          <a:ln>
            <a:solidFill>
              <a:srgbClr val="2CA9C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b="1" dirty="0"/>
          </a:p>
        </p:txBody>
      </p:sp>
    </p:spTree>
    <p:extLst>
      <p:ext uri="{BB962C8B-B14F-4D97-AF65-F5344CB8AC3E}">
        <p14:creationId xmlns:p14="http://schemas.microsoft.com/office/powerpoint/2010/main" val="296038509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正方形/長方形 28">
            <a:extLst>
              <a:ext uri="{FF2B5EF4-FFF2-40B4-BE49-F238E27FC236}">
                <a16:creationId xmlns:a16="http://schemas.microsoft.com/office/drawing/2014/main" id="{4CE91642-3F3F-4C65-9E62-A57283C3DCCB}"/>
              </a:ext>
            </a:extLst>
          </p:cNvPr>
          <p:cNvSpPr/>
          <p:nvPr/>
        </p:nvSpPr>
        <p:spPr>
          <a:xfrm>
            <a:off x="0" y="-2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0A4770"/>
              </a:gs>
              <a:gs pos="50000">
                <a:srgbClr val="1176BB"/>
              </a:gs>
              <a:gs pos="100000">
                <a:srgbClr val="1593E9"/>
              </a:gs>
            </a:gsLst>
            <a:lin ang="162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pic>
        <p:nvPicPr>
          <p:cNvPr id="10" name="グラフィックス 9">
            <a:extLst>
              <a:ext uri="{FF2B5EF4-FFF2-40B4-BE49-F238E27FC236}">
                <a16:creationId xmlns:a16="http://schemas.microsoft.com/office/drawing/2014/main" id="{A452B776-8E61-EC3D-5CCD-7EE8264EE2D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l="58544" t="23116" r="9630" b="59749"/>
          <a:stretch/>
        </p:blipFill>
        <p:spPr>
          <a:xfrm>
            <a:off x="0" y="1104900"/>
            <a:ext cx="10146890" cy="5753100"/>
          </a:xfrm>
          <a:prstGeom prst="rect">
            <a:avLst/>
          </a:prstGeom>
          <a:effectLst>
            <a:outerShdw blurRad="50800" dist="50800" dir="5400000" algn="ctr" rotWithShape="0">
              <a:schemeClr val="tx1">
                <a:alpha val="20000"/>
              </a:schemeClr>
            </a:outerShdw>
          </a:effectLst>
        </p:spPr>
      </p:pic>
      <p:sp>
        <p:nvSpPr>
          <p:cNvPr id="18" name="正方形/長方形 17">
            <a:extLst>
              <a:ext uri="{FF2B5EF4-FFF2-40B4-BE49-F238E27FC236}">
                <a16:creationId xmlns:a16="http://schemas.microsoft.com/office/drawing/2014/main" id="{695EA31B-9D6E-4B6E-A4CC-D6D323A3B7B9}"/>
              </a:ext>
            </a:extLst>
          </p:cNvPr>
          <p:cNvSpPr/>
          <p:nvPr/>
        </p:nvSpPr>
        <p:spPr>
          <a:xfrm>
            <a:off x="0" y="-1"/>
            <a:ext cx="12192000" cy="1104901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36" name="タイトル 1">
            <a:extLst>
              <a:ext uri="{FF2B5EF4-FFF2-40B4-BE49-F238E27FC236}">
                <a16:creationId xmlns:a16="http://schemas.microsoft.com/office/drawing/2014/main" id="{EBA193AF-788D-4F33-8716-20534FBB39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"/>
            <a:ext cx="12192000" cy="1104899"/>
          </a:xfrm>
        </p:spPr>
        <p:txBody>
          <a:bodyPr>
            <a:noAutofit/>
          </a:bodyPr>
          <a:lstStyle/>
          <a:p>
            <a:r>
              <a:rPr lang="en-US" altLang="ja-JP" dirty="0">
                <a:solidFill>
                  <a:srgbClr val="0B507E"/>
                </a:solidFill>
              </a:rPr>
              <a:t>1956(</a:t>
            </a:r>
            <a:r>
              <a:rPr lang="ja-JP" altLang="en-US" dirty="0">
                <a:solidFill>
                  <a:srgbClr val="0B507E"/>
                </a:solidFill>
              </a:rPr>
              <a:t>昭和</a:t>
            </a:r>
            <a:r>
              <a:rPr lang="en-US" altLang="ja-JP" dirty="0">
                <a:solidFill>
                  <a:srgbClr val="0B507E"/>
                </a:solidFill>
              </a:rPr>
              <a:t>31)</a:t>
            </a:r>
            <a:r>
              <a:rPr lang="ja-JP" altLang="en-US" dirty="0">
                <a:solidFill>
                  <a:srgbClr val="0B507E"/>
                </a:solidFill>
              </a:rPr>
              <a:t>年　日ソ共同宣言</a:t>
            </a:r>
            <a:endParaRPr kumimoji="1" lang="ja-JP" altLang="en-US" dirty="0">
              <a:solidFill>
                <a:srgbClr val="0B507E"/>
              </a:solidFill>
            </a:endParaRPr>
          </a:p>
        </p:txBody>
      </p:sp>
      <p:sp>
        <p:nvSpPr>
          <p:cNvPr id="25" name="正方形/長方形 24">
            <a:extLst>
              <a:ext uri="{FF2B5EF4-FFF2-40B4-BE49-F238E27FC236}">
                <a16:creationId xmlns:a16="http://schemas.microsoft.com/office/drawing/2014/main" id="{C90A41E4-9215-4986-AD05-230E094950BA}"/>
              </a:ext>
            </a:extLst>
          </p:cNvPr>
          <p:cNvSpPr/>
          <p:nvPr/>
        </p:nvSpPr>
        <p:spPr>
          <a:xfrm>
            <a:off x="7000463" y="1104900"/>
            <a:ext cx="5220565" cy="57531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6" name="テキスト ボックス 25">
            <a:extLst>
              <a:ext uri="{FF2B5EF4-FFF2-40B4-BE49-F238E27FC236}">
                <a16:creationId xmlns:a16="http://schemas.microsoft.com/office/drawing/2014/main" id="{E30EFD80-FBC9-49BB-AB7A-E1CCC77CBB44}"/>
              </a:ext>
            </a:extLst>
          </p:cNvPr>
          <p:cNvSpPr txBox="1"/>
          <p:nvPr/>
        </p:nvSpPr>
        <p:spPr>
          <a:xfrm>
            <a:off x="6939503" y="1167617"/>
            <a:ext cx="5220565" cy="55861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4800"/>
              </a:lnSpc>
            </a:pPr>
            <a:r>
              <a:rPr kumimoji="1" lang="ja-JP" altLang="en-US" sz="2800" b="1" dirty="0">
                <a:solidFill>
                  <a:srgbClr val="0B507E"/>
                </a:solidFill>
              </a:rPr>
              <a:t>両国は平和条約交渉において、北方領土問題について意見が</a:t>
            </a:r>
            <a:endParaRPr kumimoji="1" lang="en-US" altLang="ja-JP" sz="2800" b="1" dirty="0">
              <a:solidFill>
                <a:srgbClr val="0B507E"/>
              </a:solidFill>
            </a:endParaRPr>
          </a:p>
          <a:p>
            <a:pPr>
              <a:lnSpc>
                <a:spcPts val="4800"/>
              </a:lnSpc>
            </a:pPr>
            <a:r>
              <a:rPr kumimoji="1" lang="ja-JP" altLang="en-US" sz="2800" b="1" dirty="0">
                <a:solidFill>
                  <a:srgbClr val="0B507E"/>
                </a:solidFill>
              </a:rPr>
              <a:t>一致しなかったため、国交を</a:t>
            </a:r>
            <a:endParaRPr kumimoji="1" lang="en-US" altLang="ja-JP" sz="2800" b="1" dirty="0">
              <a:solidFill>
                <a:srgbClr val="0B507E"/>
              </a:solidFill>
            </a:endParaRPr>
          </a:p>
          <a:p>
            <a:pPr>
              <a:lnSpc>
                <a:spcPts val="4800"/>
              </a:lnSpc>
            </a:pPr>
            <a:r>
              <a:rPr kumimoji="1" lang="ja-JP" altLang="en-US" sz="2800" b="1" dirty="0">
                <a:solidFill>
                  <a:srgbClr val="0B507E"/>
                </a:solidFill>
              </a:rPr>
              <a:t>回復する交渉に切り替えた。</a:t>
            </a:r>
            <a:r>
              <a:rPr kumimoji="1" lang="en-US" altLang="ja-JP" sz="2800" b="1" dirty="0">
                <a:solidFill>
                  <a:srgbClr val="0B507E"/>
                </a:solidFill>
              </a:rPr>
              <a:t>1956(</a:t>
            </a:r>
            <a:r>
              <a:rPr kumimoji="1" lang="ja-JP" altLang="en-US" sz="2800" b="1" dirty="0">
                <a:solidFill>
                  <a:srgbClr val="0B507E"/>
                </a:solidFill>
              </a:rPr>
              <a:t>昭和</a:t>
            </a:r>
            <a:r>
              <a:rPr kumimoji="1" lang="en-US" altLang="ja-JP" sz="2800" b="1" dirty="0">
                <a:solidFill>
                  <a:srgbClr val="0B507E"/>
                </a:solidFill>
              </a:rPr>
              <a:t>31)</a:t>
            </a:r>
            <a:r>
              <a:rPr kumimoji="1" lang="ja-JP" altLang="en-US" sz="2800" b="1" dirty="0">
                <a:solidFill>
                  <a:srgbClr val="0B507E"/>
                </a:solidFill>
              </a:rPr>
              <a:t>年、両国は</a:t>
            </a:r>
            <a:endParaRPr kumimoji="1" lang="en-US" altLang="ja-JP" sz="2800" b="1" dirty="0">
              <a:solidFill>
                <a:srgbClr val="0B507E"/>
              </a:solidFill>
            </a:endParaRPr>
          </a:p>
          <a:p>
            <a:pPr>
              <a:lnSpc>
                <a:spcPts val="4800"/>
              </a:lnSpc>
            </a:pPr>
            <a:r>
              <a:rPr kumimoji="1" lang="ja-JP" altLang="en-US" sz="2800" b="1" dirty="0">
                <a:solidFill>
                  <a:srgbClr val="0B507E"/>
                </a:solidFill>
              </a:rPr>
              <a:t>日ソ共同宣言により国交を回復、</a:t>
            </a:r>
            <a:endParaRPr kumimoji="1" lang="en-US" altLang="ja-JP" sz="2800" b="1" dirty="0">
              <a:solidFill>
                <a:srgbClr val="0B507E"/>
              </a:solidFill>
            </a:endParaRPr>
          </a:p>
          <a:p>
            <a:pPr>
              <a:lnSpc>
                <a:spcPts val="4800"/>
              </a:lnSpc>
            </a:pPr>
            <a:r>
              <a:rPr kumimoji="1" lang="ja-JP" altLang="en-US" sz="2800" b="1" dirty="0">
                <a:solidFill>
                  <a:srgbClr val="0B507E"/>
                </a:solidFill>
              </a:rPr>
              <a:t>北方領土問題解決に向けて平和条約交渉を継続することに同意し、今日も交渉が行われている。</a:t>
            </a:r>
          </a:p>
        </p:txBody>
      </p:sp>
    </p:spTree>
    <p:extLst>
      <p:ext uri="{BB962C8B-B14F-4D97-AF65-F5344CB8AC3E}">
        <p14:creationId xmlns:p14="http://schemas.microsoft.com/office/powerpoint/2010/main" val="67448022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図 10" descr="背景パターン&#10;&#10;自動的に生成された説明">
            <a:extLst>
              <a:ext uri="{FF2B5EF4-FFF2-40B4-BE49-F238E27FC236}">
                <a16:creationId xmlns:a16="http://schemas.microsoft.com/office/drawing/2014/main" id="{2B7F93D4-FE6A-829E-ABE8-1F409C582B9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3889"/>
          <a:stretch/>
        </p:blipFill>
        <p:spPr>
          <a:xfrm>
            <a:off x="-600" y="0"/>
            <a:ext cx="12193200" cy="1105983"/>
          </a:xfrm>
          <a:prstGeom prst="rect">
            <a:avLst/>
          </a:prstGeom>
        </p:spPr>
      </p:pic>
      <p:sp>
        <p:nvSpPr>
          <p:cNvPr id="26" name="正方形/長方形 25">
            <a:extLst>
              <a:ext uri="{FF2B5EF4-FFF2-40B4-BE49-F238E27FC236}">
                <a16:creationId xmlns:a16="http://schemas.microsoft.com/office/drawing/2014/main" id="{89CEDE67-A169-47B2-BB9D-60591E8C00E6}"/>
              </a:ext>
            </a:extLst>
          </p:cNvPr>
          <p:cNvSpPr/>
          <p:nvPr/>
        </p:nvSpPr>
        <p:spPr>
          <a:xfrm>
            <a:off x="3348375" y="1104899"/>
            <a:ext cx="8843626" cy="5753101"/>
          </a:xfrm>
          <a:prstGeom prst="rect">
            <a:avLst/>
          </a:prstGeom>
          <a:solidFill>
            <a:srgbClr val="017FA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5" name="正方形/長方形 24">
            <a:extLst>
              <a:ext uri="{FF2B5EF4-FFF2-40B4-BE49-F238E27FC236}">
                <a16:creationId xmlns:a16="http://schemas.microsoft.com/office/drawing/2014/main" id="{FA06A9E6-0B11-4F28-B649-42433BFDB604}"/>
              </a:ext>
            </a:extLst>
          </p:cNvPr>
          <p:cNvSpPr/>
          <p:nvPr/>
        </p:nvSpPr>
        <p:spPr>
          <a:xfrm>
            <a:off x="-7048" y="1104900"/>
            <a:ext cx="3355424" cy="5753101"/>
          </a:xfrm>
          <a:prstGeom prst="rect">
            <a:avLst/>
          </a:prstGeom>
          <a:solidFill>
            <a:srgbClr val="D5F5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6" name="テキスト ボックス 15">
            <a:extLst>
              <a:ext uri="{FF2B5EF4-FFF2-40B4-BE49-F238E27FC236}">
                <a16:creationId xmlns:a16="http://schemas.microsoft.com/office/drawing/2014/main" id="{ABD370BA-140A-48C6-919F-226A1D69224E}"/>
              </a:ext>
            </a:extLst>
          </p:cNvPr>
          <p:cNvSpPr txBox="1"/>
          <p:nvPr/>
        </p:nvSpPr>
        <p:spPr>
          <a:xfrm>
            <a:off x="-94186" y="5951263"/>
            <a:ext cx="352969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2400" b="1" dirty="0">
                <a:solidFill>
                  <a:srgbClr val="017FA7"/>
                </a:solidFill>
                <a:latin typeface="+mn-ea"/>
                <a:cs typeface="Times New Roman" panose="02020603050405020304" pitchFamily="18" charset="0"/>
              </a:rPr>
              <a:t>安藤石典</a:t>
            </a:r>
            <a:endParaRPr lang="en-US" altLang="ja-JP" sz="2400" b="1" dirty="0">
              <a:solidFill>
                <a:srgbClr val="017FA7"/>
              </a:solidFill>
              <a:latin typeface="+mn-ea"/>
              <a:cs typeface="Times New Roman" panose="02020603050405020304" pitchFamily="18" charset="0"/>
            </a:endParaRPr>
          </a:p>
          <a:p>
            <a:pPr algn="ctr"/>
            <a:r>
              <a:rPr kumimoji="1" lang="ja-JP" altLang="en-US" sz="2400" b="1" dirty="0">
                <a:solidFill>
                  <a:srgbClr val="017FA7"/>
                </a:solidFill>
                <a:latin typeface="+mn-ea"/>
                <a:cs typeface="Times New Roman" panose="02020603050405020304" pitchFamily="18" charset="0"/>
              </a:rPr>
              <a:t>（あんどういしすけ）</a:t>
            </a:r>
            <a:endParaRPr kumimoji="1" lang="ja-JP" altLang="en-US" sz="2400" b="1" dirty="0">
              <a:solidFill>
                <a:srgbClr val="017FA7"/>
              </a:solidFill>
              <a:latin typeface="+mn-ea"/>
            </a:endParaRPr>
          </a:p>
        </p:txBody>
      </p:sp>
      <p:sp>
        <p:nvSpPr>
          <p:cNvPr id="9" name="正方形/長方形 8">
            <a:extLst>
              <a:ext uri="{FF2B5EF4-FFF2-40B4-BE49-F238E27FC236}">
                <a16:creationId xmlns:a16="http://schemas.microsoft.com/office/drawing/2014/main" id="{8743743C-B01A-47BD-A3D7-1CE86CB5170A}"/>
              </a:ext>
            </a:extLst>
          </p:cNvPr>
          <p:cNvSpPr/>
          <p:nvPr/>
        </p:nvSpPr>
        <p:spPr>
          <a:xfrm>
            <a:off x="0" y="-1"/>
            <a:ext cx="12192000" cy="1104901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10" name="タイトル 1">
            <a:extLst>
              <a:ext uri="{FF2B5EF4-FFF2-40B4-BE49-F238E27FC236}">
                <a16:creationId xmlns:a16="http://schemas.microsoft.com/office/drawing/2014/main" id="{52E6A023-86DF-44F8-8069-414589FE79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2879" y="1"/>
            <a:ext cx="11782697" cy="1104899"/>
          </a:xfrm>
        </p:spPr>
        <p:txBody>
          <a:bodyPr>
            <a:normAutofit/>
          </a:bodyPr>
          <a:lstStyle/>
          <a:p>
            <a:r>
              <a:rPr lang="ja-JP" altLang="en-US" dirty="0">
                <a:solidFill>
                  <a:srgbClr val="0B507E"/>
                </a:solidFill>
              </a:rPr>
              <a:t>北方領土返還要求運動</a:t>
            </a:r>
            <a:endParaRPr lang="ja-JP" altLang="en-US" b="0" dirty="0">
              <a:solidFill>
                <a:srgbClr val="0B507E"/>
              </a:solidFill>
            </a:endParaRPr>
          </a:p>
        </p:txBody>
      </p:sp>
      <p:sp>
        <p:nvSpPr>
          <p:cNvPr id="29" name="テキスト ボックス 28">
            <a:extLst>
              <a:ext uri="{FF2B5EF4-FFF2-40B4-BE49-F238E27FC236}">
                <a16:creationId xmlns:a16="http://schemas.microsoft.com/office/drawing/2014/main" id="{1B461F77-F875-4477-BA7A-D89415B49AF7}"/>
              </a:ext>
            </a:extLst>
          </p:cNvPr>
          <p:cNvSpPr txBox="1"/>
          <p:nvPr/>
        </p:nvSpPr>
        <p:spPr>
          <a:xfrm>
            <a:off x="3479618" y="1288449"/>
            <a:ext cx="8623207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3000" b="1" dirty="0">
                <a:solidFill>
                  <a:schemeClr val="bg1"/>
                </a:solidFill>
                <a:effectLst/>
                <a:latin typeface="+mn-ea"/>
                <a:cs typeface="Times New Roman" panose="02020603050405020304" pitchFamily="18" charset="0"/>
              </a:rPr>
              <a:t>ソ連軍の侵攻により、日本人島民は次々に北方領土を追われ、多くは根室へやってきた。</a:t>
            </a:r>
            <a:endParaRPr lang="en-US" altLang="ja-JP" sz="3000" b="1" dirty="0">
              <a:solidFill>
                <a:schemeClr val="bg1"/>
              </a:solidFill>
              <a:effectLst/>
              <a:latin typeface="+mn-ea"/>
              <a:cs typeface="Times New Roman" panose="02020603050405020304" pitchFamily="18" charset="0"/>
            </a:endParaRPr>
          </a:p>
          <a:p>
            <a:r>
              <a:rPr lang="ja-JP" altLang="en-US" sz="3000" b="1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このような状況の中、</a:t>
            </a:r>
            <a:r>
              <a:rPr lang="en-US" altLang="ja-JP" sz="3000" b="1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1945(</a:t>
            </a:r>
            <a:r>
              <a:rPr lang="ja-JP" altLang="en-US" sz="3000" b="1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昭和</a:t>
            </a:r>
            <a:r>
              <a:rPr lang="en-US" altLang="ja-JP" sz="3000" b="1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20)</a:t>
            </a:r>
            <a:r>
              <a:rPr lang="ja-JP" altLang="en-US" sz="3000" b="1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年</a:t>
            </a:r>
            <a:r>
              <a:rPr lang="en-US" altLang="ja-JP" sz="3000" b="1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12</a:t>
            </a:r>
            <a:r>
              <a:rPr lang="ja-JP" altLang="en-US" sz="3000" b="1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月</a:t>
            </a:r>
            <a:r>
              <a:rPr lang="en-US" altLang="ja-JP" sz="3000" b="1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1</a:t>
            </a:r>
            <a:r>
              <a:rPr lang="ja-JP" altLang="en-US" sz="3000" b="1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日、安藤石典根室町長は、連合国最高司令官マッカーサー元帥に対し、「北方領土を米軍の保障占領下に置いて治安の回復を図って欲しい」との陳情を行った。</a:t>
            </a:r>
            <a:endParaRPr lang="en-US" altLang="ja-JP" sz="3000" b="1" dirty="0">
              <a:solidFill>
                <a:schemeClr val="bg1"/>
              </a:solidFill>
              <a:latin typeface="+mn-ea"/>
              <a:cs typeface="Times New Roman" panose="02020603050405020304" pitchFamily="18" charset="0"/>
            </a:endParaRPr>
          </a:p>
          <a:p>
            <a:r>
              <a:rPr lang="ja-JP" altLang="en-US" sz="3000" b="1" dirty="0">
                <a:solidFill>
                  <a:schemeClr val="bg1"/>
                </a:solidFill>
                <a:effectLst/>
                <a:latin typeface="+mn-ea"/>
                <a:cs typeface="Times New Roman" panose="02020603050405020304" pitchFamily="18" charset="0"/>
              </a:rPr>
              <a:t>これが北方領土返還要求運動の始まりとされている。</a:t>
            </a:r>
            <a:r>
              <a:rPr lang="ja-JP" altLang="en-US" sz="3000" b="1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やがてこの運動は全国へと広がり、</a:t>
            </a:r>
            <a:endParaRPr lang="en-US" altLang="ja-JP" sz="3000" b="1" dirty="0">
              <a:solidFill>
                <a:schemeClr val="bg1"/>
              </a:solidFill>
              <a:latin typeface="+mn-ea"/>
              <a:cs typeface="Times New Roman" panose="02020603050405020304" pitchFamily="18" charset="0"/>
            </a:endParaRPr>
          </a:p>
          <a:p>
            <a:r>
              <a:rPr lang="ja-JP" altLang="en-US" sz="3000" b="1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今日も各地で様々な取組みが行われている。</a:t>
            </a:r>
            <a:endParaRPr kumimoji="1" lang="ja-JP" altLang="en-US" sz="3000" b="1" dirty="0">
              <a:solidFill>
                <a:schemeClr val="bg1"/>
              </a:solidFill>
              <a:latin typeface="+mn-ea"/>
            </a:endParaRPr>
          </a:p>
        </p:txBody>
      </p:sp>
      <p:pic>
        <p:nvPicPr>
          <p:cNvPr id="3" name="図 2">
            <a:extLst>
              <a:ext uri="{FF2B5EF4-FFF2-40B4-BE49-F238E27FC236}">
                <a16:creationId xmlns:a16="http://schemas.microsoft.com/office/drawing/2014/main" id="{E86A4255-EABE-4CF7-8E7A-4A1A6F36BD2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7496" y="1875303"/>
            <a:ext cx="2926335" cy="4000220"/>
          </a:xfrm>
          <a:prstGeom prst="rect">
            <a:avLst/>
          </a:prstGeom>
        </p:spPr>
      </p:pic>
      <p:pic>
        <p:nvPicPr>
          <p:cNvPr id="6" name="図 5" descr="アイコン&#10;&#10;自動的に生成された説明">
            <a:extLst>
              <a:ext uri="{FF2B5EF4-FFF2-40B4-BE49-F238E27FC236}">
                <a16:creationId xmlns:a16="http://schemas.microsoft.com/office/drawing/2014/main" id="{C5DE01AA-F2F0-424A-849E-453455EBE93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5085" y="5664877"/>
            <a:ext cx="1347739" cy="10609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812669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図 13" descr="背景パターン&#10;&#10;自動的に生成された説明">
            <a:extLst>
              <a:ext uri="{FF2B5EF4-FFF2-40B4-BE49-F238E27FC236}">
                <a16:creationId xmlns:a16="http://schemas.microsoft.com/office/drawing/2014/main" id="{892C1A0A-1B62-2F95-3D61-7919922D170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3889"/>
          <a:stretch/>
        </p:blipFill>
        <p:spPr>
          <a:xfrm>
            <a:off x="5377" y="0"/>
            <a:ext cx="12181246" cy="1104899"/>
          </a:xfrm>
          <a:prstGeom prst="rect">
            <a:avLst/>
          </a:prstGeom>
        </p:spPr>
      </p:pic>
      <p:sp>
        <p:nvSpPr>
          <p:cNvPr id="26" name="正方形/長方形 25">
            <a:extLst>
              <a:ext uri="{FF2B5EF4-FFF2-40B4-BE49-F238E27FC236}">
                <a16:creationId xmlns:a16="http://schemas.microsoft.com/office/drawing/2014/main" id="{89CEDE67-A169-47B2-BB9D-60591E8C00E6}"/>
              </a:ext>
            </a:extLst>
          </p:cNvPr>
          <p:cNvSpPr/>
          <p:nvPr/>
        </p:nvSpPr>
        <p:spPr>
          <a:xfrm>
            <a:off x="7750" y="1104899"/>
            <a:ext cx="12184251" cy="5753101"/>
          </a:xfrm>
          <a:prstGeom prst="rect">
            <a:avLst/>
          </a:prstGeom>
          <a:solidFill>
            <a:srgbClr val="017FA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0" name="テキスト ボックス 29">
            <a:extLst>
              <a:ext uri="{FF2B5EF4-FFF2-40B4-BE49-F238E27FC236}">
                <a16:creationId xmlns:a16="http://schemas.microsoft.com/office/drawing/2014/main" id="{4BAF57E2-851B-44B1-9EDF-F9D871CEC3C7}"/>
              </a:ext>
            </a:extLst>
          </p:cNvPr>
          <p:cNvSpPr txBox="1"/>
          <p:nvPr/>
        </p:nvSpPr>
        <p:spPr>
          <a:xfrm>
            <a:off x="349985" y="2556438"/>
            <a:ext cx="7243006" cy="6586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ja-JP" altLang="en-US" sz="3200" b="1" dirty="0">
                <a:solidFill>
                  <a:schemeClr val="bg1"/>
                </a:solidFill>
                <a:effectLst/>
                <a:latin typeface="+mn-ea"/>
                <a:cs typeface="Times New Roman" panose="02020603050405020304" pitchFamily="18" charset="0"/>
              </a:rPr>
              <a:t>毎年 </a:t>
            </a:r>
            <a:r>
              <a:rPr lang="en-US" altLang="ja-JP" sz="3200" b="1" dirty="0">
                <a:solidFill>
                  <a:srgbClr val="01526B"/>
                </a:solidFill>
                <a:effectLst/>
                <a:highlight>
                  <a:srgbClr val="FFFF00"/>
                </a:highlight>
                <a:latin typeface="+mn-ea"/>
                <a:cs typeface="Times New Roman" panose="02020603050405020304" pitchFamily="18" charset="0"/>
              </a:rPr>
              <a:t>2</a:t>
            </a:r>
            <a:r>
              <a:rPr lang="ja-JP" altLang="en-US" sz="3200" b="1" dirty="0">
                <a:solidFill>
                  <a:srgbClr val="01526B"/>
                </a:solidFill>
                <a:effectLst/>
                <a:highlight>
                  <a:srgbClr val="FFFF00"/>
                </a:highlight>
                <a:latin typeface="+mn-ea"/>
                <a:cs typeface="Times New Roman" panose="02020603050405020304" pitchFamily="18" charset="0"/>
              </a:rPr>
              <a:t>月</a:t>
            </a:r>
            <a:r>
              <a:rPr lang="en-US" altLang="ja-JP" sz="3200" b="1" dirty="0">
                <a:solidFill>
                  <a:srgbClr val="01526B"/>
                </a:solidFill>
                <a:highlight>
                  <a:srgbClr val="FFFF00"/>
                </a:highlight>
                <a:latin typeface="+mn-ea"/>
                <a:cs typeface="Times New Roman" panose="02020603050405020304" pitchFamily="18" charset="0"/>
              </a:rPr>
              <a:t>7</a:t>
            </a:r>
            <a:r>
              <a:rPr lang="ja-JP" altLang="en-US" sz="3200" b="1" dirty="0">
                <a:solidFill>
                  <a:srgbClr val="01526B"/>
                </a:solidFill>
                <a:effectLst/>
                <a:highlight>
                  <a:srgbClr val="FFFF00"/>
                </a:highlight>
                <a:latin typeface="+mn-ea"/>
                <a:cs typeface="Times New Roman" panose="02020603050405020304" pitchFamily="18" charset="0"/>
              </a:rPr>
              <a:t>日</a:t>
            </a:r>
            <a:r>
              <a:rPr lang="ja-JP" altLang="en-US" sz="3200" b="1" dirty="0">
                <a:solidFill>
                  <a:schemeClr val="bg1"/>
                </a:solidFill>
                <a:effectLst/>
                <a:latin typeface="+mn-ea"/>
                <a:cs typeface="Times New Roman" panose="02020603050405020304" pitchFamily="18" charset="0"/>
              </a:rPr>
              <a:t>　北方領土の日</a:t>
            </a:r>
          </a:p>
        </p:txBody>
      </p:sp>
      <p:sp>
        <p:nvSpPr>
          <p:cNvPr id="31" name="テキスト ボックス 30">
            <a:extLst>
              <a:ext uri="{FF2B5EF4-FFF2-40B4-BE49-F238E27FC236}">
                <a16:creationId xmlns:a16="http://schemas.microsoft.com/office/drawing/2014/main" id="{DBE68B6A-864D-432D-B813-77902E898E32}"/>
              </a:ext>
            </a:extLst>
          </p:cNvPr>
          <p:cNvSpPr txBox="1"/>
          <p:nvPr/>
        </p:nvSpPr>
        <p:spPr>
          <a:xfrm>
            <a:off x="292101" y="4265460"/>
            <a:ext cx="8020868" cy="11757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ja-JP" altLang="en-US" sz="3200" b="1" dirty="0">
                <a:solidFill>
                  <a:schemeClr val="bg1"/>
                </a:solidFill>
                <a:effectLst/>
                <a:latin typeface="+mn-ea"/>
                <a:cs typeface="Times New Roman" panose="02020603050405020304" pitchFamily="18" charset="0"/>
              </a:rPr>
              <a:t>毎年 </a:t>
            </a:r>
            <a:r>
              <a:rPr lang="en-US" altLang="ja-JP" sz="3200" b="1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2</a:t>
            </a:r>
            <a:r>
              <a:rPr lang="ja-JP" altLang="en-US" sz="3200" b="1" dirty="0">
                <a:solidFill>
                  <a:schemeClr val="bg1"/>
                </a:solidFill>
                <a:effectLst/>
                <a:latin typeface="+mn-ea"/>
                <a:cs typeface="Times New Roman" panose="02020603050405020304" pitchFamily="18" charset="0"/>
              </a:rPr>
              <a:t>月と</a:t>
            </a:r>
            <a:r>
              <a:rPr lang="en-US" altLang="ja-JP" sz="3200" b="1" dirty="0">
                <a:solidFill>
                  <a:schemeClr val="bg1"/>
                </a:solidFill>
                <a:effectLst/>
                <a:latin typeface="+mn-ea"/>
                <a:cs typeface="Times New Roman" panose="02020603050405020304" pitchFamily="18" charset="0"/>
              </a:rPr>
              <a:t>8</a:t>
            </a:r>
            <a:r>
              <a:rPr lang="ja-JP" altLang="en-US" sz="3200" b="1" dirty="0">
                <a:solidFill>
                  <a:schemeClr val="bg1"/>
                </a:solidFill>
                <a:effectLst/>
                <a:latin typeface="+mn-ea"/>
                <a:cs typeface="Times New Roman" panose="02020603050405020304" pitchFamily="18" charset="0"/>
              </a:rPr>
              <a:t>月</a:t>
            </a:r>
            <a:endParaRPr lang="en-US" altLang="ja-JP" sz="3200" b="1" dirty="0">
              <a:solidFill>
                <a:schemeClr val="bg1"/>
              </a:solidFill>
              <a:effectLst/>
              <a:latin typeface="+mn-ea"/>
              <a:cs typeface="Times New Roman" panose="02020603050405020304" pitchFamily="18" charset="0"/>
            </a:endParaRPr>
          </a:p>
          <a:p>
            <a:r>
              <a:rPr lang="ja-JP" altLang="en-US" sz="3200" b="1" dirty="0">
                <a:solidFill>
                  <a:schemeClr val="bg1"/>
                </a:solidFill>
                <a:effectLst/>
                <a:latin typeface="+mn-ea"/>
                <a:cs typeface="Times New Roman" panose="02020603050405020304" pitchFamily="18" charset="0"/>
              </a:rPr>
              <a:t>北方領土返還運動全国強調月間</a:t>
            </a:r>
          </a:p>
        </p:txBody>
      </p:sp>
      <p:pic>
        <p:nvPicPr>
          <p:cNvPr id="12" name="図 11" descr="天井, 屋内, 人, 立つ が含まれている画像&#10;&#10;自動的に生成された説明">
            <a:extLst>
              <a:ext uri="{FF2B5EF4-FFF2-40B4-BE49-F238E27FC236}">
                <a16:creationId xmlns:a16="http://schemas.microsoft.com/office/drawing/2014/main" id="{6F7126C1-699A-40D6-8D45-E7BE14A593CA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569" t="38305" r="32136" b="26844"/>
          <a:stretch/>
        </p:blipFill>
        <p:spPr>
          <a:xfrm>
            <a:off x="7943450" y="3907943"/>
            <a:ext cx="4240800" cy="2937143"/>
          </a:xfrm>
          <a:prstGeom prst="rect">
            <a:avLst/>
          </a:prstGeom>
          <a:ln w="28575">
            <a:noFill/>
          </a:ln>
        </p:spPr>
      </p:pic>
      <p:sp>
        <p:nvSpPr>
          <p:cNvPr id="41" name="テキスト ボックス 40">
            <a:extLst>
              <a:ext uri="{FF2B5EF4-FFF2-40B4-BE49-F238E27FC236}">
                <a16:creationId xmlns:a16="http://schemas.microsoft.com/office/drawing/2014/main" id="{3C8D5F07-ABC1-4604-AB92-58FB74471A6B}"/>
              </a:ext>
            </a:extLst>
          </p:cNvPr>
          <p:cNvSpPr txBox="1"/>
          <p:nvPr/>
        </p:nvSpPr>
        <p:spPr>
          <a:xfrm>
            <a:off x="8232732" y="6467421"/>
            <a:ext cx="3914721" cy="3754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ja-JP" altLang="en-US" sz="1600" b="1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北方領土問題について学ぶ青少年</a:t>
            </a:r>
            <a:endParaRPr lang="en-US" altLang="ja-JP" sz="1600" b="1" dirty="0">
              <a:solidFill>
                <a:schemeClr val="bg1"/>
              </a:solidFill>
              <a:effectLst/>
              <a:latin typeface="+mn-ea"/>
              <a:cs typeface="Times New Roman" panose="02020603050405020304" pitchFamily="18" charset="0"/>
            </a:endParaRPr>
          </a:p>
        </p:txBody>
      </p:sp>
      <p:sp>
        <p:nvSpPr>
          <p:cNvPr id="9" name="正方形/長方形 8">
            <a:extLst>
              <a:ext uri="{FF2B5EF4-FFF2-40B4-BE49-F238E27FC236}">
                <a16:creationId xmlns:a16="http://schemas.microsoft.com/office/drawing/2014/main" id="{8743743C-B01A-47BD-A3D7-1CE86CB5170A}"/>
              </a:ext>
            </a:extLst>
          </p:cNvPr>
          <p:cNvSpPr/>
          <p:nvPr/>
        </p:nvSpPr>
        <p:spPr>
          <a:xfrm>
            <a:off x="0" y="-1"/>
            <a:ext cx="12192000" cy="1104901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10" name="タイトル 1">
            <a:extLst>
              <a:ext uri="{FF2B5EF4-FFF2-40B4-BE49-F238E27FC236}">
                <a16:creationId xmlns:a16="http://schemas.microsoft.com/office/drawing/2014/main" id="{52E6A023-86DF-44F8-8069-414589FE79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2879" y="1"/>
            <a:ext cx="11782697" cy="1104899"/>
          </a:xfrm>
        </p:spPr>
        <p:txBody>
          <a:bodyPr>
            <a:normAutofit/>
          </a:bodyPr>
          <a:lstStyle/>
          <a:p>
            <a:r>
              <a:rPr lang="ja-JP" altLang="en-US" dirty="0">
                <a:solidFill>
                  <a:srgbClr val="0B507E"/>
                </a:solidFill>
              </a:rPr>
              <a:t>北方領土返還要求運動</a:t>
            </a:r>
            <a:endParaRPr lang="ja-JP" altLang="en-US" b="0" dirty="0">
              <a:solidFill>
                <a:srgbClr val="0B507E"/>
              </a:solidFill>
            </a:endParaRPr>
          </a:p>
        </p:txBody>
      </p:sp>
      <p:sp>
        <p:nvSpPr>
          <p:cNvPr id="29" name="テキスト ボックス 28">
            <a:extLst>
              <a:ext uri="{FF2B5EF4-FFF2-40B4-BE49-F238E27FC236}">
                <a16:creationId xmlns:a16="http://schemas.microsoft.com/office/drawing/2014/main" id="{1B461F77-F875-4477-BA7A-D89415B49AF7}"/>
              </a:ext>
            </a:extLst>
          </p:cNvPr>
          <p:cNvSpPr txBox="1"/>
          <p:nvPr/>
        </p:nvSpPr>
        <p:spPr>
          <a:xfrm>
            <a:off x="292101" y="1162740"/>
            <a:ext cx="806220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4000" dirty="0">
                <a:solidFill>
                  <a:schemeClr val="bg1"/>
                </a:solidFill>
                <a:effectLst/>
                <a:latin typeface="+mn-ea"/>
                <a:cs typeface="Times New Roman" panose="02020603050405020304" pitchFamily="18" charset="0"/>
              </a:rPr>
              <a:t>若い世代に引き継ぐ</a:t>
            </a:r>
            <a:endParaRPr lang="en-US" altLang="ja-JP" sz="4000" dirty="0">
              <a:solidFill>
                <a:schemeClr val="bg1"/>
              </a:solidFill>
              <a:effectLst/>
              <a:latin typeface="+mn-ea"/>
              <a:cs typeface="Times New Roman" panose="02020603050405020304" pitchFamily="18" charset="0"/>
            </a:endParaRPr>
          </a:p>
          <a:p>
            <a:r>
              <a:rPr lang="ja-JP" altLang="en-US" sz="4000" dirty="0">
                <a:solidFill>
                  <a:schemeClr val="bg1"/>
                </a:solidFill>
                <a:effectLst/>
                <a:latin typeface="+mn-ea"/>
                <a:cs typeface="Times New Roman" panose="02020603050405020304" pitchFamily="18" charset="0"/>
              </a:rPr>
              <a:t>返還運動が行われている</a:t>
            </a:r>
            <a:endParaRPr kumimoji="1" lang="ja-JP" altLang="en-US" sz="40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32" name="テキスト ボックス 31">
            <a:extLst>
              <a:ext uri="{FF2B5EF4-FFF2-40B4-BE49-F238E27FC236}">
                <a16:creationId xmlns:a16="http://schemas.microsoft.com/office/drawing/2014/main" id="{F8DBB517-B6D3-4E2F-BD24-38F6F8EE62D5}"/>
              </a:ext>
            </a:extLst>
          </p:cNvPr>
          <p:cNvSpPr txBox="1"/>
          <p:nvPr/>
        </p:nvSpPr>
        <p:spPr>
          <a:xfrm>
            <a:off x="349985" y="3154474"/>
            <a:ext cx="7494916" cy="960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ja-JP" altLang="en-US" sz="2400" b="1" dirty="0">
                <a:solidFill>
                  <a:schemeClr val="bg1"/>
                </a:solidFill>
                <a:effectLst/>
                <a:latin typeface="+mn-ea"/>
                <a:cs typeface="Times New Roman" panose="02020603050405020304" pitchFamily="18" charset="0"/>
              </a:rPr>
              <a:t>この日を中心に、北方領土返還要求全国大会を</a:t>
            </a:r>
            <a:r>
              <a:rPr lang="ja-JP" altLang="en-US" sz="2400" b="1">
                <a:solidFill>
                  <a:schemeClr val="bg1"/>
                </a:solidFill>
                <a:effectLst/>
                <a:latin typeface="+mn-ea"/>
                <a:cs typeface="Times New Roman" panose="02020603050405020304" pitchFamily="18" charset="0"/>
              </a:rPr>
              <a:t>始め、全国各地</a:t>
            </a:r>
            <a:r>
              <a:rPr lang="ja-JP" altLang="en-US" sz="2400" b="1" dirty="0">
                <a:solidFill>
                  <a:schemeClr val="bg1"/>
                </a:solidFill>
                <a:effectLst/>
                <a:latin typeface="+mn-ea"/>
                <a:cs typeface="Times New Roman" panose="02020603050405020304" pitchFamily="18" charset="0"/>
              </a:rPr>
              <a:t>で様々な事業</a:t>
            </a:r>
            <a:r>
              <a:rPr lang="ja-JP" altLang="en-US" sz="2400" b="1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が</a:t>
            </a:r>
            <a:r>
              <a:rPr lang="ja-JP" altLang="en-US" sz="2400" b="1" dirty="0">
                <a:solidFill>
                  <a:schemeClr val="bg1"/>
                </a:solidFill>
                <a:effectLst/>
                <a:latin typeface="+mn-ea"/>
                <a:cs typeface="Times New Roman" panose="02020603050405020304" pitchFamily="18" charset="0"/>
              </a:rPr>
              <a:t>実施されている。</a:t>
            </a:r>
          </a:p>
        </p:txBody>
      </p:sp>
      <p:sp>
        <p:nvSpPr>
          <p:cNvPr id="33" name="テキスト ボックス 32">
            <a:extLst>
              <a:ext uri="{FF2B5EF4-FFF2-40B4-BE49-F238E27FC236}">
                <a16:creationId xmlns:a16="http://schemas.microsoft.com/office/drawing/2014/main" id="{0483E96F-F553-4C32-BD41-297680ADBDE7}"/>
              </a:ext>
            </a:extLst>
          </p:cNvPr>
          <p:cNvSpPr txBox="1"/>
          <p:nvPr/>
        </p:nvSpPr>
        <p:spPr>
          <a:xfrm>
            <a:off x="349985" y="5376511"/>
            <a:ext cx="7494916" cy="14034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ja-JP" sz="2400" b="1" dirty="0">
                <a:solidFill>
                  <a:schemeClr val="bg1"/>
                </a:solidFill>
                <a:effectLst/>
                <a:latin typeface="+mn-ea"/>
                <a:cs typeface="Times New Roman" panose="02020603050405020304" pitchFamily="18" charset="0"/>
              </a:rPr>
              <a:t>1986(</a:t>
            </a:r>
            <a:r>
              <a:rPr lang="ja-JP" altLang="en-US" sz="2400" b="1" dirty="0">
                <a:solidFill>
                  <a:schemeClr val="bg1"/>
                </a:solidFill>
                <a:effectLst/>
                <a:latin typeface="+mn-ea"/>
                <a:cs typeface="Times New Roman" panose="02020603050405020304" pitchFamily="18" charset="0"/>
              </a:rPr>
              <a:t>昭和</a:t>
            </a:r>
            <a:r>
              <a:rPr lang="en-US" altLang="ja-JP" sz="2400" b="1" dirty="0">
                <a:solidFill>
                  <a:schemeClr val="bg1"/>
                </a:solidFill>
                <a:effectLst/>
                <a:latin typeface="+mn-ea"/>
                <a:cs typeface="Times New Roman" panose="02020603050405020304" pitchFamily="18" charset="0"/>
              </a:rPr>
              <a:t>61)</a:t>
            </a:r>
            <a:r>
              <a:rPr lang="ja-JP" altLang="en-US" sz="2400" b="1" dirty="0">
                <a:solidFill>
                  <a:schemeClr val="bg1"/>
                </a:solidFill>
                <a:effectLst/>
                <a:latin typeface="+mn-ea"/>
                <a:cs typeface="Times New Roman" panose="02020603050405020304" pitchFamily="18" charset="0"/>
              </a:rPr>
              <a:t>年に根室市で開催された都道府県民会議代表者全国会議において、毎年</a:t>
            </a:r>
            <a:r>
              <a:rPr lang="en-US" altLang="ja-JP" sz="2400" b="1" dirty="0">
                <a:solidFill>
                  <a:schemeClr val="bg1"/>
                </a:solidFill>
                <a:effectLst/>
                <a:latin typeface="+mn-ea"/>
                <a:cs typeface="Times New Roman" panose="02020603050405020304" pitchFamily="18" charset="0"/>
              </a:rPr>
              <a:t>2</a:t>
            </a:r>
            <a:r>
              <a:rPr lang="ja-JP" altLang="en-US" sz="2400" b="1" dirty="0">
                <a:solidFill>
                  <a:schemeClr val="bg1"/>
                </a:solidFill>
                <a:effectLst/>
                <a:latin typeface="+mn-ea"/>
                <a:cs typeface="Times New Roman" panose="02020603050405020304" pitchFamily="18" charset="0"/>
              </a:rPr>
              <a:t>月と</a:t>
            </a:r>
            <a:r>
              <a:rPr lang="en-US" altLang="ja-JP" sz="2400" b="1" dirty="0">
                <a:solidFill>
                  <a:schemeClr val="bg1"/>
                </a:solidFill>
                <a:effectLst/>
                <a:latin typeface="+mn-ea"/>
                <a:cs typeface="Times New Roman" panose="02020603050405020304" pitchFamily="18" charset="0"/>
              </a:rPr>
              <a:t>8</a:t>
            </a:r>
            <a:r>
              <a:rPr lang="ja-JP" altLang="en-US" sz="2400" b="1" dirty="0">
                <a:solidFill>
                  <a:schemeClr val="bg1"/>
                </a:solidFill>
                <a:effectLst/>
                <a:latin typeface="+mn-ea"/>
                <a:cs typeface="Times New Roman" panose="02020603050405020304" pitchFamily="18" charset="0"/>
              </a:rPr>
              <a:t>月を</a:t>
            </a:r>
            <a:endParaRPr lang="en-US" altLang="ja-JP" sz="2400" b="1" dirty="0">
              <a:solidFill>
                <a:schemeClr val="bg1"/>
              </a:solidFill>
              <a:effectLst/>
              <a:latin typeface="+mn-ea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ja-JP" altLang="en-US" sz="2400" b="1" dirty="0">
                <a:solidFill>
                  <a:schemeClr val="bg1"/>
                </a:solidFill>
                <a:effectLst/>
                <a:latin typeface="+mn-ea"/>
                <a:cs typeface="Times New Roman" panose="02020603050405020304" pitchFamily="18" charset="0"/>
              </a:rPr>
              <a:t>「北方領土返還運動全国強調月間」として設定。</a:t>
            </a:r>
          </a:p>
        </p:txBody>
      </p:sp>
      <p:pic>
        <p:nvPicPr>
          <p:cNvPr id="20" name="図 19">
            <a:extLst>
              <a:ext uri="{FF2B5EF4-FFF2-40B4-BE49-F238E27FC236}">
                <a16:creationId xmlns:a16="http://schemas.microsoft.com/office/drawing/2014/main" id="{012DDBB8-1A7B-2EB6-704D-806601D9324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4969" y="1099943"/>
            <a:ext cx="4239720" cy="2808000"/>
          </a:xfrm>
          <a:prstGeom prst="rect">
            <a:avLst/>
          </a:prstGeom>
          <a:noFill/>
          <a:ln>
            <a:noFill/>
          </a:ln>
        </p:spPr>
      </p:pic>
      <p:sp>
        <p:nvSpPr>
          <p:cNvPr id="40" name="テキスト ボックス 39">
            <a:extLst>
              <a:ext uri="{FF2B5EF4-FFF2-40B4-BE49-F238E27FC236}">
                <a16:creationId xmlns:a16="http://schemas.microsoft.com/office/drawing/2014/main" id="{74C5FBDB-98FC-448F-B59E-A3D1775F8323}"/>
              </a:ext>
            </a:extLst>
          </p:cNvPr>
          <p:cNvSpPr txBox="1"/>
          <p:nvPr/>
        </p:nvSpPr>
        <p:spPr>
          <a:xfrm>
            <a:off x="8232732" y="3537344"/>
            <a:ext cx="3080657" cy="3754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ja-JP" altLang="en-US" sz="1600" b="1" dirty="0">
                <a:solidFill>
                  <a:schemeClr val="bg1"/>
                </a:solidFill>
                <a:effectLst/>
                <a:latin typeface="+mn-ea"/>
                <a:cs typeface="Times New Roman" panose="02020603050405020304" pitchFamily="18" charset="0"/>
              </a:rPr>
              <a:t>北方領土返還要求全国大会</a:t>
            </a:r>
            <a:endParaRPr lang="en-US" altLang="ja-JP" sz="1600" b="1" dirty="0">
              <a:solidFill>
                <a:schemeClr val="bg1"/>
              </a:solidFill>
              <a:effectLst/>
              <a:latin typeface="+mn-ea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778158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7C455847-E12B-4B7C-BE35-061F95DD77F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ja-JP" altLang="en-US" sz="6600" dirty="0"/>
              <a:t>まとめ</a:t>
            </a:r>
            <a:endParaRPr kumimoji="1" lang="ja-JP" altLang="en-US" sz="6600" dirty="0"/>
          </a:p>
        </p:txBody>
      </p:sp>
      <p:sp>
        <p:nvSpPr>
          <p:cNvPr id="3" name="楕円 2">
            <a:extLst>
              <a:ext uri="{FF2B5EF4-FFF2-40B4-BE49-F238E27FC236}">
                <a16:creationId xmlns:a16="http://schemas.microsoft.com/office/drawing/2014/main" id="{5C3D307C-4560-4752-BC2D-EFD47C7B82D1}"/>
              </a:ext>
            </a:extLst>
          </p:cNvPr>
          <p:cNvSpPr/>
          <p:nvPr/>
        </p:nvSpPr>
        <p:spPr>
          <a:xfrm>
            <a:off x="10107704" y="699800"/>
            <a:ext cx="108743" cy="108743"/>
          </a:xfrm>
          <a:prstGeom prst="ellipse">
            <a:avLst/>
          </a:prstGeom>
          <a:solidFill>
            <a:srgbClr val="E6F6FA"/>
          </a:solidFill>
          <a:ln>
            <a:solidFill>
              <a:srgbClr val="E6F6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b="1" dirty="0"/>
          </a:p>
        </p:txBody>
      </p:sp>
      <p:sp>
        <p:nvSpPr>
          <p:cNvPr id="4" name="楕円 3">
            <a:extLst>
              <a:ext uri="{FF2B5EF4-FFF2-40B4-BE49-F238E27FC236}">
                <a16:creationId xmlns:a16="http://schemas.microsoft.com/office/drawing/2014/main" id="{E3385C36-C400-4F7E-AE4C-9D578E0A6D61}"/>
              </a:ext>
            </a:extLst>
          </p:cNvPr>
          <p:cNvSpPr/>
          <p:nvPr/>
        </p:nvSpPr>
        <p:spPr>
          <a:xfrm>
            <a:off x="10371592" y="438256"/>
            <a:ext cx="108743" cy="108743"/>
          </a:xfrm>
          <a:prstGeom prst="ellipse">
            <a:avLst/>
          </a:prstGeom>
          <a:solidFill>
            <a:srgbClr val="E6F6FA"/>
          </a:solidFill>
          <a:ln>
            <a:solidFill>
              <a:srgbClr val="E6F6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b="1" dirty="0"/>
          </a:p>
        </p:txBody>
      </p:sp>
      <p:sp>
        <p:nvSpPr>
          <p:cNvPr id="5" name="楕円 4">
            <a:extLst>
              <a:ext uri="{FF2B5EF4-FFF2-40B4-BE49-F238E27FC236}">
                <a16:creationId xmlns:a16="http://schemas.microsoft.com/office/drawing/2014/main" id="{5301C2DD-32E0-42C9-AE7D-B1C20031133C}"/>
              </a:ext>
            </a:extLst>
          </p:cNvPr>
          <p:cNvSpPr/>
          <p:nvPr/>
        </p:nvSpPr>
        <p:spPr>
          <a:xfrm>
            <a:off x="9612404" y="1239643"/>
            <a:ext cx="108743" cy="108743"/>
          </a:xfrm>
          <a:prstGeom prst="ellipse">
            <a:avLst/>
          </a:prstGeom>
          <a:solidFill>
            <a:srgbClr val="E6F6FA"/>
          </a:solidFill>
          <a:ln>
            <a:solidFill>
              <a:srgbClr val="E6F6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b="1" dirty="0"/>
          </a:p>
        </p:txBody>
      </p:sp>
      <p:sp>
        <p:nvSpPr>
          <p:cNvPr id="6" name="楕円 5">
            <a:extLst>
              <a:ext uri="{FF2B5EF4-FFF2-40B4-BE49-F238E27FC236}">
                <a16:creationId xmlns:a16="http://schemas.microsoft.com/office/drawing/2014/main" id="{36482C4A-16F9-44E7-B721-1DEC111D9C53}"/>
              </a:ext>
            </a:extLst>
          </p:cNvPr>
          <p:cNvSpPr/>
          <p:nvPr/>
        </p:nvSpPr>
        <p:spPr>
          <a:xfrm>
            <a:off x="9612404" y="1775523"/>
            <a:ext cx="108743" cy="108743"/>
          </a:xfrm>
          <a:prstGeom prst="ellipse">
            <a:avLst/>
          </a:prstGeom>
          <a:solidFill>
            <a:srgbClr val="E6F6FA"/>
          </a:solidFill>
          <a:ln>
            <a:solidFill>
              <a:srgbClr val="E6F6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b="1" dirty="0"/>
          </a:p>
        </p:txBody>
      </p:sp>
      <p:sp>
        <p:nvSpPr>
          <p:cNvPr id="7" name="楕円 6">
            <a:extLst>
              <a:ext uri="{FF2B5EF4-FFF2-40B4-BE49-F238E27FC236}">
                <a16:creationId xmlns:a16="http://schemas.microsoft.com/office/drawing/2014/main" id="{9C323B15-8612-4B00-A9C9-F2993F06CDA6}"/>
              </a:ext>
            </a:extLst>
          </p:cNvPr>
          <p:cNvSpPr/>
          <p:nvPr/>
        </p:nvSpPr>
        <p:spPr>
          <a:xfrm>
            <a:off x="9858943" y="1501187"/>
            <a:ext cx="108743" cy="108743"/>
          </a:xfrm>
          <a:prstGeom prst="ellipse">
            <a:avLst/>
          </a:prstGeom>
          <a:solidFill>
            <a:srgbClr val="E6F6FA"/>
          </a:solidFill>
          <a:ln>
            <a:solidFill>
              <a:srgbClr val="E6F6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b="1" dirty="0"/>
          </a:p>
        </p:txBody>
      </p:sp>
      <p:sp>
        <p:nvSpPr>
          <p:cNvPr id="8" name="楕円 7">
            <a:extLst>
              <a:ext uri="{FF2B5EF4-FFF2-40B4-BE49-F238E27FC236}">
                <a16:creationId xmlns:a16="http://schemas.microsoft.com/office/drawing/2014/main" id="{5DF0E12D-429F-43A5-9A22-CC540681040F}"/>
              </a:ext>
            </a:extLst>
          </p:cNvPr>
          <p:cNvSpPr/>
          <p:nvPr/>
        </p:nvSpPr>
        <p:spPr>
          <a:xfrm>
            <a:off x="9612404" y="964513"/>
            <a:ext cx="108743" cy="108743"/>
          </a:xfrm>
          <a:prstGeom prst="ellipse">
            <a:avLst/>
          </a:prstGeom>
          <a:solidFill>
            <a:srgbClr val="E6F6FA"/>
          </a:solidFill>
          <a:ln>
            <a:solidFill>
              <a:srgbClr val="E6F6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b="1" dirty="0"/>
          </a:p>
        </p:txBody>
      </p:sp>
      <p:sp>
        <p:nvSpPr>
          <p:cNvPr id="9" name="楕円 8">
            <a:extLst>
              <a:ext uri="{FF2B5EF4-FFF2-40B4-BE49-F238E27FC236}">
                <a16:creationId xmlns:a16="http://schemas.microsoft.com/office/drawing/2014/main" id="{DA598D95-B666-4ACA-97D4-8E0AB140857F}"/>
              </a:ext>
            </a:extLst>
          </p:cNvPr>
          <p:cNvSpPr/>
          <p:nvPr/>
        </p:nvSpPr>
        <p:spPr>
          <a:xfrm>
            <a:off x="9858942" y="964513"/>
            <a:ext cx="108743" cy="108743"/>
          </a:xfrm>
          <a:prstGeom prst="ellipse">
            <a:avLst/>
          </a:prstGeom>
          <a:solidFill>
            <a:srgbClr val="E6F6FA"/>
          </a:solidFill>
          <a:ln>
            <a:solidFill>
              <a:srgbClr val="E6F6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b="1" dirty="0"/>
          </a:p>
        </p:txBody>
      </p:sp>
      <p:sp>
        <p:nvSpPr>
          <p:cNvPr id="10" name="楕円 9">
            <a:extLst>
              <a:ext uri="{FF2B5EF4-FFF2-40B4-BE49-F238E27FC236}">
                <a16:creationId xmlns:a16="http://schemas.microsoft.com/office/drawing/2014/main" id="{8488F7C9-75E6-46E8-8EDA-4211A62695A5}"/>
              </a:ext>
            </a:extLst>
          </p:cNvPr>
          <p:cNvSpPr/>
          <p:nvPr/>
        </p:nvSpPr>
        <p:spPr>
          <a:xfrm>
            <a:off x="10618244" y="438256"/>
            <a:ext cx="108743" cy="108743"/>
          </a:xfrm>
          <a:prstGeom prst="ellipse">
            <a:avLst/>
          </a:prstGeom>
          <a:solidFill>
            <a:srgbClr val="E6F6FA"/>
          </a:solidFill>
          <a:ln>
            <a:solidFill>
              <a:srgbClr val="E6F6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b="1" dirty="0"/>
          </a:p>
        </p:txBody>
      </p:sp>
      <p:sp>
        <p:nvSpPr>
          <p:cNvPr id="11" name="楕円 10">
            <a:extLst>
              <a:ext uri="{FF2B5EF4-FFF2-40B4-BE49-F238E27FC236}">
                <a16:creationId xmlns:a16="http://schemas.microsoft.com/office/drawing/2014/main" id="{07D90C23-7D8C-4A91-931E-284092AC12F9}"/>
              </a:ext>
            </a:extLst>
          </p:cNvPr>
          <p:cNvSpPr/>
          <p:nvPr/>
        </p:nvSpPr>
        <p:spPr>
          <a:xfrm>
            <a:off x="10371592" y="699799"/>
            <a:ext cx="108743" cy="108743"/>
          </a:xfrm>
          <a:prstGeom prst="ellipse">
            <a:avLst/>
          </a:prstGeom>
          <a:solidFill>
            <a:srgbClr val="E6F6FA"/>
          </a:solidFill>
          <a:ln>
            <a:solidFill>
              <a:srgbClr val="E6F6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b="1" dirty="0"/>
          </a:p>
        </p:txBody>
      </p:sp>
    </p:spTree>
    <p:extLst>
      <p:ext uri="{BB962C8B-B14F-4D97-AF65-F5344CB8AC3E}">
        <p14:creationId xmlns:p14="http://schemas.microsoft.com/office/powerpoint/2010/main" val="237998115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E167BE4C-4D07-44FC-95BE-6B4F2F6C18B6}"/>
              </a:ext>
            </a:extLst>
          </p:cNvPr>
          <p:cNvSpPr txBox="1"/>
          <p:nvPr/>
        </p:nvSpPr>
        <p:spPr>
          <a:xfrm>
            <a:off x="814016" y="1144784"/>
            <a:ext cx="10563969" cy="41703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685800" indent="-685800">
              <a:lnSpc>
                <a:spcPts val="5300"/>
              </a:lnSpc>
              <a:buFont typeface="Wingdings" panose="05000000000000000000" pitchFamily="2" charset="2"/>
              <a:buChar char="Ø"/>
            </a:pPr>
            <a:r>
              <a:rPr lang="ja-JP" altLang="en-US" sz="4000" b="1" dirty="0">
                <a:solidFill>
                  <a:schemeClr val="bg1"/>
                </a:solidFill>
                <a:latin typeface="+mj-lt"/>
              </a:rPr>
              <a:t>ソ連軍は北方四島に侵攻し、日本人島民を</a:t>
            </a:r>
            <a:endParaRPr lang="en-US" altLang="ja-JP" sz="4000" b="1" dirty="0">
              <a:solidFill>
                <a:schemeClr val="bg1"/>
              </a:solidFill>
              <a:latin typeface="+mj-lt"/>
            </a:endParaRPr>
          </a:p>
          <a:p>
            <a:pPr>
              <a:lnSpc>
                <a:spcPts val="5300"/>
              </a:lnSpc>
            </a:pPr>
            <a:r>
              <a:rPr lang="ja-JP" altLang="en-US" sz="4000" b="1" dirty="0">
                <a:solidFill>
                  <a:schemeClr val="bg1"/>
                </a:solidFill>
                <a:latin typeface="+mj-lt"/>
              </a:rPr>
              <a:t>　 強制退去させ、今日もロシアは不法占拠を</a:t>
            </a:r>
            <a:endParaRPr lang="en-US" altLang="ja-JP" sz="4000" b="1" dirty="0">
              <a:solidFill>
                <a:schemeClr val="bg1"/>
              </a:solidFill>
              <a:latin typeface="+mj-lt"/>
            </a:endParaRPr>
          </a:p>
          <a:p>
            <a:pPr>
              <a:lnSpc>
                <a:spcPts val="5300"/>
              </a:lnSpc>
            </a:pPr>
            <a:r>
              <a:rPr lang="ja-JP" altLang="en-US" sz="4000" b="1" dirty="0">
                <a:solidFill>
                  <a:schemeClr val="bg1"/>
                </a:solidFill>
                <a:latin typeface="+mj-lt"/>
              </a:rPr>
              <a:t>　 続けている。</a:t>
            </a:r>
            <a:endParaRPr lang="en-US" altLang="ja-JP" sz="4000" b="1" dirty="0">
              <a:solidFill>
                <a:schemeClr val="bg1"/>
              </a:solidFill>
              <a:latin typeface="+mj-lt"/>
            </a:endParaRPr>
          </a:p>
          <a:p>
            <a:pPr marL="571500" indent="-571500">
              <a:lnSpc>
                <a:spcPts val="5300"/>
              </a:lnSpc>
              <a:buFont typeface="Wingdings" panose="05000000000000000000" pitchFamily="2" charset="2"/>
              <a:buChar char="Ø"/>
            </a:pPr>
            <a:r>
              <a:rPr lang="ja-JP" altLang="en-US" sz="4000" b="1" dirty="0">
                <a:solidFill>
                  <a:schemeClr val="bg1"/>
                </a:solidFill>
                <a:latin typeface="+mj-lt"/>
              </a:rPr>
              <a:t>北方領土問題解決のための様々な動きがあ </a:t>
            </a:r>
            <a:endParaRPr lang="en-US" altLang="ja-JP" sz="4000" b="1" dirty="0">
              <a:solidFill>
                <a:schemeClr val="bg1"/>
              </a:solidFill>
              <a:latin typeface="+mj-lt"/>
            </a:endParaRPr>
          </a:p>
          <a:p>
            <a:pPr lvl="1">
              <a:lnSpc>
                <a:spcPts val="5300"/>
              </a:lnSpc>
            </a:pPr>
            <a:r>
              <a:rPr lang="ja-JP" altLang="en-US" sz="4000" b="1" dirty="0">
                <a:solidFill>
                  <a:schemeClr val="bg1"/>
                </a:solidFill>
                <a:latin typeface="+mj-lt"/>
              </a:rPr>
              <a:t> る。</a:t>
            </a:r>
            <a:endParaRPr lang="en-US" altLang="ja-JP" sz="4000" b="1" dirty="0">
              <a:solidFill>
                <a:schemeClr val="bg1"/>
              </a:solidFill>
              <a:latin typeface="+mj-lt"/>
            </a:endParaRPr>
          </a:p>
          <a:p>
            <a:pPr marL="571500" indent="-571500">
              <a:lnSpc>
                <a:spcPts val="5300"/>
              </a:lnSpc>
              <a:buFont typeface="Wingdings" panose="05000000000000000000" pitchFamily="2" charset="2"/>
              <a:buChar char="Ø"/>
            </a:pPr>
            <a:r>
              <a:rPr lang="ja-JP" altLang="en-US" sz="4000" b="1" dirty="0">
                <a:solidFill>
                  <a:schemeClr val="bg1"/>
                </a:solidFill>
                <a:latin typeface="+mj-lt"/>
              </a:rPr>
              <a:t>解決に向けてどんな取組みが考えられるか。</a:t>
            </a:r>
            <a:endParaRPr lang="en-US" altLang="ja-JP" sz="4000" b="1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99869542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図 5" descr="背景パターン&#10;&#10;自動的に生成された説明">
            <a:extLst>
              <a:ext uri="{FF2B5EF4-FFF2-40B4-BE49-F238E27FC236}">
                <a16:creationId xmlns:a16="http://schemas.microsoft.com/office/drawing/2014/main" id="{47DC58E7-664C-BC79-727F-2BF98DEB819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3889"/>
          <a:stretch/>
        </p:blipFill>
        <p:spPr>
          <a:xfrm>
            <a:off x="5377" y="1"/>
            <a:ext cx="12181246" cy="1304818"/>
          </a:xfrm>
          <a:prstGeom prst="rect">
            <a:avLst/>
          </a:prstGeom>
        </p:spPr>
      </p:pic>
      <p:sp>
        <p:nvSpPr>
          <p:cNvPr id="16" name="正方形/長方形 15">
            <a:extLst>
              <a:ext uri="{FF2B5EF4-FFF2-40B4-BE49-F238E27FC236}">
                <a16:creationId xmlns:a16="http://schemas.microsoft.com/office/drawing/2014/main" id="{87C11F2B-5163-483D-8A9E-3FD317194D22}"/>
              </a:ext>
            </a:extLst>
          </p:cNvPr>
          <p:cNvSpPr/>
          <p:nvPr/>
        </p:nvSpPr>
        <p:spPr>
          <a:xfrm>
            <a:off x="0" y="0"/>
            <a:ext cx="12192000" cy="1304819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" name="タイトル 1">
            <a:extLst>
              <a:ext uri="{FF2B5EF4-FFF2-40B4-BE49-F238E27FC236}">
                <a16:creationId xmlns:a16="http://schemas.microsoft.com/office/drawing/2014/main" id="{1791E0C8-3EB7-4BFF-90DB-EB29797FCC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5959" y="300450"/>
            <a:ext cx="10460083" cy="1104899"/>
          </a:xfrm>
        </p:spPr>
        <p:txBody>
          <a:bodyPr>
            <a:normAutofit fontScale="90000"/>
          </a:bodyPr>
          <a:lstStyle/>
          <a:p>
            <a:r>
              <a:rPr lang="ja-JP" altLang="en-US" dirty="0">
                <a:solidFill>
                  <a:srgbClr val="0B507E"/>
                </a:solidFill>
              </a:rPr>
              <a:t>日本の領土の中で日本人が</a:t>
            </a:r>
            <a:br>
              <a:rPr lang="en-US" altLang="ja-JP" dirty="0">
                <a:solidFill>
                  <a:srgbClr val="0B507E"/>
                </a:solidFill>
              </a:rPr>
            </a:br>
            <a:r>
              <a:rPr lang="ja-JP" altLang="en-US" dirty="0">
                <a:solidFill>
                  <a:srgbClr val="0B507E"/>
                </a:solidFill>
              </a:rPr>
              <a:t>自由に訪問（旅行）できない場所はどこ</a:t>
            </a:r>
            <a:endParaRPr lang="zh-TW" altLang="en-US" dirty="0">
              <a:solidFill>
                <a:srgbClr val="0B507E"/>
              </a:solidFill>
            </a:endParaRPr>
          </a:p>
        </p:txBody>
      </p:sp>
      <p:pic>
        <p:nvPicPr>
          <p:cNvPr id="7" name="グラフィックス 6">
            <a:extLst>
              <a:ext uri="{FF2B5EF4-FFF2-40B4-BE49-F238E27FC236}">
                <a16:creationId xmlns:a16="http://schemas.microsoft.com/office/drawing/2014/main" id="{2B938B8C-811F-EFF2-8FC7-6AD58A8C8044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 l="5288" t="21560" r="10334" b="18488"/>
          <a:stretch/>
        </p:blipFill>
        <p:spPr>
          <a:xfrm>
            <a:off x="1781091" y="1304819"/>
            <a:ext cx="7422887" cy="55531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935872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図 9" descr="背景パターン&#10;&#10;自動的に生成された説明">
            <a:extLst>
              <a:ext uri="{FF2B5EF4-FFF2-40B4-BE49-F238E27FC236}">
                <a16:creationId xmlns:a16="http://schemas.microsoft.com/office/drawing/2014/main" id="{A014B583-F90D-17DD-9B11-D1C5F04A80E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3889"/>
          <a:stretch/>
        </p:blipFill>
        <p:spPr>
          <a:xfrm>
            <a:off x="5377" y="1"/>
            <a:ext cx="12181246" cy="1304818"/>
          </a:xfrm>
          <a:prstGeom prst="rect">
            <a:avLst/>
          </a:prstGeom>
        </p:spPr>
      </p:pic>
      <p:sp>
        <p:nvSpPr>
          <p:cNvPr id="11" name="正方形/長方形 10">
            <a:extLst>
              <a:ext uri="{FF2B5EF4-FFF2-40B4-BE49-F238E27FC236}">
                <a16:creationId xmlns:a16="http://schemas.microsoft.com/office/drawing/2014/main" id="{F4603061-5AF5-DD8A-2EE3-472D40FB3F70}"/>
              </a:ext>
            </a:extLst>
          </p:cNvPr>
          <p:cNvSpPr/>
          <p:nvPr/>
        </p:nvSpPr>
        <p:spPr>
          <a:xfrm>
            <a:off x="0" y="0"/>
            <a:ext cx="12192000" cy="1304819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" name="タイトル 1">
            <a:extLst>
              <a:ext uri="{FF2B5EF4-FFF2-40B4-BE49-F238E27FC236}">
                <a16:creationId xmlns:a16="http://schemas.microsoft.com/office/drawing/2014/main" id="{1791E0C8-3EB7-4BFF-90DB-EB29797FCC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5959" y="300450"/>
            <a:ext cx="10736761" cy="1104899"/>
          </a:xfrm>
        </p:spPr>
        <p:txBody>
          <a:bodyPr>
            <a:normAutofit fontScale="90000"/>
          </a:bodyPr>
          <a:lstStyle/>
          <a:p>
            <a:r>
              <a:rPr lang="ja-JP" altLang="en-US" dirty="0">
                <a:solidFill>
                  <a:srgbClr val="0B507E"/>
                </a:solidFill>
              </a:rPr>
              <a:t>北方領土周辺海域でソ連監視船に追われて逃げまどう日本漁船</a:t>
            </a:r>
            <a:endParaRPr lang="zh-TW" altLang="en-US" dirty="0">
              <a:solidFill>
                <a:srgbClr val="0B507E"/>
              </a:solidFill>
            </a:endParaRPr>
          </a:p>
        </p:txBody>
      </p:sp>
      <p:sp>
        <p:nvSpPr>
          <p:cNvPr id="12" name="正方形/長方形 11">
            <a:extLst>
              <a:ext uri="{FF2B5EF4-FFF2-40B4-BE49-F238E27FC236}">
                <a16:creationId xmlns:a16="http://schemas.microsoft.com/office/drawing/2014/main" id="{9D72D20B-1B06-B845-1E65-FF4D2F2ABDBF}"/>
              </a:ext>
            </a:extLst>
          </p:cNvPr>
          <p:cNvSpPr/>
          <p:nvPr/>
        </p:nvSpPr>
        <p:spPr>
          <a:xfrm>
            <a:off x="0" y="1304819"/>
            <a:ext cx="12192000" cy="5553180"/>
          </a:xfrm>
          <a:prstGeom prst="rect">
            <a:avLst/>
          </a:prstGeom>
          <a:gradFill flip="none" rotWithShape="1">
            <a:gsLst>
              <a:gs pos="0">
                <a:srgbClr val="0A4770"/>
              </a:gs>
              <a:gs pos="50000">
                <a:srgbClr val="1176BB"/>
              </a:gs>
              <a:gs pos="100000">
                <a:srgbClr val="1593E9"/>
              </a:gs>
            </a:gsLst>
            <a:lin ang="162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pic>
        <p:nvPicPr>
          <p:cNvPr id="6" name="図 5" descr="屋外, 水, 海, 砂浜 が含まれている画像&#10;&#10;自動的に生成された説明">
            <a:extLst>
              <a:ext uri="{FF2B5EF4-FFF2-40B4-BE49-F238E27FC236}">
                <a16:creationId xmlns:a16="http://schemas.microsoft.com/office/drawing/2014/main" id="{F3B697E7-8749-1613-4A32-7D87E10E345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7276" y="1729862"/>
            <a:ext cx="7617448" cy="41023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725549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7C455847-E12B-4B7C-BE35-061F95DD77F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ja-JP" altLang="en-US" sz="6600" dirty="0"/>
              <a:t>ソ連軍の侵攻と</a:t>
            </a:r>
            <a:br>
              <a:rPr lang="en-US" altLang="ja-JP" sz="6600" dirty="0"/>
            </a:br>
            <a:r>
              <a:rPr lang="ja-JP" altLang="en-US" sz="6600" dirty="0"/>
              <a:t>日本人島民の引き揚げ</a:t>
            </a:r>
            <a:endParaRPr kumimoji="1" lang="ja-JP" altLang="en-US" sz="6600" dirty="0"/>
          </a:p>
        </p:txBody>
      </p:sp>
      <p:sp>
        <p:nvSpPr>
          <p:cNvPr id="3" name="楕円 2">
            <a:extLst>
              <a:ext uri="{FF2B5EF4-FFF2-40B4-BE49-F238E27FC236}">
                <a16:creationId xmlns:a16="http://schemas.microsoft.com/office/drawing/2014/main" id="{648BAC9E-A485-4840-A5C6-75F603CE2CA7}"/>
              </a:ext>
            </a:extLst>
          </p:cNvPr>
          <p:cNvSpPr/>
          <p:nvPr/>
        </p:nvSpPr>
        <p:spPr>
          <a:xfrm>
            <a:off x="10107704" y="699800"/>
            <a:ext cx="108743" cy="108743"/>
          </a:xfrm>
          <a:prstGeom prst="ellipse">
            <a:avLst/>
          </a:prstGeom>
          <a:solidFill>
            <a:srgbClr val="E6F6FA"/>
          </a:solidFill>
          <a:ln>
            <a:solidFill>
              <a:srgbClr val="E6F6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b="1" dirty="0"/>
          </a:p>
        </p:txBody>
      </p:sp>
      <p:sp>
        <p:nvSpPr>
          <p:cNvPr id="4" name="楕円 3">
            <a:extLst>
              <a:ext uri="{FF2B5EF4-FFF2-40B4-BE49-F238E27FC236}">
                <a16:creationId xmlns:a16="http://schemas.microsoft.com/office/drawing/2014/main" id="{844A44D9-D173-4899-8820-E95EA091C927}"/>
              </a:ext>
            </a:extLst>
          </p:cNvPr>
          <p:cNvSpPr/>
          <p:nvPr/>
        </p:nvSpPr>
        <p:spPr>
          <a:xfrm>
            <a:off x="10371592" y="438256"/>
            <a:ext cx="108743" cy="108743"/>
          </a:xfrm>
          <a:prstGeom prst="ellipse">
            <a:avLst/>
          </a:prstGeom>
          <a:solidFill>
            <a:srgbClr val="E6F6FA"/>
          </a:solidFill>
          <a:ln>
            <a:solidFill>
              <a:srgbClr val="E6F6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b="1" dirty="0"/>
          </a:p>
        </p:txBody>
      </p:sp>
      <p:sp>
        <p:nvSpPr>
          <p:cNvPr id="5" name="楕円 4">
            <a:extLst>
              <a:ext uri="{FF2B5EF4-FFF2-40B4-BE49-F238E27FC236}">
                <a16:creationId xmlns:a16="http://schemas.microsoft.com/office/drawing/2014/main" id="{01B6CDE0-8F23-4B08-ACCB-090781F15C18}"/>
              </a:ext>
            </a:extLst>
          </p:cNvPr>
          <p:cNvSpPr/>
          <p:nvPr/>
        </p:nvSpPr>
        <p:spPr>
          <a:xfrm>
            <a:off x="9612404" y="1239643"/>
            <a:ext cx="108743" cy="108743"/>
          </a:xfrm>
          <a:prstGeom prst="ellipse">
            <a:avLst/>
          </a:prstGeom>
          <a:solidFill>
            <a:srgbClr val="E6F6FA"/>
          </a:solidFill>
          <a:ln>
            <a:solidFill>
              <a:srgbClr val="E6F6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b="1" dirty="0"/>
          </a:p>
        </p:txBody>
      </p:sp>
      <p:sp>
        <p:nvSpPr>
          <p:cNvPr id="6" name="楕円 5">
            <a:extLst>
              <a:ext uri="{FF2B5EF4-FFF2-40B4-BE49-F238E27FC236}">
                <a16:creationId xmlns:a16="http://schemas.microsoft.com/office/drawing/2014/main" id="{28F97800-47BB-4559-A2A4-28B3C370A701}"/>
              </a:ext>
            </a:extLst>
          </p:cNvPr>
          <p:cNvSpPr/>
          <p:nvPr/>
        </p:nvSpPr>
        <p:spPr>
          <a:xfrm>
            <a:off x="9612404" y="1775523"/>
            <a:ext cx="108743" cy="108743"/>
          </a:xfrm>
          <a:prstGeom prst="ellipse">
            <a:avLst/>
          </a:prstGeom>
          <a:solidFill>
            <a:srgbClr val="E6F6FA"/>
          </a:solidFill>
          <a:ln>
            <a:solidFill>
              <a:srgbClr val="E6F6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b="1" dirty="0"/>
          </a:p>
        </p:txBody>
      </p:sp>
      <p:sp>
        <p:nvSpPr>
          <p:cNvPr id="7" name="楕円 6">
            <a:extLst>
              <a:ext uri="{FF2B5EF4-FFF2-40B4-BE49-F238E27FC236}">
                <a16:creationId xmlns:a16="http://schemas.microsoft.com/office/drawing/2014/main" id="{680FF279-EC31-4EA1-B6D4-666B558604DB}"/>
              </a:ext>
            </a:extLst>
          </p:cNvPr>
          <p:cNvSpPr/>
          <p:nvPr/>
        </p:nvSpPr>
        <p:spPr>
          <a:xfrm>
            <a:off x="9858943" y="1501187"/>
            <a:ext cx="108743" cy="108743"/>
          </a:xfrm>
          <a:prstGeom prst="ellipse">
            <a:avLst/>
          </a:prstGeom>
          <a:solidFill>
            <a:srgbClr val="E6F6FA"/>
          </a:solidFill>
          <a:ln>
            <a:solidFill>
              <a:srgbClr val="E6F6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b="1" dirty="0"/>
          </a:p>
        </p:txBody>
      </p:sp>
      <p:sp>
        <p:nvSpPr>
          <p:cNvPr id="8" name="楕円 7">
            <a:extLst>
              <a:ext uri="{FF2B5EF4-FFF2-40B4-BE49-F238E27FC236}">
                <a16:creationId xmlns:a16="http://schemas.microsoft.com/office/drawing/2014/main" id="{BB8C651D-9D82-4D2D-8858-53D0A01E830D}"/>
              </a:ext>
            </a:extLst>
          </p:cNvPr>
          <p:cNvSpPr/>
          <p:nvPr/>
        </p:nvSpPr>
        <p:spPr>
          <a:xfrm>
            <a:off x="9612404" y="964513"/>
            <a:ext cx="108743" cy="108743"/>
          </a:xfrm>
          <a:prstGeom prst="ellipse">
            <a:avLst/>
          </a:prstGeom>
          <a:solidFill>
            <a:srgbClr val="E6F6FA"/>
          </a:solidFill>
          <a:ln>
            <a:solidFill>
              <a:srgbClr val="E6F6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b="1" dirty="0"/>
          </a:p>
        </p:txBody>
      </p:sp>
      <p:sp>
        <p:nvSpPr>
          <p:cNvPr id="9" name="楕円 8">
            <a:extLst>
              <a:ext uri="{FF2B5EF4-FFF2-40B4-BE49-F238E27FC236}">
                <a16:creationId xmlns:a16="http://schemas.microsoft.com/office/drawing/2014/main" id="{97C0C6F3-A3F8-4215-A5F0-0C13D2A79AF3}"/>
              </a:ext>
            </a:extLst>
          </p:cNvPr>
          <p:cNvSpPr/>
          <p:nvPr/>
        </p:nvSpPr>
        <p:spPr>
          <a:xfrm>
            <a:off x="9858942" y="964513"/>
            <a:ext cx="108743" cy="108743"/>
          </a:xfrm>
          <a:prstGeom prst="ellipse">
            <a:avLst/>
          </a:prstGeom>
          <a:solidFill>
            <a:srgbClr val="E6F6FA"/>
          </a:solidFill>
          <a:ln>
            <a:solidFill>
              <a:srgbClr val="E6F6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b="1" dirty="0"/>
          </a:p>
        </p:txBody>
      </p:sp>
      <p:sp>
        <p:nvSpPr>
          <p:cNvPr id="10" name="楕円 9">
            <a:extLst>
              <a:ext uri="{FF2B5EF4-FFF2-40B4-BE49-F238E27FC236}">
                <a16:creationId xmlns:a16="http://schemas.microsoft.com/office/drawing/2014/main" id="{F8E6C1BA-97F0-4677-91D4-6C30074A2357}"/>
              </a:ext>
            </a:extLst>
          </p:cNvPr>
          <p:cNvSpPr/>
          <p:nvPr/>
        </p:nvSpPr>
        <p:spPr>
          <a:xfrm>
            <a:off x="10618244" y="438256"/>
            <a:ext cx="108743" cy="108743"/>
          </a:xfrm>
          <a:prstGeom prst="ellipse">
            <a:avLst/>
          </a:prstGeom>
          <a:solidFill>
            <a:srgbClr val="E6F6FA"/>
          </a:solidFill>
          <a:ln>
            <a:solidFill>
              <a:srgbClr val="E6F6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b="1" dirty="0"/>
          </a:p>
        </p:txBody>
      </p:sp>
      <p:sp>
        <p:nvSpPr>
          <p:cNvPr id="11" name="楕円 10">
            <a:extLst>
              <a:ext uri="{FF2B5EF4-FFF2-40B4-BE49-F238E27FC236}">
                <a16:creationId xmlns:a16="http://schemas.microsoft.com/office/drawing/2014/main" id="{C00F89C6-EF95-4242-817C-1431EC4CF3BC}"/>
              </a:ext>
            </a:extLst>
          </p:cNvPr>
          <p:cNvSpPr/>
          <p:nvPr/>
        </p:nvSpPr>
        <p:spPr>
          <a:xfrm>
            <a:off x="10371592" y="699799"/>
            <a:ext cx="108743" cy="108743"/>
          </a:xfrm>
          <a:prstGeom prst="ellipse">
            <a:avLst/>
          </a:prstGeom>
          <a:solidFill>
            <a:srgbClr val="E6F6FA"/>
          </a:solidFill>
          <a:ln>
            <a:solidFill>
              <a:srgbClr val="E6F6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b="1" dirty="0"/>
          </a:p>
        </p:txBody>
      </p:sp>
    </p:spTree>
    <p:extLst>
      <p:ext uri="{BB962C8B-B14F-4D97-AF65-F5344CB8AC3E}">
        <p14:creationId xmlns:p14="http://schemas.microsoft.com/office/powerpoint/2010/main" val="15849025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図 8" descr="背景パターン&#10;&#10;自動的に生成された説明">
            <a:extLst>
              <a:ext uri="{FF2B5EF4-FFF2-40B4-BE49-F238E27FC236}">
                <a16:creationId xmlns:a16="http://schemas.microsoft.com/office/drawing/2014/main" id="{61C10F56-E430-AC8A-50DD-6235C8FB79E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3889"/>
          <a:stretch/>
        </p:blipFill>
        <p:spPr>
          <a:xfrm>
            <a:off x="5377" y="0"/>
            <a:ext cx="12181246" cy="1104899"/>
          </a:xfrm>
          <a:prstGeom prst="rect">
            <a:avLst/>
          </a:prstGeom>
        </p:spPr>
      </p:pic>
      <p:sp>
        <p:nvSpPr>
          <p:cNvPr id="30" name="正方形/長方形 29">
            <a:extLst>
              <a:ext uri="{FF2B5EF4-FFF2-40B4-BE49-F238E27FC236}">
                <a16:creationId xmlns:a16="http://schemas.microsoft.com/office/drawing/2014/main" id="{A34F8F24-2E6B-410F-97D2-9BE422087C23}"/>
              </a:ext>
            </a:extLst>
          </p:cNvPr>
          <p:cNvSpPr/>
          <p:nvPr/>
        </p:nvSpPr>
        <p:spPr>
          <a:xfrm>
            <a:off x="7358755" y="1102113"/>
            <a:ext cx="4862273" cy="57558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6" name="正方形/長方形 25">
            <a:extLst>
              <a:ext uri="{FF2B5EF4-FFF2-40B4-BE49-F238E27FC236}">
                <a16:creationId xmlns:a16="http://schemas.microsoft.com/office/drawing/2014/main" id="{C1E05452-4EDC-44BC-8D30-27989D0253E8}"/>
              </a:ext>
            </a:extLst>
          </p:cNvPr>
          <p:cNvSpPr/>
          <p:nvPr/>
        </p:nvSpPr>
        <p:spPr>
          <a:xfrm>
            <a:off x="0" y="-1"/>
            <a:ext cx="12192000" cy="1104901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41" name="テキスト ボックス 40">
            <a:extLst>
              <a:ext uri="{FF2B5EF4-FFF2-40B4-BE49-F238E27FC236}">
                <a16:creationId xmlns:a16="http://schemas.microsoft.com/office/drawing/2014/main" id="{D7CBD7CB-D29D-4013-8056-452CABC885B5}"/>
              </a:ext>
            </a:extLst>
          </p:cNvPr>
          <p:cNvSpPr txBox="1"/>
          <p:nvPr/>
        </p:nvSpPr>
        <p:spPr>
          <a:xfrm>
            <a:off x="7438385" y="1774797"/>
            <a:ext cx="4703011" cy="45412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kumimoji="1" lang="en-US" altLang="ja-JP" sz="2800" b="1" dirty="0">
                <a:solidFill>
                  <a:srgbClr val="0B507E"/>
                </a:solidFill>
              </a:rPr>
              <a:t>1945(</a:t>
            </a:r>
            <a:r>
              <a:rPr kumimoji="1" lang="ja-JP" altLang="en-US" sz="2800" b="1" dirty="0">
                <a:solidFill>
                  <a:srgbClr val="0B507E"/>
                </a:solidFill>
              </a:rPr>
              <a:t>昭和</a:t>
            </a:r>
            <a:r>
              <a:rPr kumimoji="1" lang="en-US" altLang="ja-JP" sz="2800" b="1" dirty="0">
                <a:solidFill>
                  <a:srgbClr val="0B507E"/>
                </a:solidFill>
              </a:rPr>
              <a:t>20)</a:t>
            </a:r>
            <a:r>
              <a:rPr kumimoji="1" lang="ja-JP" altLang="en-US" sz="2800" b="1" dirty="0">
                <a:solidFill>
                  <a:srgbClr val="0B507E"/>
                </a:solidFill>
              </a:rPr>
              <a:t>年</a:t>
            </a:r>
            <a:r>
              <a:rPr kumimoji="1" lang="en-US" altLang="ja-JP" sz="2800" b="1" dirty="0">
                <a:solidFill>
                  <a:srgbClr val="0B507E"/>
                </a:solidFill>
              </a:rPr>
              <a:t>8</a:t>
            </a:r>
            <a:r>
              <a:rPr kumimoji="1" lang="ja-JP" altLang="en-US" sz="2800" b="1" dirty="0">
                <a:solidFill>
                  <a:srgbClr val="0B507E"/>
                </a:solidFill>
              </a:rPr>
              <a:t>月</a:t>
            </a:r>
            <a:r>
              <a:rPr kumimoji="1" lang="en-US" altLang="ja-JP" sz="2800" b="1" dirty="0">
                <a:solidFill>
                  <a:srgbClr val="0B507E"/>
                </a:solidFill>
              </a:rPr>
              <a:t>9</a:t>
            </a:r>
            <a:r>
              <a:rPr kumimoji="1" lang="ja-JP" altLang="en-US" sz="2800" b="1" dirty="0">
                <a:solidFill>
                  <a:srgbClr val="0B507E"/>
                </a:solidFill>
              </a:rPr>
              <a:t>日</a:t>
            </a:r>
            <a:endParaRPr kumimoji="1" lang="en-US" altLang="ja-JP" sz="2800" b="1" dirty="0">
              <a:solidFill>
                <a:srgbClr val="0B507E"/>
              </a:solidFill>
            </a:endParaRPr>
          </a:p>
          <a:p>
            <a:pPr>
              <a:lnSpc>
                <a:spcPct val="130000"/>
              </a:lnSpc>
            </a:pPr>
            <a:r>
              <a:rPr lang="ja-JP" altLang="en-US" sz="2800" b="1" dirty="0">
                <a:solidFill>
                  <a:srgbClr val="0B507E"/>
                </a:solidFill>
              </a:rPr>
              <a:t>ソ連は</a:t>
            </a:r>
            <a:r>
              <a:rPr lang="ja-JP" altLang="en-US" sz="2800" b="1" dirty="0">
                <a:solidFill>
                  <a:schemeClr val="bg1"/>
                </a:solidFill>
                <a:highlight>
                  <a:srgbClr val="F86F08"/>
                </a:highlight>
              </a:rPr>
              <a:t>日ソ中立条約</a:t>
            </a:r>
            <a:endParaRPr lang="en-US" altLang="ja-JP" sz="2800" b="1" dirty="0">
              <a:solidFill>
                <a:schemeClr val="bg1"/>
              </a:solidFill>
              <a:highlight>
                <a:srgbClr val="F86F08"/>
              </a:highlight>
            </a:endParaRPr>
          </a:p>
          <a:p>
            <a:pPr>
              <a:lnSpc>
                <a:spcPct val="130000"/>
              </a:lnSpc>
            </a:pPr>
            <a:r>
              <a:rPr lang="ja-JP" altLang="en-US" sz="2800" b="1" dirty="0">
                <a:solidFill>
                  <a:srgbClr val="0B507E"/>
                </a:solidFill>
              </a:rPr>
              <a:t>を無視して</a:t>
            </a:r>
            <a:r>
              <a:rPr kumimoji="1" lang="ja-JP" altLang="en-US" sz="2800" b="1" dirty="0">
                <a:solidFill>
                  <a:srgbClr val="0B507E"/>
                </a:solidFill>
              </a:rPr>
              <a:t>対日参戦。</a:t>
            </a:r>
            <a:endParaRPr kumimoji="1" lang="en-US" altLang="ja-JP" sz="2800" b="1" dirty="0">
              <a:solidFill>
                <a:srgbClr val="0B507E"/>
              </a:solidFill>
            </a:endParaRPr>
          </a:p>
          <a:p>
            <a:pPr>
              <a:lnSpc>
                <a:spcPct val="130000"/>
              </a:lnSpc>
            </a:pPr>
            <a:r>
              <a:rPr kumimoji="1" lang="ja-JP" altLang="en-US" sz="2800" b="1" dirty="0">
                <a:solidFill>
                  <a:srgbClr val="0B507E"/>
                </a:solidFill>
              </a:rPr>
              <a:t>同月</a:t>
            </a:r>
            <a:r>
              <a:rPr kumimoji="1" lang="en-US" altLang="ja-JP" sz="2800" b="1" dirty="0">
                <a:solidFill>
                  <a:srgbClr val="0B507E"/>
                </a:solidFill>
              </a:rPr>
              <a:t>14</a:t>
            </a:r>
            <a:r>
              <a:rPr kumimoji="1" lang="ja-JP" altLang="en-US" sz="2800" b="1" dirty="0">
                <a:solidFill>
                  <a:srgbClr val="0B507E"/>
                </a:solidFill>
              </a:rPr>
              <a:t>日、日本が</a:t>
            </a:r>
            <a:endParaRPr kumimoji="1" lang="en-US" altLang="ja-JP" sz="2800" b="1" dirty="0">
              <a:solidFill>
                <a:srgbClr val="0B507E"/>
              </a:solidFill>
            </a:endParaRPr>
          </a:p>
          <a:p>
            <a:pPr>
              <a:lnSpc>
                <a:spcPct val="130000"/>
              </a:lnSpc>
            </a:pPr>
            <a:r>
              <a:rPr kumimoji="1" lang="ja-JP" altLang="en-US" sz="2800" b="1" dirty="0">
                <a:solidFill>
                  <a:schemeClr val="bg1"/>
                </a:solidFill>
                <a:highlight>
                  <a:srgbClr val="F86F08"/>
                </a:highlight>
              </a:rPr>
              <a:t>ポツダム宣言</a:t>
            </a:r>
            <a:r>
              <a:rPr kumimoji="1" lang="ja-JP" altLang="en-US" sz="2800" b="1" dirty="0">
                <a:solidFill>
                  <a:srgbClr val="0B507E"/>
                </a:solidFill>
              </a:rPr>
              <a:t>を受諾し、</a:t>
            </a:r>
            <a:endParaRPr kumimoji="1" lang="en-US" altLang="ja-JP" sz="2800" b="1" dirty="0">
              <a:solidFill>
                <a:srgbClr val="0B507E"/>
              </a:solidFill>
            </a:endParaRPr>
          </a:p>
          <a:p>
            <a:pPr>
              <a:lnSpc>
                <a:spcPct val="130000"/>
              </a:lnSpc>
            </a:pPr>
            <a:r>
              <a:rPr kumimoji="1" lang="ja-JP" altLang="en-US" sz="2800" b="1" dirty="0">
                <a:solidFill>
                  <a:srgbClr val="0B507E"/>
                </a:solidFill>
              </a:rPr>
              <a:t>降伏の意図を明確にした後の</a:t>
            </a:r>
            <a:r>
              <a:rPr lang="en-US" altLang="ja-JP" sz="2800" b="1" dirty="0">
                <a:solidFill>
                  <a:srgbClr val="0B507E"/>
                </a:solidFill>
              </a:rPr>
              <a:t>18</a:t>
            </a:r>
            <a:r>
              <a:rPr kumimoji="1" lang="ja-JP" altLang="en-US" sz="2800" b="1" dirty="0">
                <a:solidFill>
                  <a:srgbClr val="0B507E"/>
                </a:solidFill>
              </a:rPr>
              <a:t>日より千島列島への</a:t>
            </a:r>
            <a:endParaRPr kumimoji="1" lang="en-US" altLang="ja-JP" sz="2800" b="1" dirty="0">
              <a:solidFill>
                <a:srgbClr val="0B507E"/>
              </a:solidFill>
            </a:endParaRPr>
          </a:p>
          <a:p>
            <a:pPr>
              <a:lnSpc>
                <a:spcPct val="130000"/>
              </a:lnSpc>
            </a:pPr>
            <a:r>
              <a:rPr kumimoji="1" lang="ja-JP" altLang="en-US" sz="2800" b="1" dirty="0">
                <a:solidFill>
                  <a:srgbClr val="0B507E"/>
                </a:solidFill>
              </a:rPr>
              <a:t>侵攻を開始。</a:t>
            </a:r>
            <a:endParaRPr kumimoji="1" lang="en-US" altLang="ja-JP" sz="2800" b="1" dirty="0">
              <a:solidFill>
                <a:srgbClr val="0B507E"/>
              </a:solidFill>
            </a:endParaRPr>
          </a:p>
        </p:txBody>
      </p:sp>
      <p:pic>
        <p:nvPicPr>
          <p:cNvPr id="11" name="図 10">
            <a:extLst>
              <a:ext uri="{FF2B5EF4-FFF2-40B4-BE49-F238E27FC236}">
                <a16:creationId xmlns:a16="http://schemas.microsoft.com/office/drawing/2014/main" id="{99D38AAE-15EB-436D-9694-AAB33C6CEBC4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242" t="11792" r="-1" b="5548"/>
          <a:stretch/>
        </p:blipFill>
        <p:spPr>
          <a:xfrm>
            <a:off x="0" y="1102113"/>
            <a:ext cx="7358756" cy="5755887"/>
          </a:xfrm>
          <a:prstGeom prst="rect">
            <a:avLst/>
          </a:prstGeom>
        </p:spPr>
      </p:pic>
      <p:sp>
        <p:nvSpPr>
          <p:cNvPr id="24" name="タイトル 1">
            <a:extLst>
              <a:ext uri="{FF2B5EF4-FFF2-40B4-BE49-F238E27FC236}">
                <a16:creationId xmlns:a16="http://schemas.microsoft.com/office/drawing/2014/main" id="{6F3647DE-B36B-43E6-A820-4095C0B63DA6}"/>
              </a:ext>
            </a:extLst>
          </p:cNvPr>
          <p:cNvSpPr txBox="1">
            <a:spLocks/>
          </p:cNvSpPr>
          <p:nvPr/>
        </p:nvSpPr>
        <p:spPr>
          <a:xfrm>
            <a:off x="838200" y="2"/>
            <a:ext cx="10515600" cy="1102111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75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800" b="1" kern="1200">
                <a:solidFill>
                  <a:srgbClr val="019DCB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ja-JP" dirty="0">
                <a:solidFill>
                  <a:srgbClr val="0B507E"/>
                </a:solidFill>
              </a:rPr>
              <a:t>1945(</a:t>
            </a:r>
            <a:r>
              <a:rPr lang="ja-JP" altLang="en-US" dirty="0">
                <a:solidFill>
                  <a:srgbClr val="0B507E"/>
                </a:solidFill>
              </a:rPr>
              <a:t>昭和</a:t>
            </a:r>
            <a:r>
              <a:rPr lang="en-US" altLang="ja-JP" dirty="0">
                <a:solidFill>
                  <a:srgbClr val="0B507E"/>
                </a:solidFill>
              </a:rPr>
              <a:t>20)</a:t>
            </a:r>
            <a:r>
              <a:rPr lang="ja-JP" altLang="en-US" dirty="0">
                <a:solidFill>
                  <a:srgbClr val="0B507E"/>
                </a:solidFill>
              </a:rPr>
              <a:t>年　ソ連軍の侵攻</a:t>
            </a:r>
            <a:endParaRPr lang="ja-JP" altLang="en-US" b="0" dirty="0">
              <a:solidFill>
                <a:srgbClr val="0B507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204993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図 10" descr="背景パターン&#10;&#10;自動的に生成された説明">
            <a:extLst>
              <a:ext uri="{FF2B5EF4-FFF2-40B4-BE49-F238E27FC236}">
                <a16:creationId xmlns:a16="http://schemas.microsoft.com/office/drawing/2014/main" id="{07CCE126-1A53-B503-D287-4C2B41571EA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3889"/>
          <a:stretch/>
        </p:blipFill>
        <p:spPr>
          <a:xfrm>
            <a:off x="-600" y="0"/>
            <a:ext cx="12193200" cy="1105983"/>
          </a:xfrm>
          <a:prstGeom prst="rect">
            <a:avLst/>
          </a:prstGeom>
        </p:spPr>
      </p:pic>
      <p:sp>
        <p:nvSpPr>
          <p:cNvPr id="30" name="正方形/長方形 29">
            <a:extLst>
              <a:ext uri="{FF2B5EF4-FFF2-40B4-BE49-F238E27FC236}">
                <a16:creationId xmlns:a16="http://schemas.microsoft.com/office/drawing/2014/main" id="{A34F8F24-2E6B-410F-97D2-9BE422087C23}"/>
              </a:ext>
            </a:extLst>
          </p:cNvPr>
          <p:cNvSpPr/>
          <p:nvPr/>
        </p:nvSpPr>
        <p:spPr>
          <a:xfrm>
            <a:off x="7358755" y="1102113"/>
            <a:ext cx="4862273" cy="57558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A6645319-8FFE-4347-96CC-0FAB12611E24}"/>
              </a:ext>
            </a:extLst>
          </p:cNvPr>
          <p:cNvSpPr txBox="1"/>
          <p:nvPr/>
        </p:nvSpPr>
        <p:spPr>
          <a:xfrm>
            <a:off x="7453580" y="1086454"/>
            <a:ext cx="4779382" cy="58631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700"/>
              </a:lnSpc>
            </a:pPr>
            <a:r>
              <a:rPr kumimoji="1" lang="en-US" altLang="ja-JP" sz="2800" b="1" dirty="0">
                <a:solidFill>
                  <a:srgbClr val="0B507E"/>
                </a:solidFill>
              </a:rPr>
              <a:t>8</a:t>
            </a:r>
            <a:r>
              <a:rPr kumimoji="1" lang="ja-JP" altLang="en-US" sz="2800" b="1" dirty="0">
                <a:solidFill>
                  <a:srgbClr val="0B507E"/>
                </a:solidFill>
              </a:rPr>
              <a:t>月</a:t>
            </a:r>
            <a:r>
              <a:rPr kumimoji="1" lang="en-US" altLang="ja-JP" sz="2800" b="1" dirty="0">
                <a:solidFill>
                  <a:srgbClr val="0B507E"/>
                </a:solidFill>
              </a:rPr>
              <a:t>28</a:t>
            </a:r>
            <a:r>
              <a:rPr kumimoji="1" lang="ja-JP" altLang="en-US" sz="2800" b="1" dirty="0">
                <a:solidFill>
                  <a:srgbClr val="0B507E"/>
                </a:solidFill>
              </a:rPr>
              <a:t>日</a:t>
            </a:r>
            <a:endParaRPr kumimoji="1" lang="en-US" altLang="ja-JP" sz="2800" b="1" dirty="0">
              <a:solidFill>
                <a:srgbClr val="0B507E"/>
              </a:solidFill>
            </a:endParaRPr>
          </a:p>
          <a:p>
            <a:pPr>
              <a:lnSpc>
                <a:spcPts val="3800"/>
              </a:lnSpc>
            </a:pPr>
            <a:r>
              <a:rPr kumimoji="1" lang="ja-JP" altLang="en-US" sz="2800" b="1" dirty="0">
                <a:solidFill>
                  <a:srgbClr val="0B507E"/>
                </a:solidFill>
              </a:rPr>
              <a:t>ソ連の別部隊が</a:t>
            </a:r>
            <a:r>
              <a:rPr kumimoji="1" lang="ja-JP" altLang="en-US" sz="2800" b="1" dirty="0">
                <a:solidFill>
                  <a:schemeClr val="bg1"/>
                </a:solidFill>
                <a:highlight>
                  <a:srgbClr val="F86F08"/>
                </a:highlight>
              </a:rPr>
              <a:t>択捉島</a:t>
            </a:r>
            <a:r>
              <a:rPr lang="en-US" altLang="ja-JP" sz="2800" b="1" dirty="0">
                <a:solidFill>
                  <a:schemeClr val="bg1"/>
                </a:solidFill>
                <a:highlight>
                  <a:srgbClr val="F86F08"/>
                </a:highlight>
              </a:rPr>
              <a:t>(</a:t>
            </a:r>
            <a:r>
              <a:rPr lang="ja-JP" altLang="en-US" sz="2800" b="1" dirty="0">
                <a:solidFill>
                  <a:schemeClr val="bg1"/>
                </a:solidFill>
                <a:highlight>
                  <a:srgbClr val="F86F08"/>
                </a:highlight>
              </a:rPr>
              <a:t>えとろふとう）</a:t>
            </a:r>
            <a:r>
              <a:rPr kumimoji="1" lang="ja-JP" altLang="en-US" sz="2800" b="1" dirty="0">
                <a:solidFill>
                  <a:srgbClr val="0B507E"/>
                </a:solidFill>
              </a:rPr>
              <a:t>、</a:t>
            </a:r>
            <a:r>
              <a:rPr kumimoji="1" lang="en-US" altLang="ja-JP" sz="2800" b="1" dirty="0">
                <a:solidFill>
                  <a:srgbClr val="0B507E"/>
                </a:solidFill>
              </a:rPr>
              <a:t>9</a:t>
            </a:r>
            <a:r>
              <a:rPr kumimoji="1" lang="ja-JP" altLang="en-US" sz="2800" b="1" dirty="0">
                <a:solidFill>
                  <a:srgbClr val="0B507E"/>
                </a:solidFill>
              </a:rPr>
              <a:t>月</a:t>
            </a:r>
            <a:r>
              <a:rPr kumimoji="1" lang="en-US" altLang="ja-JP" sz="2800" b="1" dirty="0">
                <a:solidFill>
                  <a:srgbClr val="0B507E"/>
                </a:solidFill>
              </a:rPr>
              <a:t>1</a:t>
            </a:r>
            <a:r>
              <a:rPr kumimoji="1" lang="ja-JP" altLang="en-US" sz="2800" b="1" dirty="0">
                <a:solidFill>
                  <a:srgbClr val="0B507E"/>
                </a:solidFill>
              </a:rPr>
              <a:t>日～</a:t>
            </a:r>
            <a:r>
              <a:rPr kumimoji="1" lang="en-US" altLang="ja-JP" sz="2800" b="1" dirty="0">
                <a:solidFill>
                  <a:srgbClr val="0B507E"/>
                </a:solidFill>
              </a:rPr>
              <a:t>4</a:t>
            </a:r>
            <a:r>
              <a:rPr kumimoji="1" lang="ja-JP" altLang="en-US" sz="2800" b="1" dirty="0">
                <a:solidFill>
                  <a:srgbClr val="0B507E"/>
                </a:solidFill>
              </a:rPr>
              <a:t>日の間に</a:t>
            </a:r>
            <a:r>
              <a:rPr kumimoji="1" lang="ja-JP" altLang="en-US" sz="2800" b="1" dirty="0">
                <a:solidFill>
                  <a:schemeClr val="bg1"/>
                </a:solidFill>
                <a:highlight>
                  <a:srgbClr val="F86F08"/>
                </a:highlight>
              </a:rPr>
              <a:t>国後島</a:t>
            </a:r>
            <a:r>
              <a:rPr kumimoji="1" lang="en-US" altLang="ja-JP" sz="2800" b="1" dirty="0">
                <a:solidFill>
                  <a:schemeClr val="bg1"/>
                </a:solidFill>
                <a:highlight>
                  <a:srgbClr val="F86F08"/>
                </a:highlight>
              </a:rPr>
              <a:t>(</a:t>
            </a:r>
            <a:r>
              <a:rPr kumimoji="1" lang="ja-JP" altLang="en-US" sz="2800" b="1" dirty="0">
                <a:solidFill>
                  <a:schemeClr val="bg1"/>
                </a:solidFill>
                <a:highlight>
                  <a:srgbClr val="F86F08"/>
                </a:highlight>
              </a:rPr>
              <a:t>くなしりとう</a:t>
            </a:r>
            <a:r>
              <a:rPr kumimoji="1" lang="en-US" altLang="ja-JP" sz="2800" b="1" dirty="0">
                <a:solidFill>
                  <a:schemeClr val="bg1"/>
                </a:solidFill>
                <a:highlight>
                  <a:srgbClr val="F86F08"/>
                </a:highlight>
              </a:rPr>
              <a:t>)</a:t>
            </a:r>
            <a:r>
              <a:rPr kumimoji="1" lang="ja-JP" altLang="en-US" sz="2800" b="1" dirty="0">
                <a:solidFill>
                  <a:srgbClr val="0B507E"/>
                </a:solidFill>
              </a:rPr>
              <a:t>、</a:t>
            </a:r>
            <a:r>
              <a:rPr kumimoji="1" lang="ja-JP" altLang="en-US" sz="2800" b="1" dirty="0">
                <a:solidFill>
                  <a:schemeClr val="bg1"/>
                </a:solidFill>
                <a:highlight>
                  <a:srgbClr val="F86F08"/>
                </a:highlight>
              </a:rPr>
              <a:t>色丹島</a:t>
            </a:r>
            <a:r>
              <a:rPr kumimoji="1" lang="en-US" altLang="ja-JP" sz="2800" b="1" dirty="0">
                <a:solidFill>
                  <a:schemeClr val="bg1"/>
                </a:solidFill>
                <a:highlight>
                  <a:srgbClr val="F86F08"/>
                </a:highlight>
              </a:rPr>
              <a:t>(</a:t>
            </a:r>
            <a:r>
              <a:rPr kumimoji="1" lang="ja-JP" altLang="en-US" sz="2800" b="1" dirty="0">
                <a:solidFill>
                  <a:schemeClr val="bg1"/>
                </a:solidFill>
                <a:highlight>
                  <a:srgbClr val="F86F08"/>
                </a:highlight>
              </a:rPr>
              <a:t>しこたんとう</a:t>
            </a:r>
            <a:r>
              <a:rPr kumimoji="1" lang="en-US" altLang="ja-JP" sz="2800" b="1" dirty="0">
                <a:solidFill>
                  <a:schemeClr val="bg1"/>
                </a:solidFill>
                <a:highlight>
                  <a:srgbClr val="F86F08"/>
                </a:highlight>
              </a:rPr>
              <a:t>)</a:t>
            </a:r>
            <a:r>
              <a:rPr kumimoji="1" lang="ja-JP" altLang="en-US" sz="2800" b="1" dirty="0">
                <a:solidFill>
                  <a:srgbClr val="0B507E"/>
                </a:solidFill>
              </a:rPr>
              <a:t>及び</a:t>
            </a:r>
            <a:r>
              <a:rPr kumimoji="1" lang="ja-JP" altLang="en-US" sz="2800" b="1" dirty="0">
                <a:solidFill>
                  <a:schemeClr val="bg1"/>
                </a:solidFill>
                <a:highlight>
                  <a:srgbClr val="F86F08"/>
                </a:highlight>
              </a:rPr>
              <a:t>歯舞群島</a:t>
            </a:r>
            <a:r>
              <a:rPr kumimoji="1" lang="en-US" altLang="ja-JP" sz="2800" b="1" dirty="0">
                <a:solidFill>
                  <a:schemeClr val="bg1"/>
                </a:solidFill>
                <a:highlight>
                  <a:srgbClr val="F86F08"/>
                </a:highlight>
              </a:rPr>
              <a:t>(</a:t>
            </a:r>
            <a:r>
              <a:rPr kumimoji="1" lang="ja-JP" altLang="en-US" sz="2800" b="1" dirty="0">
                <a:solidFill>
                  <a:schemeClr val="bg1"/>
                </a:solidFill>
                <a:highlight>
                  <a:srgbClr val="F86F08"/>
                </a:highlight>
              </a:rPr>
              <a:t>ほぼまいぐんとう</a:t>
            </a:r>
            <a:r>
              <a:rPr kumimoji="1" lang="en-US" altLang="ja-JP" sz="2800" b="1" dirty="0">
                <a:solidFill>
                  <a:schemeClr val="bg1"/>
                </a:solidFill>
                <a:highlight>
                  <a:srgbClr val="F86F08"/>
                </a:highlight>
              </a:rPr>
              <a:t>)</a:t>
            </a:r>
            <a:r>
              <a:rPr kumimoji="1" lang="ja-JP" altLang="en-US" sz="2800" b="1" dirty="0">
                <a:solidFill>
                  <a:srgbClr val="0B507E"/>
                </a:solidFill>
              </a:rPr>
              <a:t>を武装解除。</a:t>
            </a:r>
          </a:p>
          <a:p>
            <a:pPr>
              <a:lnSpc>
                <a:spcPts val="3700"/>
              </a:lnSpc>
            </a:pPr>
            <a:r>
              <a:rPr kumimoji="1" lang="ja-JP" altLang="en-US" sz="2800" b="1" dirty="0">
                <a:solidFill>
                  <a:srgbClr val="0B507E"/>
                </a:solidFill>
              </a:rPr>
              <a:t>遅くとも</a:t>
            </a:r>
            <a:r>
              <a:rPr kumimoji="1" lang="en-US" altLang="ja-JP" sz="2800" b="1" dirty="0">
                <a:solidFill>
                  <a:srgbClr val="0B507E"/>
                </a:solidFill>
              </a:rPr>
              <a:t>9</a:t>
            </a:r>
            <a:r>
              <a:rPr kumimoji="1" lang="ja-JP" altLang="en-US" sz="2800" b="1" dirty="0">
                <a:solidFill>
                  <a:srgbClr val="0B507E"/>
                </a:solidFill>
              </a:rPr>
              <a:t>月</a:t>
            </a:r>
            <a:r>
              <a:rPr kumimoji="1" lang="en-US" altLang="ja-JP" sz="2800" b="1" dirty="0">
                <a:solidFill>
                  <a:srgbClr val="0B507E"/>
                </a:solidFill>
              </a:rPr>
              <a:t>5</a:t>
            </a:r>
            <a:r>
              <a:rPr kumimoji="1" lang="ja-JP" altLang="en-US" sz="2800" b="1" dirty="0">
                <a:solidFill>
                  <a:srgbClr val="0B507E"/>
                </a:solidFill>
              </a:rPr>
              <a:t>日までに</a:t>
            </a:r>
          </a:p>
          <a:p>
            <a:pPr>
              <a:lnSpc>
                <a:spcPts val="3700"/>
              </a:lnSpc>
            </a:pPr>
            <a:r>
              <a:rPr kumimoji="1" lang="ja-JP" altLang="en-US" sz="2800" b="1" dirty="0">
                <a:solidFill>
                  <a:schemeClr val="bg1"/>
                </a:solidFill>
                <a:highlight>
                  <a:srgbClr val="F86F08"/>
                </a:highlight>
              </a:rPr>
              <a:t>北方四島</a:t>
            </a:r>
            <a:r>
              <a:rPr kumimoji="1" lang="ja-JP" altLang="en-US" sz="2800" b="1" dirty="0">
                <a:solidFill>
                  <a:srgbClr val="0B507E"/>
                </a:solidFill>
              </a:rPr>
              <a:t>を占領した。</a:t>
            </a:r>
            <a:endParaRPr kumimoji="1" lang="en-US" altLang="ja-JP" sz="2800" b="1" dirty="0">
              <a:solidFill>
                <a:srgbClr val="0B507E"/>
              </a:solidFill>
            </a:endParaRPr>
          </a:p>
          <a:p>
            <a:pPr>
              <a:lnSpc>
                <a:spcPts val="3700"/>
              </a:lnSpc>
            </a:pPr>
            <a:r>
              <a:rPr kumimoji="1" lang="ja-JP" altLang="en-US" sz="2800" b="1" dirty="0">
                <a:solidFill>
                  <a:srgbClr val="0B507E"/>
                </a:solidFill>
              </a:rPr>
              <a:t>その後、</a:t>
            </a:r>
            <a:r>
              <a:rPr kumimoji="1" lang="en-US" altLang="ja-JP" sz="2800" b="1" dirty="0">
                <a:solidFill>
                  <a:srgbClr val="0B507E"/>
                </a:solidFill>
              </a:rPr>
              <a:t>1946(</a:t>
            </a:r>
            <a:r>
              <a:rPr kumimoji="1" lang="ja-JP" altLang="en-US" sz="2800" b="1" dirty="0">
                <a:solidFill>
                  <a:srgbClr val="0B507E"/>
                </a:solidFill>
              </a:rPr>
              <a:t>昭和</a:t>
            </a:r>
            <a:r>
              <a:rPr kumimoji="1" lang="en-US" altLang="ja-JP" sz="2800" b="1" dirty="0">
                <a:solidFill>
                  <a:srgbClr val="0B507E"/>
                </a:solidFill>
              </a:rPr>
              <a:t>21)</a:t>
            </a:r>
            <a:r>
              <a:rPr kumimoji="1" lang="ja-JP" altLang="en-US" sz="2800" b="1" dirty="0">
                <a:solidFill>
                  <a:srgbClr val="0B507E"/>
                </a:solidFill>
              </a:rPr>
              <a:t>年、ソ連は北方四島を一方的にソ連領に編入。　</a:t>
            </a:r>
          </a:p>
        </p:txBody>
      </p:sp>
      <p:pic>
        <p:nvPicPr>
          <p:cNvPr id="9" name="図 8">
            <a:extLst>
              <a:ext uri="{FF2B5EF4-FFF2-40B4-BE49-F238E27FC236}">
                <a16:creationId xmlns:a16="http://schemas.microsoft.com/office/drawing/2014/main" id="{0554C1B3-ECB1-5B5C-03A7-21614B2A965B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242" t="11792" r="-1" b="5548"/>
          <a:stretch/>
        </p:blipFill>
        <p:spPr>
          <a:xfrm>
            <a:off x="0" y="1102113"/>
            <a:ext cx="7358756" cy="5755887"/>
          </a:xfrm>
          <a:prstGeom prst="rect">
            <a:avLst/>
          </a:prstGeom>
        </p:spPr>
      </p:pic>
      <p:sp>
        <p:nvSpPr>
          <p:cNvPr id="26" name="正方形/長方形 25">
            <a:extLst>
              <a:ext uri="{FF2B5EF4-FFF2-40B4-BE49-F238E27FC236}">
                <a16:creationId xmlns:a16="http://schemas.microsoft.com/office/drawing/2014/main" id="{C1E05452-4EDC-44BC-8D30-27989D0253E8}"/>
              </a:ext>
            </a:extLst>
          </p:cNvPr>
          <p:cNvSpPr/>
          <p:nvPr/>
        </p:nvSpPr>
        <p:spPr>
          <a:xfrm>
            <a:off x="0" y="-1"/>
            <a:ext cx="12192000" cy="1104901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24" name="タイトル 1">
            <a:extLst>
              <a:ext uri="{FF2B5EF4-FFF2-40B4-BE49-F238E27FC236}">
                <a16:creationId xmlns:a16="http://schemas.microsoft.com/office/drawing/2014/main" id="{6F3647DE-B36B-43E6-A820-4095C0B63DA6}"/>
              </a:ext>
            </a:extLst>
          </p:cNvPr>
          <p:cNvSpPr txBox="1">
            <a:spLocks/>
          </p:cNvSpPr>
          <p:nvPr/>
        </p:nvSpPr>
        <p:spPr>
          <a:xfrm>
            <a:off x="838200" y="2"/>
            <a:ext cx="10515600" cy="1102111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75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800" b="1" kern="1200">
                <a:solidFill>
                  <a:srgbClr val="019DCB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ja-JP" dirty="0">
                <a:solidFill>
                  <a:srgbClr val="0B507E"/>
                </a:solidFill>
              </a:rPr>
              <a:t>1945(</a:t>
            </a:r>
            <a:r>
              <a:rPr lang="ja-JP" altLang="en-US" dirty="0">
                <a:solidFill>
                  <a:srgbClr val="0B507E"/>
                </a:solidFill>
              </a:rPr>
              <a:t>昭和</a:t>
            </a:r>
            <a:r>
              <a:rPr lang="en-US" altLang="ja-JP" dirty="0">
                <a:solidFill>
                  <a:srgbClr val="0B507E"/>
                </a:solidFill>
              </a:rPr>
              <a:t>20)</a:t>
            </a:r>
            <a:r>
              <a:rPr lang="ja-JP" altLang="en-US" dirty="0">
                <a:solidFill>
                  <a:srgbClr val="0B507E"/>
                </a:solidFill>
              </a:rPr>
              <a:t>年　ソ連軍の侵攻</a:t>
            </a:r>
            <a:endParaRPr lang="ja-JP" altLang="en-US" b="0" dirty="0">
              <a:solidFill>
                <a:srgbClr val="0B507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893109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正方形/長方形 8">
            <a:extLst>
              <a:ext uri="{FF2B5EF4-FFF2-40B4-BE49-F238E27FC236}">
                <a16:creationId xmlns:a16="http://schemas.microsoft.com/office/drawing/2014/main" id="{2C8E8136-9148-42CA-B45E-3CAA3510CB9E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0A4770"/>
              </a:gs>
              <a:gs pos="50000">
                <a:srgbClr val="1176BB"/>
              </a:gs>
              <a:gs pos="100000">
                <a:srgbClr val="1593E9"/>
              </a:gs>
            </a:gsLst>
            <a:lin ang="162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36" name="正方形/長方形 35">
            <a:extLst>
              <a:ext uri="{FF2B5EF4-FFF2-40B4-BE49-F238E27FC236}">
                <a16:creationId xmlns:a16="http://schemas.microsoft.com/office/drawing/2014/main" id="{3A3BBC19-5500-4309-B15D-5E830FB66C62}"/>
              </a:ext>
            </a:extLst>
          </p:cNvPr>
          <p:cNvSpPr/>
          <p:nvPr/>
        </p:nvSpPr>
        <p:spPr>
          <a:xfrm>
            <a:off x="0" y="-1"/>
            <a:ext cx="12192000" cy="1104901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30" name="正方形/長方形 29">
            <a:extLst>
              <a:ext uri="{FF2B5EF4-FFF2-40B4-BE49-F238E27FC236}">
                <a16:creationId xmlns:a16="http://schemas.microsoft.com/office/drawing/2014/main" id="{A34F8F24-2E6B-410F-97D2-9BE422087C23}"/>
              </a:ext>
            </a:extLst>
          </p:cNvPr>
          <p:cNvSpPr/>
          <p:nvPr/>
        </p:nvSpPr>
        <p:spPr>
          <a:xfrm>
            <a:off x="7358755" y="1102114"/>
            <a:ext cx="4862273" cy="575588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1" name="テキスト ボックス 40">
            <a:extLst>
              <a:ext uri="{FF2B5EF4-FFF2-40B4-BE49-F238E27FC236}">
                <a16:creationId xmlns:a16="http://schemas.microsoft.com/office/drawing/2014/main" id="{D7CBD7CB-D29D-4013-8056-452CABC885B5}"/>
              </a:ext>
            </a:extLst>
          </p:cNvPr>
          <p:cNvSpPr txBox="1"/>
          <p:nvPr/>
        </p:nvSpPr>
        <p:spPr>
          <a:xfrm>
            <a:off x="7463589" y="1688351"/>
            <a:ext cx="4703011" cy="45412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kumimoji="1" lang="ja-JP" altLang="en-US" sz="2800" b="1" dirty="0">
                <a:solidFill>
                  <a:srgbClr val="0B507E"/>
                </a:solidFill>
              </a:rPr>
              <a:t>終戦時、北方四島に暮らしていた</a:t>
            </a:r>
            <a:r>
              <a:rPr kumimoji="1" lang="ja-JP" altLang="en-US" sz="2800" b="1" dirty="0">
                <a:solidFill>
                  <a:schemeClr val="bg1"/>
                </a:solidFill>
                <a:highlight>
                  <a:srgbClr val="F86F08"/>
                </a:highlight>
              </a:rPr>
              <a:t>約</a:t>
            </a:r>
            <a:r>
              <a:rPr kumimoji="1" lang="en-US" altLang="ja-JP" sz="2800" b="1" dirty="0">
                <a:solidFill>
                  <a:schemeClr val="bg1"/>
                </a:solidFill>
                <a:highlight>
                  <a:srgbClr val="F86F08"/>
                </a:highlight>
              </a:rPr>
              <a:t>17,000</a:t>
            </a:r>
            <a:r>
              <a:rPr kumimoji="1" lang="ja-JP" altLang="en-US" sz="2800" b="1" dirty="0">
                <a:solidFill>
                  <a:srgbClr val="0B507E"/>
                </a:solidFill>
              </a:rPr>
              <a:t>人の</a:t>
            </a:r>
            <a:endParaRPr kumimoji="1" lang="en-US" altLang="ja-JP" sz="2800" b="1" dirty="0">
              <a:solidFill>
                <a:srgbClr val="0B507E"/>
              </a:solidFill>
            </a:endParaRPr>
          </a:p>
          <a:p>
            <a:pPr>
              <a:lnSpc>
                <a:spcPct val="130000"/>
              </a:lnSpc>
            </a:pPr>
            <a:r>
              <a:rPr kumimoji="1" lang="ja-JP" altLang="en-US" sz="2800" b="1" dirty="0">
                <a:solidFill>
                  <a:srgbClr val="0B507E"/>
                </a:solidFill>
              </a:rPr>
              <a:t>日本人島民のうち約半数は自ら脱出したが、それ以外の島民は、</a:t>
            </a:r>
            <a:r>
              <a:rPr kumimoji="1" lang="ja-JP" altLang="en-US" sz="2800" b="1" dirty="0">
                <a:solidFill>
                  <a:schemeClr val="bg1"/>
                </a:solidFill>
                <a:highlight>
                  <a:srgbClr val="F86F08"/>
                </a:highlight>
              </a:rPr>
              <a:t>強制退去</a:t>
            </a:r>
            <a:r>
              <a:rPr kumimoji="1" lang="ja-JP" altLang="en-US" sz="2800" b="1" dirty="0">
                <a:solidFill>
                  <a:srgbClr val="0B507E"/>
                </a:solidFill>
              </a:rPr>
              <a:t>させられ、樺太（サハリン）での抑留を経て日本に送還された。</a:t>
            </a:r>
          </a:p>
        </p:txBody>
      </p:sp>
      <p:sp>
        <p:nvSpPr>
          <p:cNvPr id="34" name="タイトル 1">
            <a:extLst>
              <a:ext uri="{FF2B5EF4-FFF2-40B4-BE49-F238E27FC236}">
                <a16:creationId xmlns:a16="http://schemas.microsoft.com/office/drawing/2014/main" id="{F9843505-FB69-4ADA-9CBA-BE0742FE17F9}"/>
              </a:ext>
            </a:extLst>
          </p:cNvPr>
          <p:cNvSpPr txBox="1">
            <a:spLocks/>
          </p:cNvSpPr>
          <p:nvPr/>
        </p:nvSpPr>
        <p:spPr>
          <a:xfrm>
            <a:off x="838200" y="2"/>
            <a:ext cx="10515600" cy="1102111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75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800" b="1" kern="1200">
                <a:solidFill>
                  <a:srgbClr val="019DCB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ja-JP" dirty="0">
                <a:solidFill>
                  <a:srgbClr val="0B507E"/>
                </a:solidFill>
              </a:rPr>
              <a:t>1945(</a:t>
            </a:r>
            <a:r>
              <a:rPr lang="ja-JP" altLang="en-US" dirty="0">
                <a:solidFill>
                  <a:srgbClr val="0B507E"/>
                </a:solidFill>
              </a:rPr>
              <a:t>昭和</a:t>
            </a:r>
            <a:r>
              <a:rPr lang="en-US" altLang="ja-JP" dirty="0">
                <a:solidFill>
                  <a:srgbClr val="0B507E"/>
                </a:solidFill>
              </a:rPr>
              <a:t>20)</a:t>
            </a:r>
            <a:r>
              <a:rPr lang="ja-JP" altLang="en-US" dirty="0">
                <a:solidFill>
                  <a:srgbClr val="0B507E"/>
                </a:solidFill>
              </a:rPr>
              <a:t>年　ソ連軍の侵攻</a:t>
            </a:r>
            <a:endParaRPr lang="ja-JP" altLang="en-US" b="0" dirty="0">
              <a:solidFill>
                <a:srgbClr val="0B507E"/>
              </a:solidFill>
            </a:endParaRPr>
          </a:p>
        </p:txBody>
      </p:sp>
      <p:pic>
        <p:nvPicPr>
          <p:cNvPr id="32" name="図 31">
            <a:extLst>
              <a:ext uri="{FF2B5EF4-FFF2-40B4-BE49-F238E27FC236}">
                <a16:creationId xmlns:a16="http://schemas.microsoft.com/office/drawing/2014/main" id="{31831E6B-5401-418F-B39F-E997A51863E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71" r="3171"/>
          <a:stretch/>
        </p:blipFill>
        <p:spPr>
          <a:xfrm>
            <a:off x="631378" y="1531142"/>
            <a:ext cx="6096000" cy="4519796"/>
          </a:xfrm>
          <a:prstGeom prst="rect">
            <a:avLst/>
          </a:prstGeom>
          <a:ln w="28575">
            <a:solidFill>
              <a:srgbClr val="0B4E7C"/>
            </a:solidFill>
          </a:ln>
        </p:spPr>
      </p:pic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2E6BFB4A-009B-4678-A83C-73FA9A7AF85F}"/>
              </a:ext>
            </a:extLst>
          </p:cNvPr>
          <p:cNvSpPr txBox="1"/>
          <p:nvPr/>
        </p:nvSpPr>
        <p:spPr>
          <a:xfrm>
            <a:off x="602350" y="6041054"/>
            <a:ext cx="4703011" cy="4693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kumimoji="1" lang="ja-JP" altLang="en-US" sz="2000" b="1" dirty="0">
                <a:solidFill>
                  <a:schemeClr val="bg1"/>
                </a:solidFill>
              </a:rPr>
              <a:t>強制退去を余儀なくされた日本人島民</a:t>
            </a:r>
          </a:p>
        </p:txBody>
      </p:sp>
    </p:spTree>
    <p:extLst>
      <p:ext uri="{BB962C8B-B14F-4D97-AF65-F5344CB8AC3E}">
        <p14:creationId xmlns:p14="http://schemas.microsoft.com/office/powerpoint/2010/main" val="212576909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7C455847-E12B-4B7C-BE35-061F95DD77F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1771650"/>
            <a:ext cx="12192000" cy="3314700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ja-JP" altLang="en-US" sz="6600" dirty="0"/>
              <a:t>外交交渉と</a:t>
            </a:r>
            <a:br>
              <a:rPr lang="en-US" altLang="ja-JP" sz="6600" dirty="0"/>
            </a:br>
            <a:r>
              <a:rPr lang="ja-JP" altLang="en-US" sz="6600" dirty="0"/>
              <a:t>北方領土返還要求運動</a:t>
            </a:r>
            <a:endParaRPr kumimoji="1" lang="ja-JP" altLang="en-US" sz="6600" dirty="0"/>
          </a:p>
        </p:txBody>
      </p:sp>
      <p:sp>
        <p:nvSpPr>
          <p:cNvPr id="3" name="楕円 2">
            <a:extLst>
              <a:ext uri="{FF2B5EF4-FFF2-40B4-BE49-F238E27FC236}">
                <a16:creationId xmlns:a16="http://schemas.microsoft.com/office/drawing/2014/main" id="{D0FC4880-7DF2-4685-94CD-F7A6BFC58D9B}"/>
              </a:ext>
            </a:extLst>
          </p:cNvPr>
          <p:cNvSpPr/>
          <p:nvPr/>
        </p:nvSpPr>
        <p:spPr>
          <a:xfrm>
            <a:off x="10107704" y="699800"/>
            <a:ext cx="108743" cy="108743"/>
          </a:xfrm>
          <a:prstGeom prst="ellipse">
            <a:avLst/>
          </a:prstGeom>
          <a:solidFill>
            <a:srgbClr val="E6F6FA"/>
          </a:solidFill>
          <a:ln>
            <a:solidFill>
              <a:srgbClr val="E6F6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b="1" dirty="0"/>
          </a:p>
        </p:txBody>
      </p:sp>
      <p:sp>
        <p:nvSpPr>
          <p:cNvPr id="4" name="楕円 3">
            <a:extLst>
              <a:ext uri="{FF2B5EF4-FFF2-40B4-BE49-F238E27FC236}">
                <a16:creationId xmlns:a16="http://schemas.microsoft.com/office/drawing/2014/main" id="{1C1E77FB-7F62-41D5-A735-063D1EA4BB7B}"/>
              </a:ext>
            </a:extLst>
          </p:cNvPr>
          <p:cNvSpPr/>
          <p:nvPr/>
        </p:nvSpPr>
        <p:spPr>
          <a:xfrm>
            <a:off x="10371592" y="438256"/>
            <a:ext cx="108743" cy="108743"/>
          </a:xfrm>
          <a:prstGeom prst="ellipse">
            <a:avLst/>
          </a:prstGeom>
          <a:solidFill>
            <a:srgbClr val="E6F6FA"/>
          </a:solidFill>
          <a:ln>
            <a:solidFill>
              <a:srgbClr val="E6F6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b="1" dirty="0"/>
          </a:p>
        </p:txBody>
      </p:sp>
      <p:sp>
        <p:nvSpPr>
          <p:cNvPr id="5" name="楕円 4">
            <a:extLst>
              <a:ext uri="{FF2B5EF4-FFF2-40B4-BE49-F238E27FC236}">
                <a16:creationId xmlns:a16="http://schemas.microsoft.com/office/drawing/2014/main" id="{A680E5DC-0D60-42CD-B2B2-E2A1A96B7489}"/>
              </a:ext>
            </a:extLst>
          </p:cNvPr>
          <p:cNvSpPr/>
          <p:nvPr/>
        </p:nvSpPr>
        <p:spPr>
          <a:xfrm>
            <a:off x="9612404" y="1239643"/>
            <a:ext cx="108743" cy="108743"/>
          </a:xfrm>
          <a:prstGeom prst="ellipse">
            <a:avLst/>
          </a:prstGeom>
          <a:solidFill>
            <a:srgbClr val="E6F6FA"/>
          </a:solidFill>
          <a:ln>
            <a:solidFill>
              <a:srgbClr val="E6F6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b="1" dirty="0"/>
          </a:p>
        </p:txBody>
      </p:sp>
      <p:sp>
        <p:nvSpPr>
          <p:cNvPr id="6" name="楕円 5">
            <a:extLst>
              <a:ext uri="{FF2B5EF4-FFF2-40B4-BE49-F238E27FC236}">
                <a16:creationId xmlns:a16="http://schemas.microsoft.com/office/drawing/2014/main" id="{7682CB85-1C95-4540-8594-EEFDEC8333BC}"/>
              </a:ext>
            </a:extLst>
          </p:cNvPr>
          <p:cNvSpPr/>
          <p:nvPr/>
        </p:nvSpPr>
        <p:spPr>
          <a:xfrm>
            <a:off x="9612404" y="1775523"/>
            <a:ext cx="108743" cy="108743"/>
          </a:xfrm>
          <a:prstGeom prst="ellipse">
            <a:avLst/>
          </a:prstGeom>
          <a:solidFill>
            <a:srgbClr val="E6F6FA"/>
          </a:solidFill>
          <a:ln>
            <a:solidFill>
              <a:srgbClr val="E6F6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b="1" dirty="0"/>
          </a:p>
        </p:txBody>
      </p:sp>
      <p:sp>
        <p:nvSpPr>
          <p:cNvPr id="7" name="楕円 6">
            <a:extLst>
              <a:ext uri="{FF2B5EF4-FFF2-40B4-BE49-F238E27FC236}">
                <a16:creationId xmlns:a16="http://schemas.microsoft.com/office/drawing/2014/main" id="{066F0A54-70A2-414C-855D-B0D33A481874}"/>
              </a:ext>
            </a:extLst>
          </p:cNvPr>
          <p:cNvSpPr/>
          <p:nvPr/>
        </p:nvSpPr>
        <p:spPr>
          <a:xfrm>
            <a:off x="9858943" y="1501187"/>
            <a:ext cx="108743" cy="108743"/>
          </a:xfrm>
          <a:prstGeom prst="ellipse">
            <a:avLst/>
          </a:prstGeom>
          <a:solidFill>
            <a:srgbClr val="E6F6FA"/>
          </a:solidFill>
          <a:ln>
            <a:solidFill>
              <a:srgbClr val="E6F6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b="1" dirty="0"/>
          </a:p>
        </p:txBody>
      </p:sp>
      <p:sp>
        <p:nvSpPr>
          <p:cNvPr id="8" name="楕円 7">
            <a:extLst>
              <a:ext uri="{FF2B5EF4-FFF2-40B4-BE49-F238E27FC236}">
                <a16:creationId xmlns:a16="http://schemas.microsoft.com/office/drawing/2014/main" id="{320F0A71-D4E8-41C8-9EBF-A41B57D3C31A}"/>
              </a:ext>
            </a:extLst>
          </p:cNvPr>
          <p:cNvSpPr/>
          <p:nvPr/>
        </p:nvSpPr>
        <p:spPr>
          <a:xfrm>
            <a:off x="9612404" y="964513"/>
            <a:ext cx="108743" cy="108743"/>
          </a:xfrm>
          <a:prstGeom prst="ellipse">
            <a:avLst/>
          </a:prstGeom>
          <a:solidFill>
            <a:srgbClr val="E6F6FA"/>
          </a:solidFill>
          <a:ln>
            <a:solidFill>
              <a:srgbClr val="E6F6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b="1" dirty="0"/>
          </a:p>
        </p:txBody>
      </p:sp>
      <p:sp>
        <p:nvSpPr>
          <p:cNvPr id="9" name="楕円 8">
            <a:extLst>
              <a:ext uri="{FF2B5EF4-FFF2-40B4-BE49-F238E27FC236}">
                <a16:creationId xmlns:a16="http://schemas.microsoft.com/office/drawing/2014/main" id="{885CCD05-A6E5-4319-85B7-681E0612CBD0}"/>
              </a:ext>
            </a:extLst>
          </p:cNvPr>
          <p:cNvSpPr/>
          <p:nvPr/>
        </p:nvSpPr>
        <p:spPr>
          <a:xfrm>
            <a:off x="9858942" y="964513"/>
            <a:ext cx="108743" cy="108743"/>
          </a:xfrm>
          <a:prstGeom prst="ellipse">
            <a:avLst/>
          </a:prstGeom>
          <a:solidFill>
            <a:srgbClr val="E6F6FA"/>
          </a:solidFill>
          <a:ln>
            <a:solidFill>
              <a:srgbClr val="E6F6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b="1" dirty="0"/>
          </a:p>
        </p:txBody>
      </p:sp>
      <p:sp>
        <p:nvSpPr>
          <p:cNvPr id="10" name="楕円 9">
            <a:extLst>
              <a:ext uri="{FF2B5EF4-FFF2-40B4-BE49-F238E27FC236}">
                <a16:creationId xmlns:a16="http://schemas.microsoft.com/office/drawing/2014/main" id="{D8BB15A2-FC30-47A8-9796-EEA341E9A151}"/>
              </a:ext>
            </a:extLst>
          </p:cNvPr>
          <p:cNvSpPr/>
          <p:nvPr/>
        </p:nvSpPr>
        <p:spPr>
          <a:xfrm>
            <a:off x="10618244" y="438256"/>
            <a:ext cx="108743" cy="108743"/>
          </a:xfrm>
          <a:prstGeom prst="ellipse">
            <a:avLst/>
          </a:prstGeom>
          <a:solidFill>
            <a:srgbClr val="E6F6FA"/>
          </a:solidFill>
          <a:ln>
            <a:solidFill>
              <a:srgbClr val="E6F6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b="1" dirty="0"/>
          </a:p>
        </p:txBody>
      </p:sp>
      <p:sp>
        <p:nvSpPr>
          <p:cNvPr id="11" name="楕円 10">
            <a:extLst>
              <a:ext uri="{FF2B5EF4-FFF2-40B4-BE49-F238E27FC236}">
                <a16:creationId xmlns:a16="http://schemas.microsoft.com/office/drawing/2014/main" id="{61038AD0-CC9E-471E-9CF5-957C4FD30648}"/>
              </a:ext>
            </a:extLst>
          </p:cNvPr>
          <p:cNvSpPr/>
          <p:nvPr/>
        </p:nvSpPr>
        <p:spPr>
          <a:xfrm>
            <a:off x="10371592" y="699799"/>
            <a:ext cx="108743" cy="108743"/>
          </a:xfrm>
          <a:prstGeom prst="ellipse">
            <a:avLst/>
          </a:prstGeom>
          <a:solidFill>
            <a:srgbClr val="E6F6FA"/>
          </a:solidFill>
          <a:ln>
            <a:solidFill>
              <a:srgbClr val="E6F6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b="1" dirty="0"/>
          </a:p>
        </p:txBody>
      </p:sp>
    </p:spTree>
    <p:extLst>
      <p:ext uri="{BB962C8B-B14F-4D97-AF65-F5344CB8AC3E}">
        <p14:creationId xmlns:p14="http://schemas.microsoft.com/office/powerpoint/2010/main" val="242483857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正方形/長方形 28">
            <a:extLst>
              <a:ext uri="{FF2B5EF4-FFF2-40B4-BE49-F238E27FC236}">
                <a16:creationId xmlns:a16="http://schemas.microsoft.com/office/drawing/2014/main" id="{4CE91642-3F3F-4C65-9E62-A57283C3DCCB}"/>
              </a:ext>
            </a:extLst>
          </p:cNvPr>
          <p:cNvSpPr/>
          <p:nvPr/>
        </p:nvSpPr>
        <p:spPr>
          <a:xfrm>
            <a:off x="0" y="-2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0A4770"/>
              </a:gs>
              <a:gs pos="50000">
                <a:srgbClr val="1176BB"/>
              </a:gs>
              <a:gs pos="100000">
                <a:srgbClr val="1593E9"/>
              </a:gs>
            </a:gsLst>
            <a:lin ang="162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10" name="正方形/長方形 9">
            <a:extLst>
              <a:ext uri="{FF2B5EF4-FFF2-40B4-BE49-F238E27FC236}">
                <a16:creationId xmlns:a16="http://schemas.microsoft.com/office/drawing/2014/main" id="{E0DEE313-818A-540B-61C8-274628C803EB}"/>
              </a:ext>
            </a:extLst>
          </p:cNvPr>
          <p:cNvSpPr/>
          <p:nvPr/>
        </p:nvSpPr>
        <p:spPr>
          <a:xfrm>
            <a:off x="7104216" y="1104900"/>
            <a:ext cx="5116812" cy="57531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8" name="正方形/長方形 17">
            <a:extLst>
              <a:ext uri="{FF2B5EF4-FFF2-40B4-BE49-F238E27FC236}">
                <a16:creationId xmlns:a16="http://schemas.microsoft.com/office/drawing/2014/main" id="{695EA31B-9D6E-4B6E-A4CC-D6D323A3B7B9}"/>
              </a:ext>
            </a:extLst>
          </p:cNvPr>
          <p:cNvSpPr/>
          <p:nvPr/>
        </p:nvSpPr>
        <p:spPr>
          <a:xfrm>
            <a:off x="0" y="-1"/>
            <a:ext cx="12192000" cy="1104901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36" name="タイトル 1">
            <a:extLst>
              <a:ext uri="{FF2B5EF4-FFF2-40B4-BE49-F238E27FC236}">
                <a16:creationId xmlns:a16="http://schemas.microsoft.com/office/drawing/2014/main" id="{EBA193AF-788D-4F33-8716-20534FBB39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"/>
            <a:ext cx="12192000" cy="1104899"/>
          </a:xfrm>
        </p:spPr>
        <p:txBody>
          <a:bodyPr>
            <a:noAutofit/>
          </a:bodyPr>
          <a:lstStyle/>
          <a:p>
            <a:r>
              <a:rPr lang="en-US" altLang="ja-JP" sz="4400" dirty="0">
                <a:solidFill>
                  <a:srgbClr val="0B507E"/>
                </a:solidFill>
              </a:rPr>
              <a:t>1951(</a:t>
            </a:r>
            <a:r>
              <a:rPr lang="ja-JP" altLang="en-US" sz="4400" dirty="0">
                <a:solidFill>
                  <a:srgbClr val="0B507E"/>
                </a:solidFill>
              </a:rPr>
              <a:t>昭和</a:t>
            </a:r>
            <a:r>
              <a:rPr lang="en-US" altLang="ja-JP" sz="4400" dirty="0">
                <a:solidFill>
                  <a:srgbClr val="0B507E"/>
                </a:solidFill>
              </a:rPr>
              <a:t>26)</a:t>
            </a:r>
            <a:r>
              <a:rPr lang="ja-JP" altLang="en-US" sz="4400" dirty="0">
                <a:solidFill>
                  <a:srgbClr val="0B507E"/>
                </a:solidFill>
              </a:rPr>
              <a:t>年　サンフランシスコ平和条約</a:t>
            </a:r>
            <a:endParaRPr kumimoji="1" lang="ja-JP" altLang="en-US" sz="4400" dirty="0">
              <a:solidFill>
                <a:srgbClr val="0B507E"/>
              </a:solidFill>
            </a:endParaRPr>
          </a:p>
        </p:txBody>
      </p:sp>
      <p:pic>
        <p:nvPicPr>
          <p:cNvPr id="27" name="図 26" descr="スーツを着た男性たちの白黒写真&#10;&#10;中程度の精度で自動的に生成された説明">
            <a:extLst>
              <a:ext uri="{FF2B5EF4-FFF2-40B4-BE49-F238E27FC236}">
                <a16:creationId xmlns:a16="http://schemas.microsoft.com/office/drawing/2014/main" id="{6D30B6BF-3F86-4A38-AADB-248140BBAD6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9349" y="2103227"/>
            <a:ext cx="4952797" cy="3496092"/>
          </a:xfrm>
          <a:prstGeom prst="rect">
            <a:avLst/>
          </a:prstGeom>
        </p:spPr>
      </p:pic>
      <p:sp>
        <p:nvSpPr>
          <p:cNvPr id="26" name="テキスト ボックス 25">
            <a:extLst>
              <a:ext uri="{FF2B5EF4-FFF2-40B4-BE49-F238E27FC236}">
                <a16:creationId xmlns:a16="http://schemas.microsoft.com/office/drawing/2014/main" id="{E30EFD80-FBC9-49BB-AB7A-E1CCC77CBB44}"/>
              </a:ext>
            </a:extLst>
          </p:cNvPr>
          <p:cNvSpPr txBox="1"/>
          <p:nvPr/>
        </p:nvSpPr>
        <p:spPr>
          <a:xfrm>
            <a:off x="7198468" y="1893044"/>
            <a:ext cx="5022560" cy="39164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en-US" altLang="ja-JP" sz="2800" b="1" dirty="0">
                <a:solidFill>
                  <a:srgbClr val="0B507E"/>
                </a:solidFill>
              </a:rPr>
              <a:t>1951(</a:t>
            </a:r>
            <a:r>
              <a:rPr kumimoji="1" lang="ja-JP" altLang="en-US" sz="2800" b="1" dirty="0">
                <a:solidFill>
                  <a:srgbClr val="0B507E"/>
                </a:solidFill>
              </a:rPr>
              <a:t>昭和</a:t>
            </a:r>
            <a:r>
              <a:rPr kumimoji="1" lang="en-US" altLang="ja-JP" sz="2800" b="1" dirty="0">
                <a:solidFill>
                  <a:srgbClr val="0B507E"/>
                </a:solidFill>
              </a:rPr>
              <a:t>26)</a:t>
            </a:r>
            <a:r>
              <a:rPr kumimoji="1" lang="ja-JP" altLang="en-US" sz="2800" b="1" dirty="0">
                <a:solidFill>
                  <a:srgbClr val="0B507E"/>
                </a:solidFill>
              </a:rPr>
              <a:t>年、日本は</a:t>
            </a:r>
            <a:endParaRPr kumimoji="1" lang="en-US" altLang="ja-JP" sz="2800" b="1" dirty="0">
              <a:solidFill>
                <a:srgbClr val="0B507E"/>
              </a:solidFill>
            </a:endParaRPr>
          </a:p>
          <a:p>
            <a:pPr>
              <a:lnSpc>
                <a:spcPct val="150000"/>
              </a:lnSpc>
            </a:pPr>
            <a:r>
              <a:rPr kumimoji="1" lang="ja-JP" altLang="en-US" sz="2800" b="1" dirty="0">
                <a:solidFill>
                  <a:srgbClr val="0B507E"/>
                </a:solidFill>
              </a:rPr>
              <a:t>サンフランシスコ平和条約を締結したが、</a:t>
            </a:r>
            <a:endParaRPr kumimoji="1" lang="en-US" altLang="ja-JP" sz="2800" b="1" dirty="0">
              <a:solidFill>
                <a:srgbClr val="0B507E"/>
              </a:solidFill>
            </a:endParaRPr>
          </a:p>
          <a:p>
            <a:pPr>
              <a:lnSpc>
                <a:spcPct val="150000"/>
              </a:lnSpc>
            </a:pPr>
            <a:r>
              <a:rPr kumimoji="1" lang="ja-JP" altLang="en-US" sz="2800" b="1" dirty="0">
                <a:solidFill>
                  <a:srgbClr val="0B507E"/>
                </a:solidFill>
              </a:rPr>
              <a:t>ソ連はこの条約への署名を</a:t>
            </a:r>
            <a:endParaRPr kumimoji="1" lang="en-US" altLang="ja-JP" sz="2800" b="1" dirty="0">
              <a:solidFill>
                <a:srgbClr val="0B507E"/>
              </a:solidFill>
            </a:endParaRPr>
          </a:p>
          <a:p>
            <a:pPr>
              <a:lnSpc>
                <a:spcPct val="150000"/>
              </a:lnSpc>
            </a:pPr>
            <a:r>
              <a:rPr kumimoji="1" lang="ja-JP" altLang="en-US" sz="2800" b="1" dirty="0">
                <a:solidFill>
                  <a:srgbClr val="0B507E"/>
                </a:solidFill>
              </a:rPr>
              <a:t>拒否したため、両国は個別に平和条約交渉を始めた。</a:t>
            </a:r>
          </a:p>
        </p:txBody>
      </p:sp>
    </p:spTree>
    <p:extLst>
      <p:ext uri="{BB962C8B-B14F-4D97-AF65-F5344CB8AC3E}">
        <p14:creationId xmlns:p14="http://schemas.microsoft.com/office/powerpoint/2010/main" val="343553534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ユーザー定義 1">
      <a:majorFont>
        <a:latin typeface="メイリオ"/>
        <a:ea typeface="メイリオ"/>
        <a:cs typeface=""/>
      </a:majorFont>
      <a:minorFont>
        <a:latin typeface="メイリオ"/>
        <a:ea typeface="メイリオ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5557</TotalTime>
  <Words>768</Words>
  <Application>Microsoft Office PowerPoint</Application>
  <PresentationFormat>ワイド画面</PresentationFormat>
  <Paragraphs>77</Paragraphs>
  <Slides>14</Slides>
  <Notes>14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14</vt:i4>
      </vt:variant>
    </vt:vector>
  </HeadingPairs>
  <TitlesOfParts>
    <vt:vector size="19" baseType="lpstr">
      <vt:lpstr>メイリオ</vt:lpstr>
      <vt:lpstr>游ゴシック</vt:lpstr>
      <vt:lpstr>Arial</vt:lpstr>
      <vt:lpstr>Wingdings</vt:lpstr>
      <vt:lpstr>Office テーマ</vt:lpstr>
      <vt:lpstr>北方領土問題の歴史的事実と 問題解決に向けた取組み</vt:lpstr>
      <vt:lpstr>日本の領土の中で日本人が 自由に訪問（旅行）できない場所はどこ</vt:lpstr>
      <vt:lpstr>北方領土周辺海域でソ連監視船に追われて逃げまどう日本漁船</vt:lpstr>
      <vt:lpstr>ソ連軍の侵攻と 日本人島民の引き揚げ</vt:lpstr>
      <vt:lpstr>PowerPoint プレゼンテーション</vt:lpstr>
      <vt:lpstr>PowerPoint プレゼンテーション</vt:lpstr>
      <vt:lpstr>PowerPoint プレゼンテーション</vt:lpstr>
      <vt:lpstr>外交交渉と 北方領土返還要求運動</vt:lpstr>
      <vt:lpstr>1951(昭和26)年　サンフランシスコ平和条約</vt:lpstr>
      <vt:lpstr>1956(昭和31)年　日ソ共同宣言</vt:lpstr>
      <vt:lpstr>北方領土返還要求運動</vt:lpstr>
      <vt:lpstr>北方領土返還要求運動</vt:lpstr>
      <vt:lpstr>まとめ</vt:lpstr>
      <vt:lpstr>PowerPoint プレゼンテーション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日本の領域と北方領土の位置</dc:title>
  <dc:creator>エレファンキューブ支倉</dc:creator>
  <cp:lastModifiedBy>岸添 亮</cp:lastModifiedBy>
  <cp:revision>781</cp:revision>
  <cp:lastPrinted>2022-06-08T04:43:30Z</cp:lastPrinted>
  <dcterms:created xsi:type="dcterms:W3CDTF">2021-09-03T02:25:41Z</dcterms:created>
  <dcterms:modified xsi:type="dcterms:W3CDTF">2022-06-08T09:18:23Z</dcterms:modified>
</cp:coreProperties>
</file>