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235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2AD7ABA-F4C0-4B43-9008-6E74275D3FA3}"/>
              </a:ext>
            </a:extLst>
          </p:cNvPr>
          <p:cNvSpPr txBox="1"/>
          <p:nvPr/>
        </p:nvSpPr>
        <p:spPr>
          <a:xfrm>
            <a:off x="673886" y="1936665"/>
            <a:ext cx="5937871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kumimoji="1" lang="ja-JP" altLang="en-US" sz="1600" dirty="0"/>
              <a:t>その後同月</a:t>
            </a:r>
            <a:r>
              <a:rPr kumimoji="1" lang="en-US" altLang="ja-JP" sz="1600" dirty="0"/>
              <a:t>14</a:t>
            </a:r>
            <a:r>
              <a:rPr kumimoji="1" lang="ja-JP" altLang="en-US" sz="1600" dirty="0"/>
              <a:t>日、日本が                                    を</a:t>
            </a:r>
            <a:endParaRPr kumimoji="1" lang="en-US" altLang="ja-JP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48AED50-EADB-4DA6-88E7-2D11113CCE36}"/>
              </a:ext>
            </a:extLst>
          </p:cNvPr>
          <p:cNvSpPr txBox="1"/>
          <p:nvPr/>
        </p:nvSpPr>
        <p:spPr>
          <a:xfrm>
            <a:off x="623298" y="879711"/>
            <a:ext cx="6091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ソ連は</a:t>
            </a:r>
            <a:r>
              <a:rPr kumimoji="1" lang="en-US" altLang="ja-JP" sz="1600" dirty="0"/>
              <a:t>1945</a:t>
            </a:r>
            <a:r>
              <a:rPr kumimoji="1" lang="ja-JP" altLang="en-US" sz="1600" dirty="0"/>
              <a:t>（昭和</a:t>
            </a:r>
            <a:r>
              <a:rPr kumimoji="1" lang="en-US" altLang="ja-JP" sz="1600" dirty="0"/>
              <a:t>20</a:t>
            </a:r>
            <a:r>
              <a:rPr kumimoji="1" lang="ja-JP" altLang="en-US" sz="1600" dirty="0"/>
              <a:t>）年</a:t>
            </a:r>
            <a:r>
              <a:rPr kumimoji="1" lang="en-US" altLang="ja-JP" sz="1600" dirty="0"/>
              <a:t>8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9</a:t>
            </a:r>
            <a:r>
              <a:rPr kumimoji="1" lang="ja-JP" altLang="en-US" sz="1600" dirty="0"/>
              <a:t>日に当時有効であった</a:t>
            </a:r>
            <a:endParaRPr kumimoji="1" lang="en-US" altLang="ja-JP" sz="16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C59E591-6367-4F70-88DB-767F35169D77}"/>
              </a:ext>
            </a:extLst>
          </p:cNvPr>
          <p:cNvSpPr txBox="1"/>
          <p:nvPr/>
        </p:nvSpPr>
        <p:spPr>
          <a:xfrm>
            <a:off x="92851" y="798698"/>
            <a:ext cx="60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①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C56061AA-8CDA-F1C8-8EFE-17F68C76F416}"/>
              </a:ext>
            </a:extLst>
          </p:cNvPr>
          <p:cNvSpPr txBox="1"/>
          <p:nvPr/>
        </p:nvSpPr>
        <p:spPr>
          <a:xfrm>
            <a:off x="92851" y="3776041"/>
            <a:ext cx="60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②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1F4F6A8-DEA1-3450-4230-5B8EC603C9A6}"/>
              </a:ext>
            </a:extLst>
          </p:cNvPr>
          <p:cNvSpPr txBox="1"/>
          <p:nvPr/>
        </p:nvSpPr>
        <p:spPr>
          <a:xfrm>
            <a:off x="92851" y="6914504"/>
            <a:ext cx="60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③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6019062-E9E4-4E47-AB00-08031398BBD7}"/>
              </a:ext>
            </a:extLst>
          </p:cNvPr>
          <p:cNvSpPr txBox="1"/>
          <p:nvPr/>
        </p:nvSpPr>
        <p:spPr>
          <a:xfrm>
            <a:off x="3112232" y="1385589"/>
            <a:ext cx="3277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を一方的に無視して対日参戦した。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884DDC2-8CF9-4949-977C-343C41CA19FD}"/>
              </a:ext>
            </a:extLst>
          </p:cNvPr>
          <p:cNvSpPr txBox="1"/>
          <p:nvPr/>
        </p:nvSpPr>
        <p:spPr>
          <a:xfrm>
            <a:off x="646938" y="3858964"/>
            <a:ext cx="1852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さらに</a:t>
            </a:r>
            <a:r>
              <a:rPr kumimoji="1" lang="en-US" altLang="ja-JP" sz="1600" dirty="0"/>
              <a:t>8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28</a:t>
            </a:r>
            <a:r>
              <a:rPr kumimoji="1" lang="ja-JP" altLang="en-US" sz="1600" dirty="0"/>
              <a:t>日に</a:t>
            </a:r>
            <a:endParaRPr kumimoji="1" lang="en-US" altLang="ja-JP" sz="16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394E0527-350A-4023-8ABB-DA10313A5302}"/>
              </a:ext>
            </a:extLst>
          </p:cNvPr>
          <p:cNvSpPr txBox="1"/>
          <p:nvPr/>
        </p:nvSpPr>
        <p:spPr>
          <a:xfrm>
            <a:off x="4771114" y="3807439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島</a:t>
            </a:r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CB241516-E3FF-4294-9BB3-CA8725A1D019}"/>
              </a:ext>
            </a:extLst>
          </p:cNvPr>
          <p:cNvSpPr txBox="1"/>
          <p:nvPr/>
        </p:nvSpPr>
        <p:spPr>
          <a:xfrm>
            <a:off x="725432" y="5928374"/>
            <a:ext cx="5565640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kumimoji="1" lang="ja-JP" altLang="en-US" sz="1600" dirty="0"/>
              <a:t>を武装解除し、遅くとも</a:t>
            </a:r>
            <a:r>
              <a:rPr kumimoji="1" lang="en-US" altLang="ja-JP" sz="1600" dirty="0"/>
              <a:t>9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5</a:t>
            </a:r>
            <a:r>
              <a:rPr kumimoji="1" lang="ja-JP" altLang="en-US" sz="1600" dirty="0"/>
              <a:t>日までに北方四島を占領した。</a:t>
            </a:r>
            <a:endParaRPr kumimoji="1" lang="en-US" altLang="ja-JP" sz="1600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84E011B-A8BC-46DB-8D8E-6D98925CDF21}"/>
              </a:ext>
            </a:extLst>
          </p:cNvPr>
          <p:cNvSpPr txBox="1"/>
          <p:nvPr/>
        </p:nvSpPr>
        <p:spPr>
          <a:xfrm>
            <a:off x="647167" y="4531226"/>
            <a:ext cx="2442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9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1</a:t>
            </a:r>
            <a:r>
              <a:rPr kumimoji="1" lang="ja-JP" altLang="en-US" sz="1600" dirty="0"/>
              <a:t>日～</a:t>
            </a:r>
            <a:r>
              <a:rPr kumimoji="1" lang="en-US" altLang="ja-JP" sz="1600" dirty="0"/>
              <a:t>4</a:t>
            </a:r>
            <a:r>
              <a:rPr kumimoji="1" lang="ja-JP" altLang="en-US" sz="1600" dirty="0"/>
              <a:t>日の間に</a:t>
            </a:r>
            <a:endParaRPr kumimoji="1" lang="en-US" altLang="ja-JP" sz="1600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7C244CEF-7787-D8DB-A360-18EC2F591BFB}"/>
              </a:ext>
            </a:extLst>
          </p:cNvPr>
          <p:cNvSpPr txBox="1"/>
          <p:nvPr/>
        </p:nvSpPr>
        <p:spPr>
          <a:xfrm>
            <a:off x="685705" y="6928740"/>
            <a:ext cx="607944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kumimoji="1" lang="en-US" altLang="ja-JP" sz="1600" dirty="0"/>
              <a:t>1946</a:t>
            </a:r>
            <a:r>
              <a:rPr kumimoji="1" lang="ja-JP" altLang="en-US" sz="1600" dirty="0"/>
              <a:t>（昭和</a:t>
            </a:r>
            <a:r>
              <a:rPr kumimoji="1" lang="en-US" altLang="ja-JP" sz="1600" dirty="0"/>
              <a:t>21</a:t>
            </a:r>
            <a:r>
              <a:rPr kumimoji="1" lang="ja-JP" altLang="en-US" sz="1600" dirty="0"/>
              <a:t>）年、ソ連は   　　　　　　　　　　　 を</a:t>
            </a:r>
            <a:endParaRPr kumimoji="1" lang="en-US" altLang="ja-JP" sz="1600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D47D459-E07B-6FFC-B9AD-287FDBFF0802}"/>
              </a:ext>
            </a:extLst>
          </p:cNvPr>
          <p:cNvSpPr/>
          <p:nvPr/>
        </p:nvSpPr>
        <p:spPr>
          <a:xfrm>
            <a:off x="701906" y="1304176"/>
            <a:ext cx="2387277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801ECD6-F0F2-09A6-0752-89202BD0E168}"/>
              </a:ext>
            </a:extLst>
          </p:cNvPr>
          <p:cNvSpPr/>
          <p:nvPr/>
        </p:nvSpPr>
        <p:spPr>
          <a:xfrm>
            <a:off x="3115691" y="1909334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11863A1-26F5-CCAA-C753-EF6373686B97}"/>
              </a:ext>
            </a:extLst>
          </p:cNvPr>
          <p:cNvSpPr txBox="1"/>
          <p:nvPr/>
        </p:nvSpPr>
        <p:spPr>
          <a:xfrm>
            <a:off x="725432" y="2437938"/>
            <a:ext cx="5886325" cy="834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kumimoji="1" lang="ja-JP" altLang="en-US" sz="1600" dirty="0"/>
              <a:t>受諾し、降伏の意図を明確にした後の</a:t>
            </a:r>
            <a:r>
              <a:rPr kumimoji="1" lang="en-US" altLang="ja-JP" sz="1600" dirty="0"/>
              <a:t>18</a:t>
            </a:r>
            <a:r>
              <a:rPr kumimoji="1" lang="ja-JP" altLang="en-US" sz="1600" dirty="0"/>
              <a:t>日より、</a:t>
            </a:r>
            <a:endParaRPr kumimoji="1" lang="en-US" altLang="ja-JP" sz="1600" dirty="0"/>
          </a:p>
          <a:p>
            <a:pPr>
              <a:lnSpc>
                <a:spcPts val="3000"/>
              </a:lnSpc>
            </a:pPr>
            <a:r>
              <a:rPr kumimoji="1" lang="ja-JP" altLang="en-US" sz="1600" dirty="0"/>
              <a:t>ソ連は千島列島への侵攻を開始した。</a:t>
            </a:r>
            <a:endParaRPr kumimoji="1" lang="en-US" altLang="ja-JP" sz="1600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E8C4A4A-6E73-BF8B-9EA2-6B4618F14A1F}"/>
              </a:ext>
            </a:extLst>
          </p:cNvPr>
          <p:cNvSpPr/>
          <p:nvPr/>
        </p:nvSpPr>
        <p:spPr>
          <a:xfrm>
            <a:off x="2398626" y="3737391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D309DEF-EC62-9CCC-B1C8-08BDC1B747A4}"/>
              </a:ext>
            </a:extLst>
          </p:cNvPr>
          <p:cNvSpPr txBox="1"/>
          <p:nvPr/>
        </p:nvSpPr>
        <p:spPr>
          <a:xfrm>
            <a:off x="4982434" y="4533592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島</a:t>
            </a:r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6C0F389-3D61-3F28-CF11-39B23D975682}"/>
              </a:ext>
            </a:extLst>
          </p:cNvPr>
          <p:cNvSpPr/>
          <p:nvPr/>
        </p:nvSpPr>
        <p:spPr>
          <a:xfrm>
            <a:off x="2609946" y="4463544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4AEB14D-7ED2-0E78-E43D-C1E5ED351E7B}"/>
              </a:ext>
            </a:extLst>
          </p:cNvPr>
          <p:cNvSpPr/>
          <p:nvPr/>
        </p:nvSpPr>
        <p:spPr>
          <a:xfrm>
            <a:off x="725432" y="5192628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0952BF8-5CA2-C4D4-B5B2-E327498AC00D}"/>
              </a:ext>
            </a:extLst>
          </p:cNvPr>
          <p:cNvSpPr/>
          <p:nvPr/>
        </p:nvSpPr>
        <p:spPr>
          <a:xfrm>
            <a:off x="3538734" y="5194011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21C8023-867D-01B7-523B-737DBF103BE9}"/>
              </a:ext>
            </a:extLst>
          </p:cNvPr>
          <p:cNvSpPr txBox="1"/>
          <p:nvPr/>
        </p:nvSpPr>
        <p:spPr>
          <a:xfrm>
            <a:off x="3073128" y="5277026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島</a:t>
            </a:r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06E7173-DE23-8BCD-F4F8-327C0DDA357D}"/>
              </a:ext>
            </a:extLst>
          </p:cNvPr>
          <p:cNvSpPr txBox="1"/>
          <p:nvPr/>
        </p:nvSpPr>
        <p:spPr>
          <a:xfrm>
            <a:off x="5859825" y="5277026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群島</a:t>
            </a:r>
            <a:endParaRPr kumimoji="1" lang="en-US" altLang="ja-JP" sz="1600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D04B639-3399-A2EA-283E-84E91F0EA6AC}"/>
              </a:ext>
            </a:extLst>
          </p:cNvPr>
          <p:cNvSpPr/>
          <p:nvPr/>
        </p:nvSpPr>
        <p:spPr>
          <a:xfrm>
            <a:off x="3428910" y="6905900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438A962-7B88-C0C4-4EAD-9AAB6C8EE2F0}"/>
              </a:ext>
            </a:extLst>
          </p:cNvPr>
          <p:cNvSpPr txBox="1"/>
          <p:nvPr/>
        </p:nvSpPr>
        <p:spPr>
          <a:xfrm>
            <a:off x="725432" y="7471272"/>
            <a:ext cx="34544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kumimoji="1" lang="ja-JP" altLang="en-US" sz="1600" dirty="0"/>
              <a:t>一方的にソ連領に編入した。</a:t>
            </a:r>
            <a:endParaRPr kumimoji="1" lang="en-US" altLang="ja-JP" sz="1600" dirty="0"/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80774C19-E06B-B8E3-9DC4-4830FCC99B1C}"/>
              </a:ext>
            </a:extLst>
          </p:cNvPr>
          <p:cNvCxnSpPr>
            <a:cxnSpLocks/>
          </p:cNvCxnSpPr>
          <p:nvPr/>
        </p:nvCxnSpPr>
        <p:spPr>
          <a:xfrm>
            <a:off x="0" y="846154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F6CB3E3-A36F-E71B-4507-38D87791DB81}"/>
              </a:ext>
            </a:extLst>
          </p:cNvPr>
          <p:cNvSpPr/>
          <p:nvPr/>
        </p:nvSpPr>
        <p:spPr>
          <a:xfrm>
            <a:off x="0" y="846154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173473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67CA9F-EEC7-44BD-B702-1EB484DE7E83}"/>
              </a:ext>
            </a:extLst>
          </p:cNvPr>
          <p:cNvGrpSpPr/>
          <p:nvPr/>
        </p:nvGrpSpPr>
        <p:grpSpPr>
          <a:xfrm>
            <a:off x="92851" y="780219"/>
            <a:ext cx="6358747" cy="1114802"/>
            <a:chOff x="92851" y="567949"/>
            <a:chExt cx="6358747" cy="111480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0CB5964-C222-448C-8181-A5A11D752937}"/>
                </a:ext>
              </a:extLst>
            </p:cNvPr>
            <p:cNvSpPr txBox="1"/>
            <p:nvPr/>
          </p:nvSpPr>
          <p:spPr>
            <a:xfrm>
              <a:off x="643549" y="648961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1951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26</a:t>
              </a:r>
              <a:r>
                <a:rPr kumimoji="1" lang="ja-JP" altLang="en-US" sz="1400" dirty="0"/>
                <a:t>）年、日本はサンフランシスコ平和条約を締結したが、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ソ連はこの条約への署名を拒否したため、両国は個別に</a:t>
              </a:r>
              <a:endParaRPr kumimoji="1" lang="en-US" altLang="ja-JP" sz="14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0899C98-27D8-4B92-A830-41FB03EAF5FD}"/>
                </a:ext>
              </a:extLst>
            </p:cNvPr>
            <p:cNvSpPr txBox="1"/>
            <p:nvPr/>
          </p:nvSpPr>
          <p:spPr>
            <a:xfrm>
              <a:off x="92851" y="567949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23637"/>
              <a:ext cx="1516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交渉を始めた。</a:t>
              </a:r>
              <a:endParaRPr kumimoji="1" lang="en-US" altLang="ja-JP" sz="1400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4826837-1279-4863-972A-82583E01F5FC}"/>
                </a:ext>
              </a:extLst>
            </p:cNvPr>
            <p:cNvSpPr/>
            <p:nvPr/>
          </p:nvSpPr>
          <p:spPr>
            <a:xfrm>
              <a:off x="680053" y="121475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06CA74E-F1CE-47EA-9102-497428A1A6B4}"/>
              </a:ext>
            </a:extLst>
          </p:cNvPr>
          <p:cNvSpPr txBox="1"/>
          <p:nvPr/>
        </p:nvSpPr>
        <p:spPr>
          <a:xfrm>
            <a:off x="63931" y="409076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外交交渉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31D132A4-6AC0-4057-BA81-3770A7157CCD}"/>
              </a:ext>
            </a:extLst>
          </p:cNvPr>
          <p:cNvSpPr txBox="1"/>
          <p:nvPr/>
        </p:nvSpPr>
        <p:spPr>
          <a:xfrm>
            <a:off x="56675" y="5915574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北方領土返還要求運動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20D74BD-591C-47DD-A78C-8BA5D90160E7}"/>
              </a:ext>
            </a:extLst>
          </p:cNvPr>
          <p:cNvGrpSpPr/>
          <p:nvPr/>
        </p:nvGrpSpPr>
        <p:grpSpPr>
          <a:xfrm>
            <a:off x="85595" y="6285431"/>
            <a:ext cx="6701219" cy="2074525"/>
            <a:chOff x="85595" y="5572736"/>
            <a:chExt cx="6701219" cy="2074525"/>
          </a:xfrm>
        </p:grpSpPr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073F344A-3031-4F97-AE2B-D1C8BBC15CB0}"/>
                </a:ext>
              </a:extLst>
            </p:cNvPr>
            <p:cNvSpPr txBox="1"/>
            <p:nvPr/>
          </p:nvSpPr>
          <p:spPr>
            <a:xfrm>
              <a:off x="3074330" y="5572736"/>
              <a:ext cx="10350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あんどういしすけ</a:t>
              </a:r>
              <a:endParaRPr kumimoji="1" lang="en-US" altLang="ja-JP" sz="600" dirty="0"/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5682235B-8DBD-4FB4-A62A-BA4645D7039E}"/>
                </a:ext>
              </a:extLst>
            </p:cNvPr>
            <p:cNvSpPr txBox="1"/>
            <p:nvPr/>
          </p:nvSpPr>
          <p:spPr>
            <a:xfrm>
              <a:off x="636293" y="5669997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1945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20</a:t>
              </a:r>
              <a:r>
                <a:rPr kumimoji="1" lang="ja-JP" altLang="en-US" sz="1400" dirty="0"/>
                <a:t>）年</a:t>
              </a:r>
              <a:r>
                <a:rPr kumimoji="1" lang="en-US" altLang="ja-JP" sz="1400" dirty="0"/>
                <a:t>12</a:t>
              </a:r>
              <a:r>
                <a:rPr kumimoji="1" lang="ja-JP" altLang="en-US" sz="1400" dirty="0"/>
                <a:t>月</a:t>
              </a:r>
              <a:r>
                <a:rPr kumimoji="1" lang="en-US" altLang="ja-JP" sz="1400" dirty="0"/>
                <a:t>1</a:t>
              </a:r>
              <a:r>
                <a:rPr kumimoji="1" lang="ja-JP" altLang="en-US" sz="1400" dirty="0"/>
                <a:t>日、安藤石典根室町長は、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連合国最高司令官マッカーサー元帥に対し、</a:t>
              </a:r>
              <a:endParaRPr kumimoji="1" lang="en-US" altLang="ja-JP" sz="1400" dirty="0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5FFF00DB-4791-45D0-8984-279198C1B49A}"/>
                </a:ext>
              </a:extLst>
            </p:cNvPr>
            <p:cNvSpPr txBox="1"/>
            <p:nvPr/>
          </p:nvSpPr>
          <p:spPr>
            <a:xfrm>
              <a:off x="85595" y="5588985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8C990A4C-A252-4616-B633-B13B2805EB0C}"/>
                </a:ext>
              </a:extLst>
            </p:cNvPr>
            <p:cNvSpPr txBox="1"/>
            <p:nvPr/>
          </p:nvSpPr>
          <p:spPr>
            <a:xfrm>
              <a:off x="3324962" y="6351861"/>
              <a:ext cx="30485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を米軍の保障占領下に置いて</a:t>
              </a:r>
              <a:endParaRPr kumimoji="1" lang="en-US" altLang="ja-JP" sz="1400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315176C6-BB1D-4F7C-9BEF-74DC63275865}"/>
                </a:ext>
              </a:extLst>
            </p:cNvPr>
            <p:cNvSpPr/>
            <p:nvPr/>
          </p:nvSpPr>
          <p:spPr>
            <a:xfrm>
              <a:off x="672796" y="6242975"/>
              <a:ext cx="2606400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FE69D0F1-6A56-4AED-A3E8-583B7AA90465}"/>
                </a:ext>
              </a:extLst>
            </p:cNvPr>
            <p:cNvSpPr txBox="1"/>
            <p:nvPr/>
          </p:nvSpPr>
          <p:spPr>
            <a:xfrm>
              <a:off x="376883" y="6157581"/>
              <a:ext cx="379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「</a:t>
              </a:r>
              <a:endParaRPr kumimoji="1" lang="en-US" altLang="ja-JP" sz="1400" dirty="0"/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D21A7BC8-81CD-484A-97D8-C5FC61820245}"/>
                </a:ext>
              </a:extLst>
            </p:cNvPr>
            <p:cNvSpPr txBox="1"/>
            <p:nvPr/>
          </p:nvSpPr>
          <p:spPr>
            <a:xfrm>
              <a:off x="636293" y="6825052"/>
              <a:ext cx="52025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治安の回復を図って欲しい」との陳情を行った。</a:t>
              </a:r>
              <a:endParaRPr kumimoji="1" lang="en-US" altLang="ja-JP" sz="14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7D6CEEA-447F-4291-AFD2-E9DAD04C3ED0}"/>
                </a:ext>
              </a:extLst>
            </p:cNvPr>
            <p:cNvSpPr txBox="1"/>
            <p:nvPr/>
          </p:nvSpPr>
          <p:spPr>
            <a:xfrm>
              <a:off x="664868" y="7291473"/>
              <a:ext cx="877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これが</a:t>
              </a:r>
              <a:endParaRPr kumimoji="1" lang="en-US" altLang="ja-JP" sz="14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39B4F786-8C25-4942-98E4-FCE77B6AAE70}"/>
                </a:ext>
              </a:extLst>
            </p:cNvPr>
            <p:cNvSpPr txBox="1"/>
            <p:nvPr/>
          </p:nvSpPr>
          <p:spPr>
            <a:xfrm>
              <a:off x="4073172" y="7291473"/>
              <a:ext cx="27136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の始まりとされている。</a:t>
              </a:r>
              <a:endParaRPr kumimoji="1" lang="en-US" altLang="ja-JP" sz="1400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A963C1B8-6B51-4943-BEA0-86C0410FAACD}"/>
                </a:ext>
              </a:extLst>
            </p:cNvPr>
            <p:cNvSpPr/>
            <p:nvPr/>
          </p:nvSpPr>
          <p:spPr>
            <a:xfrm>
              <a:off x="1407130" y="717926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5C339670-BFB6-4367-7398-EC828AEF75E3}"/>
              </a:ext>
            </a:extLst>
          </p:cNvPr>
          <p:cNvCxnSpPr>
            <a:cxnSpLocks/>
          </p:cNvCxnSpPr>
          <p:nvPr/>
        </p:nvCxnSpPr>
        <p:spPr>
          <a:xfrm>
            <a:off x="0" y="846154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1437F27-32E4-64D4-7218-2B1B091E4DB8}"/>
              </a:ext>
            </a:extLst>
          </p:cNvPr>
          <p:cNvSpPr/>
          <p:nvPr/>
        </p:nvSpPr>
        <p:spPr>
          <a:xfrm>
            <a:off x="0" y="846154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13BE3C-91A5-CEEF-1D51-A4B988CD90E5}"/>
              </a:ext>
            </a:extLst>
          </p:cNvPr>
          <p:cNvGrpSpPr/>
          <p:nvPr/>
        </p:nvGrpSpPr>
        <p:grpSpPr>
          <a:xfrm>
            <a:off x="92851" y="2223643"/>
            <a:ext cx="6358746" cy="3457456"/>
            <a:chOff x="92851" y="2279915"/>
            <a:chExt cx="6358746" cy="345745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FA048FA-8CA5-4EA6-97DE-E5686FC07BC4}"/>
                </a:ext>
              </a:extLst>
            </p:cNvPr>
            <p:cNvGrpSpPr/>
            <p:nvPr/>
          </p:nvGrpSpPr>
          <p:grpSpPr>
            <a:xfrm>
              <a:off x="92851" y="2279915"/>
              <a:ext cx="6358746" cy="3055682"/>
              <a:chOff x="92851" y="1976932"/>
              <a:chExt cx="6358746" cy="3055682"/>
            </a:xfrm>
          </p:grpSpPr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900937E-C50C-49F2-95C7-08F8833D4002}"/>
                  </a:ext>
                </a:extLst>
              </p:cNvPr>
              <p:cNvSpPr txBox="1"/>
              <p:nvPr/>
            </p:nvSpPr>
            <p:spPr>
              <a:xfrm>
                <a:off x="608839" y="2089144"/>
                <a:ext cx="8770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両国は</a:t>
                </a:r>
                <a:endParaRPr kumimoji="1" lang="en-US" altLang="ja-JP" sz="1400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90B367D-B759-4106-BC1B-171FCDC081F1}"/>
                  </a:ext>
                </a:extLst>
              </p:cNvPr>
              <p:cNvSpPr txBox="1"/>
              <p:nvPr/>
            </p:nvSpPr>
            <p:spPr>
              <a:xfrm>
                <a:off x="92851" y="2006213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②</a:t>
                </a: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3284892" y="3004142"/>
                <a:ext cx="3166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を回復する交渉に切り換えた。</a:t>
                </a:r>
                <a:endParaRPr kumimoji="1" lang="en-US" altLang="ja-JP" sz="1400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A853EF72-3DAD-47CE-BC5D-020A67E245D8}"/>
                  </a:ext>
                </a:extLst>
              </p:cNvPr>
              <p:cNvSpPr txBox="1"/>
              <p:nvPr/>
            </p:nvSpPr>
            <p:spPr>
              <a:xfrm>
                <a:off x="608839" y="2546352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北方領土問題について意見が一致しなかったため、</a:t>
                </a:r>
                <a:endParaRPr kumimoji="1" lang="en-US" altLang="ja-JP" sz="1400" dirty="0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4FA3DFDC-E89A-4EEC-B2E3-0C5915F1C550}"/>
                  </a:ext>
                </a:extLst>
              </p:cNvPr>
              <p:cNvSpPr/>
              <p:nvPr/>
            </p:nvSpPr>
            <p:spPr>
              <a:xfrm>
                <a:off x="675250" y="2909654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F9048F1E-E6EB-4291-AE2C-576285EAF558}"/>
                  </a:ext>
                </a:extLst>
              </p:cNvPr>
              <p:cNvSpPr txBox="1"/>
              <p:nvPr/>
            </p:nvSpPr>
            <p:spPr>
              <a:xfrm>
                <a:off x="4017143" y="2089144"/>
                <a:ext cx="16978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交渉において、</a:t>
                </a:r>
                <a:endParaRPr kumimoji="1" lang="en-US" altLang="ja-JP" sz="1400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E17789F5-BCF5-461B-947B-1B40C0364041}"/>
                  </a:ext>
                </a:extLst>
              </p:cNvPr>
              <p:cNvSpPr/>
              <p:nvPr/>
            </p:nvSpPr>
            <p:spPr>
              <a:xfrm>
                <a:off x="1351101" y="1976932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18448D1A-E0E2-4A16-A115-3A0743B3B179}"/>
                  </a:ext>
                </a:extLst>
              </p:cNvPr>
              <p:cNvSpPr txBox="1"/>
              <p:nvPr/>
            </p:nvSpPr>
            <p:spPr>
              <a:xfrm>
                <a:off x="608839" y="3508535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1956</a:t>
                </a:r>
                <a:r>
                  <a:rPr kumimoji="1" lang="ja-JP" altLang="en-US" sz="1400" dirty="0"/>
                  <a:t>（昭和</a:t>
                </a:r>
                <a:r>
                  <a:rPr kumimoji="1" lang="en-US" altLang="ja-JP" sz="1400" dirty="0"/>
                  <a:t>31</a:t>
                </a:r>
                <a:r>
                  <a:rPr kumimoji="1" lang="ja-JP" altLang="en-US" sz="1400" dirty="0"/>
                  <a:t>）年、両国は日ソ共同宣言により、</a:t>
                </a:r>
                <a:endParaRPr kumimoji="1" lang="en-US" altLang="ja-JP" sz="1400" dirty="0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2A827BD9-7B0D-4B05-90C2-1A6E06BB8C65}"/>
                  </a:ext>
                </a:extLst>
              </p:cNvPr>
              <p:cNvSpPr txBox="1"/>
              <p:nvPr/>
            </p:nvSpPr>
            <p:spPr>
              <a:xfrm>
                <a:off x="3266346" y="4018598"/>
                <a:ext cx="309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を回復、北方領土問題解決に向けて</a:t>
                </a:r>
                <a:endParaRPr kumimoji="1" lang="en-US" altLang="ja-JP" sz="1400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38E2D47C-1A81-43AF-B3C0-E03FCAAC9C07}"/>
                  </a:ext>
                </a:extLst>
              </p:cNvPr>
              <p:cNvSpPr/>
              <p:nvPr/>
            </p:nvSpPr>
            <p:spPr>
              <a:xfrm>
                <a:off x="675250" y="3924110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75631715-998F-47BB-9138-06154C0BE04B}"/>
                  </a:ext>
                </a:extLst>
              </p:cNvPr>
              <p:cNvSpPr txBox="1"/>
              <p:nvPr/>
            </p:nvSpPr>
            <p:spPr>
              <a:xfrm>
                <a:off x="3311540" y="4659102"/>
                <a:ext cx="30619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交渉を継続することに同意し、</a:t>
                </a:r>
                <a:endParaRPr kumimoji="1" lang="en-US" altLang="ja-JP" sz="1400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153612A0-BA3A-45AF-8991-81259F7B782C}"/>
                  </a:ext>
                </a:extLst>
              </p:cNvPr>
              <p:cNvSpPr/>
              <p:nvPr/>
            </p:nvSpPr>
            <p:spPr>
              <a:xfrm>
                <a:off x="675251" y="4564614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595917C-CECA-06DC-F133-92C9373030F8}"/>
                </a:ext>
              </a:extLst>
            </p:cNvPr>
            <p:cNvSpPr txBox="1"/>
            <p:nvPr/>
          </p:nvSpPr>
          <p:spPr>
            <a:xfrm>
              <a:off x="627240" y="5429594"/>
              <a:ext cx="5764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今日も交渉が行われている。</a:t>
              </a:r>
              <a:endParaRPr kumimoji="1" lang="en-US" altLang="ja-JP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8454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325</Words>
  <Application>Microsoft Office PowerPoint</Application>
  <PresentationFormat>A4 210 x 297 mm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エレファンキューブ宮崎</cp:lastModifiedBy>
  <cp:revision>200</cp:revision>
  <cp:lastPrinted>2022-05-15T08:42:28Z</cp:lastPrinted>
  <dcterms:created xsi:type="dcterms:W3CDTF">2021-09-06T07:54:38Z</dcterms:created>
  <dcterms:modified xsi:type="dcterms:W3CDTF">2022-05-29T02:02:29Z</dcterms:modified>
</cp:coreProperties>
</file>