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8" r:id="rId3"/>
    <p:sldId id="341" r:id="rId4"/>
    <p:sldId id="317" r:id="rId5"/>
    <p:sldId id="356" r:id="rId6"/>
    <p:sldId id="355" r:id="rId7"/>
    <p:sldId id="357" r:id="rId8"/>
    <p:sldId id="342" r:id="rId9"/>
    <p:sldId id="273" r:id="rId10"/>
    <p:sldId id="350" r:id="rId11"/>
    <p:sldId id="335" r:id="rId12"/>
    <p:sldId id="351" r:id="rId13"/>
    <p:sldId id="354" r:id="rId14"/>
    <p:sldId id="288" r:id="rId15"/>
    <p:sldId id="352" r:id="rId16"/>
    <p:sldId id="353" r:id="rId17"/>
    <p:sldId id="336" r:id="rId18"/>
    <p:sldId id="348" r:id="rId19"/>
    <p:sldId id="271" r:id="rId20"/>
    <p:sldId id="296" r:id="rId21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07E"/>
    <a:srgbClr val="D8EBF8"/>
    <a:srgbClr val="01526B"/>
    <a:srgbClr val="1C6394"/>
    <a:srgbClr val="B8DBF2"/>
    <a:srgbClr val="017FA7"/>
    <a:srgbClr val="B380FF"/>
    <a:srgbClr val="FFE04D"/>
    <a:srgbClr val="01ACE1"/>
    <a:srgbClr val="F86F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9" autoAdjust="0"/>
    <p:restoredTop sz="64706" autoAdjust="0"/>
  </p:normalViewPr>
  <p:slideViewPr>
    <p:cSldViewPr snapToGrid="0">
      <p:cViewPr varScale="1">
        <p:scale>
          <a:sx n="53" d="100"/>
          <a:sy n="53" d="100"/>
        </p:scale>
        <p:origin x="108" y="19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34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891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4276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Ctrl</a:t>
            </a:r>
            <a:r>
              <a:rPr kumimoji="1" lang="ja-JP" altLang="en-US" dirty="0"/>
              <a:t>キーを押しながら各項目をクリックすると、歴史の証言「元島民が語る北方領土」のサイトが開きます。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参考：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歴史の証言「元島民が語る北方領土」（独立行政法人北方領土問題対策協会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WEB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サイト）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https://www.hoppou.go.jp/problem-info/know/tesimony-of-history.html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917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9532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写真提供：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内閣府  北方対策本部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6230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3272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542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写真提供（右下</a:t>
            </a:r>
            <a:r>
              <a:rPr lang="ja-JP" altLang="en-US" b="0" i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）：</a:t>
            </a:r>
            <a:r>
              <a:rPr lang="zh-TW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社団法人千島歯舞諸島居住者連盟</a:t>
            </a:r>
            <a:endParaRPr kumimoji="1" lang="ja-JP" altLang="en-US" b="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6815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735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3417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975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3842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8966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0365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4220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092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71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8259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ppou.go.jp/problem-info/know/tesimony-of-history.html#testimony-01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hoppou.go.jp/problem-info/know/tesimony-of-history.html#testimony-05" TargetMode="External"/><Relationship Id="rId5" Type="http://schemas.openxmlformats.org/officeDocument/2006/relationships/hyperlink" Target="https://www.hoppou.go.jp/problem-info/know/tesimony-of-history.html#testimony-04" TargetMode="External"/><Relationship Id="rId4" Type="http://schemas.openxmlformats.org/officeDocument/2006/relationships/hyperlink" Target="https://www.hoppou.go.jp/problem-info/know/tesimony-of-history.html#testimony-0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北方領土問題の歴史的事実と</a:t>
            </a:r>
            <a:br>
              <a:rPr kumimoji="1" lang="en-US" altLang="ja-JP" sz="6600" dirty="0"/>
            </a:br>
            <a:r>
              <a:rPr kumimoji="1" lang="ja-JP" altLang="en-US" sz="6600" dirty="0"/>
              <a:t>問題解決に向けた取組み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197B2AC3-B802-426B-94F8-6EBED6EA0376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CC2A5B1-ECF5-4ED3-9D73-69244189198B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793C646-EA84-46EA-B6C0-7B72E5991E3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F97FFD0-85E7-4104-B7DE-64AA983C34AB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7F1DEF-9DB4-4ECA-B259-DABBF279CFBB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0258C2FF-7110-4158-A8DF-44B26271F25C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8DA97886-2AB1-4A41-83A6-262140DA130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017DE127-4FCC-4A70-9D47-67E9C3E0886D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DFA4AD6F-978A-4DC2-A78F-838A629236DF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61C10F56-E430-AC8A-50DD-6235C8FB7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0"/>
            <a:ext cx="12181246" cy="1104899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38385" y="1774797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1945(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20)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ソ連は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日ソ中立条約</a:t>
            </a:r>
            <a:endParaRPr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を無視して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対日参戦。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同月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日、日本が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ポツダム宣言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を受諾し、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降伏の意図を明確にした後の</a:t>
            </a:r>
            <a:r>
              <a:rPr lang="en-US" altLang="ja-JP" sz="2800" b="1" dirty="0">
                <a:solidFill>
                  <a:srgbClr val="0B507E"/>
                </a:solidFill>
              </a:rPr>
              <a:t>18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日より千島列島への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侵攻を開始。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9D38AAE-15EB-436D-9694-AAB33C6CEB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49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07CCE126-1A53-B503-D287-4C2B41571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6645319-8FFE-4347-96CC-0FAB12611E24}"/>
              </a:ext>
            </a:extLst>
          </p:cNvPr>
          <p:cNvSpPr txBox="1"/>
          <p:nvPr/>
        </p:nvSpPr>
        <p:spPr>
          <a:xfrm>
            <a:off x="7453580" y="1086454"/>
            <a:ext cx="477938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ソ連の別部隊が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択捉島</a:t>
            </a:r>
            <a:r>
              <a:rPr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えとろふとう）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日～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日の間に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国後島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くなしりとう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色丹島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しこたんとう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及び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歯舞群島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ほぼまいぐんとう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を武装解除。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遅くとも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日までに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を占領した。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その後、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1946(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21)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年、ソ連は北方四島を一方的にソ連領に編入。　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554C1B3-ECB1-5B5C-03A7-21614B2A96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31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C8E8136-9148-42CA-B45E-3CAA3510CB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A3BBC19-5500-4309-B15D-5E830FB66C62}"/>
              </a:ext>
            </a:extLst>
          </p:cNvPr>
          <p:cNvSpPr/>
          <p:nvPr/>
        </p:nvSpPr>
        <p:spPr>
          <a:xfrm>
            <a:off x="0" y="-1393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4"/>
            <a:ext cx="4862273" cy="575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63589" y="1688351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終戦時、北方四島に暮らしていた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約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17,000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人の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日本人島民のうち約半数は自ら脱出したが、それ以外の島民は、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強制退去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させられ、樺太（サハリン）での抑留を経て日本に送還された。</a:t>
            </a: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id="{F9843505-FB69-4ADA-9CBA-BE0742FE17F9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31831E6B-5401-418F-B39F-E997A5186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" r="3171"/>
          <a:stretch/>
        </p:blipFill>
        <p:spPr>
          <a:xfrm>
            <a:off x="631378" y="1531142"/>
            <a:ext cx="6096000" cy="4519796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6BFB4A-009B-4678-A83C-73FA9A7AF85F}"/>
              </a:ext>
            </a:extLst>
          </p:cNvPr>
          <p:cNvSpPr txBox="1"/>
          <p:nvPr/>
        </p:nvSpPr>
        <p:spPr>
          <a:xfrm>
            <a:off x="602350" y="6041054"/>
            <a:ext cx="4703011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000" b="1" dirty="0">
                <a:solidFill>
                  <a:schemeClr val="bg1"/>
                </a:solidFill>
              </a:rPr>
              <a:t>強制退去を余儀なくされた日本人島民</a:t>
            </a:r>
          </a:p>
        </p:txBody>
      </p:sp>
    </p:spTree>
    <p:extLst>
      <p:ext uri="{BB962C8B-B14F-4D97-AF65-F5344CB8AC3E}">
        <p14:creationId xmlns:p14="http://schemas.microsoft.com/office/powerpoint/2010/main" val="2125769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C27A4CF4-4FD0-77DD-AF08-3721C9309753}"/>
              </a:ext>
            </a:extLst>
          </p:cNvPr>
          <p:cNvSpPr/>
          <p:nvPr/>
        </p:nvSpPr>
        <p:spPr>
          <a:xfrm>
            <a:off x="0" y="1104900"/>
            <a:ext cx="12192000" cy="57531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3F0A10B4-9E7E-B928-30E2-4890F85FB32E}"/>
              </a:ext>
            </a:extLst>
          </p:cNvPr>
          <p:cNvCxnSpPr>
            <a:cxnSpLocks/>
          </p:cNvCxnSpPr>
          <p:nvPr/>
        </p:nvCxnSpPr>
        <p:spPr>
          <a:xfrm>
            <a:off x="6096000" y="2211005"/>
            <a:ext cx="0" cy="3987800"/>
          </a:xfrm>
          <a:prstGeom prst="line">
            <a:avLst/>
          </a:prstGeom>
          <a:ln>
            <a:solidFill>
              <a:srgbClr val="0B50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日本人島民の歴史の証言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865A0682-D8DE-4D0B-0813-49CF7A12C9BE}"/>
              </a:ext>
            </a:extLst>
          </p:cNvPr>
          <p:cNvGrpSpPr/>
          <p:nvPr/>
        </p:nvGrpSpPr>
        <p:grpSpPr>
          <a:xfrm>
            <a:off x="1752600" y="1689704"/>
            <a:ext cx="8686800" cy="920660"/>
            <a:chOff x="1752600" y="1651604"/>
            <a:chExt cx="8686800" cy="920660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四角形: 角を丸くする 19">
              <a:hlinkClick r:id="rId3"/>
              <a:extLst>
                <a:ext uri="{FF2B5EF4-FFF2-40B4-BE49-F238E27FC236}">
                  <a16:creationId xmlns:a16="http://schemas.microsoft.com/office/drawing/2014/main" id="{193CD718-8579-AFCC-55E0-CE3D104BCB45}"/>
                </a:ext>
              </a:extLst>
            </p:cNvPr>
            <p:cNvSpPr/>
            <p:nvPr/>
          </p:nvSpPr>
          <p:spPr>
            <a:xfrm>
              <a:off x="1752600" y="1653203"/>
              <a:ext cx="8686800" cy="919061"/>
            </a:xfrm>
            <a:prstGeom prst="roundRect">
              <a:avLst/>
            </a:prstGeom>
            <a:solidFill>
              <a:srgbClr val="B4EBEA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AD290FAE-FF60-D3F4-4EAC-5D1788B8A233}"/>
                </a:ext>
              </a:extLst>
            </p:cNvPr>
            <p:cNvSpPr txBox="1">
              <a:spLocks/>
            </p:cNvSpPr>
            <p:nvPr/>
          </p:nvSpPr>
          <p:spPr>
            <a:xfrm>
              <a:off x="4130775" y="1651604"/>
              <a:ext cx="3930450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戦前の島の暮らし</a:t>
              </a: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119FABD-97B6-EF5C-8D36-06C6E2BEE66D}"/>
              </a:ext>
            </a:extLst>
          </p:cNvPr>
          <p:cNvGrpSpPr/>
          <p:nvPr/>
        </p:nvGrpSpPr>
        <p:grpSpPr>
          <a:xfrm>
            <a:off x="1736746" y="2897640"/>
            <a:ext cx="8686800" cy="923957"/>
            <a:chOff x="1736746" y="2859540"/>
            <a:chExt cx="8686800" cy="923957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四角形: 角を丸くする 21">
              <a:hlinkClick r:id="rId4"/>
              <a:extLst>
                <a:ext uri="{FF2B5EF4-FFF2-40B4-BE49-F238E27FC236}">
                  <a16:creationId xmlns:a16="http://schemas.microsoft.com/office/drawing/2014/main" id="{6FF5074B-82B9-6A45-C6FF-AA604FE80170}"/>
                </a:ext>
              </a:extLst>
            </p:cNvPr>
            <p:cNvSpPr/>
            <p:nvPr/>
          </p:nvSpPr>
          <p:spPr>
            <a:xfrm>
              <a:off x="1736746" y="2864436"/>
              <a:ext cx="8686800" cy="919061"/>
            </a:xfrm>
            <a:prstGeom prst="roundRect">
              <a:avLst/>
            </a:prstGeom>
            <a:solidFill>
              <a:srgbClr val="CDEEC0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27" name="タイトル 1">
              <a:extLst>
                <a:ext uri="{FF2B5EF4-FFF2-40B4-BE49-F238E27FC236}">
                  <a16:creationId xmlns:a16="http://schemas.microsoft.com/office/drawing/2014/main" id="{E52647A1-82F1-9072-FFF6-6A239D2BC04B}"/>
                </a:ext>
              </a:extLst>
            </p:cNvPr>
            <p:cNvSpPr txBox="1">
              <a:spLocks/>
            </p:cNvSpPr>
            <p:nvPr/>
          </p:nvSpPr>
          <p:spPr>
            <a:xfrm>
              <a:off x="4087999" y="2859540"/>
              <a:ext cx="4016003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ソ連軍の侵攻</a:t>
              </a: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2FCC93E9-607B-080A-883F-68890D355B9B}"/>
              </a:ext>
            </a:extLst>
          </p:cNvPr>
          <p:cNvGrpSpPr/>
          <p:nvPr/>
        </p:nvGrpSpPr>
        <p:grpSpPr>
          <a:xfrm>
            <a:off x="1736746" y="4108873"/>
            <a:ext cx="8686800" cy="934842"/>
            <a:chOff x="1736746" y="4070773"/>
            <a:chExt cx="8686800" cy="934842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四角形: 角を丸くする 23">
              <a:hlinkClick r:id="rId5"/>
              <a:extLst>
                <a:ext uri="{FF2B5EF4-FFF2-40B4-BE49-F238E27FC236}">
                  <a16:creationId xmlns:a16="http://schemas.microsoft.com/office/drawing/2014/main" id="{C3A32E5E-AB30-4531-0654-7C844AAF52AD}"/>
                </a:ext>
              </a:extLst>
            </p:cNvPr>
            <p:cNvSpPr/>
            <p:nvPr/>
          </p:nvSpPr>
          <p:spPr>
            <a:xfrm>
              <a:off x="1736746" y="4086554"/>
              <a:ext cx="8686800" cy="919061"/>
            </a:xfrm>
            <a:prstGeom prst="roundRect">
              <a:avLst/>
            </a:prstGeom>
            <a:solidFill>
              <a:srgbClr val="F6F2C0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34" name="タイトル 1">
              <a:extLst>
                <a:ext uri="{FF2B5EF4-FFF2-40B4-BE49-F238E27FC236}">
                  <a16:creationId xmlns:a16="http://schemas.microsoft.com/office/drawing/2014/main" id="{931AC5F2-1C98-B140-08EA-6CAE00A09363}"/>
                </a:ext>
              </a:extLst>
            </p:cNvPr>
            <p:cNvSpPr txBox="1">
              <a:spLocks/>
            </p:cNvSpPr>
            <p:nvPr/>
          </p:nvSpPr>
          <p:spPr>
            <a:xfrm>
              <a:off x="4254061" y="4070773"/>
              <a:ext cx="3683878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占領下の生活</a:t>
              </a: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40DB2E7D-2F0D-276D-B42C-4ED467105E4D}"/>
              </a:ext>
            </a:extLst>
          </p:cNvPr>
          <p:cNvGrpSpPr/>
          <p:nvPr/>
        </p:nvGrpSpPr>
        <p:grpSpPr>
          <a:xfrm>
            <a:off x="1736746" y="5346772"/>
            <a:ext cx="8686800" cy="919061"/>
            <a:chOff x="1736746" y="5308672"/>
            <a:chExt cx="8686800" cy="919061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四角形: 角を丸くする 24">
              <a:hlinkClick r:id="rId6"/>
              <a:extLst>
                <a:ext uri="{FF2B5EF4-FFF2-40B4-BE49-F238E27FC236}">
                  <a16:creationId xmlns:a16="http://schemas.microsoft.com/office/drawing/2014/main" id="{A2ABF92E-90B5-FEC2-231C-2F8F45D244E3}"/>
                </a:ext>
              </a:extLst>
            </p:cNvPr>
            <p:cNvSpPr/>
            <p:nvPr/>
          </p:nvSpPr>
          <p:spPr>
            <a:xfrm>
              <a:off x="1736746" y="5308672"/>
              <a:ext cx="8686800" cy="919061"/>
            </a:xfrm>
            <a:prstGeom prst="roundRect">
              <a:avLst/>
            </a:prstGeom>
            <a:solidFill>
              <a:srgbClr val="FFE2B7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35" name="タイトル 1">
              <a:extLst>
                <a:ext uri="{FF2B5EF4-FFF2-40B4-BE49-F238E27FC236}">
                  <a16:creationId xmlns:a16="http://schemas.microsoft.com/office/drawing/2014/main" id="{731BE595-B86B-3A88-7E59-F3AB599F39DD}"/>
                </a:ext>
              </a:extLst>
            </p:cNvPr>
            <p:cNvSpPr txBox="1">
              <a:spLocks/>
            </p:cNvSpPr>
            <p:nvPr/>
          </p:nvSpPr>
          <p:spPr>
            <a:xfrm>
              <a:off x="4467092" y="5321439"/>
              <a:ext cx="3257816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島からの引き揚げ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029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771650"/>
            <a:ext cx="12192000" cy="33147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外交交渉と</a:t>
            </a:r>
            <a:br>
              <a:rPr lang="en-US" altLang="ja-JP" sz="6600" dirty="0"/>
            </a:br>
            <a:r>
              <a:rPr lang="ja-JP" altLang="en-US" sz="6600" dirty="0"/>
              <a:t>北方領土返還要求運動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D0FC4880-7DF2-4685-94CD-F7A6BFC58D9B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C1E77FB-7F62-41D5-A735-063D1EA4BB7B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680E5DC-0D60-42CD-B2B2-E2A1A96B7489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7682CB85-1C95-4540-8594-EEFDEC8333BC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066F0A54-70A2-414C-855D-B0D33A481874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20F0A71-D4E8-41C8-9EBF-A41B57D3C31A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885CCD05-A6E5-4319-85B7-681E0612CBD0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8BB15A2-FC30-47A8-9796-EEA341E9A151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1038AD0-CC9E-471E-9CF5-957C4FD30648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424838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0DEE313-818A-540B-61C8-274628C803EB}"/>
              </a:ext>
            </a:extLst>
          </p:cNvPr>
          <p:cNvSpPr/>
          <p:nvPr/>
        </p:nvSpPr>
        <p:spPr>
          <a:xfrm>
            <a:off x="7104216" y="1104900"/>
            <a:ext cx="5116812" cy="575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-7953"/>
            <a:ext cx="12192000" cy="1116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en-US" altLang="ja-JP" sz="4400" dirty="0">
                <a:solidFill>
                  <a:srgbClr val="0B507E"/>
                </a:solidFill>
              </a:rPr>
              <a:t>1951(</a:t>
            </a:r>
            <a:r>
              <a:rPr lang="ja-JP" altLang="en-US" sz="4400" dirty="0">
                <a:solidFill>
                  <a:srgbClr val="0B507E"/>
                </a:solidFill>
              </a:rPr>
              <a:t>昭和</a:t>
            </a:r>
            <a:r>
              <a:rPr lang="en-US" altLang="ja-JP" sz="4400" dirty="0">
                <a:solidFill>
                  <a:srgbClr val="0B507E"/>
                </a:solidFill>
              </a:rPr>
              <a:t>26)</a:t>
            </a:r>
            <a:r>
              <a:rPr lang="ja-JP" altLang="en-US" sz="4400" dirty="0">
                <a:solidFill>
                  <a:srgbClr val="0B507E"/>
                </a:solidFill>
              </a:rPr>
              <a:t>年　サンフランシスコ平和条約</a:t>
            </a:r>
            <a:endParaRPr kumimoji="1" lang="ja-JP" altLang="en-US" sz="4400" dirty="0">
              <a:solidFill>
                <a:srgbClr val="0B507E"/>
              </a:solidFill>
            </a:endParaRPr>
          </a:p>
        </p:txBody>
      </p:sp>
      <p:pic>
        <p:nvPicPr>
          <p:cNvPr id="27" name="図 26" descr="スーツを着た男性たちの白黒写真&#10;&#10;中程度の精度で自動的に生成された説明">
            <a:extLst>
              <a:ext uri="{FF2B5EF4-FFF2-40B4-BE49-F238E27FC236}">
                <a16:creationId xmlns:a16="http://schemas.microsoft.com/office/drawing/2014/main" id="{6D30B6BF-3F86-4A38-AADB-248140BBA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49" y="2103227"/>
            <a:ext cx="4952797" cy="3496092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30EFD80-FBC9-49BB-AB7A-E1CCC77CBB44}"/>
              </a:ext>
            </a:extLst>
          </p:cNvPr>
          <p:cNvSpPr txBox="1"/>
          <p:nvPr/>
        </p:nvSpPr>
        <p:spPr>
          <a:xfrm>
            <a:off x="7198468" y="1893044"/>
            <a:ext cx="5022560" cy="391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1951(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26)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年、日本は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サンフランシスコ平和条約を締結したが、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ソ連はこの条約への署名を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拒否したため、両国は個別に平和条約交渉を始めた。</a:t>
            </a:r>
          </a:p>
        </p:txBody>
      </p:sp>
    </p:spTree>
    <p:extLst>
      <p:ext uri="{BB962C8B-B14F-4D97-AF65-F5344CB8AC3E}">
        <p14:creationId xmlns:p14="http://schemas.microsoft.com/office/powerpoint/2010/main" val="3435535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A452B776-8E61-EC3D-5CCD-7EE8264EE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8544" t="23116" r="9630" b="59749"/>
          <a:stretch/>
        </p:blipFill>
        <p:spPr>
          <a:xfrm>
            <a:off x="0" y="1104900"/>
            <a:ext cx="10146890" cy="575310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en-US" altLang="ja-JP" dirty="0">
                <a:solidFill>
                  <a:srgbClr val="0B507E"/>
                </a:solidFill>
              </a:rPr>
              <a:t>1956(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31)</a:t>
            </a:r>
            <a:r>
              <a:rPr lang="ja-JP" altLang="en-US" dirty="0">
                <a:solidFill>
                  <a:srgbClr val="0B507E"/>
                </a:solidFill>
              </a:rPr>
              <a:t>年　日ソ共同宣言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C90A41E4-9215-4986-AD05-230E094950BA}"/>
              </a:ext>
            </a:extLst>
          </p:cNvPr>
          <p:cNvSpPr/>
          <p:nvPr/>
        </p:nvSpPr>
        <p:spPr>
          <a:xfrm>
            <a:off x="7000463" y="1104900"/>
            <a:ext cx="5220565" cy="575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30EFD80-FBC9-49BB-AB7A-E1CCC77CBB44}"/>
              </a:ext>
            </a:extLst>
          </p:cNvPr>
          <p:cNvSpPr txBox="1"/>
          <p:nvPr/>
        </p:nvSpPr>
        <p:spPr>
          <a:xfrm>
            <a:off x="6962363" y="1167617"/>
            <a:ext cx="5220565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両国は平和条約交渉において、北方領土問題について意見が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一致しなかったため、国交を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回復する交渉に切り替えた。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1956(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31)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年、両国は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日ソ共同宣言により国交を回復、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北方領土問題解決に向けて平和条約交渉を継続することに同意し、今日も交渉が行われている。</a:t>
            </a:r>
          </a:p>
        </p:txBody>
      </p:sp>
    </p:spTree>
    <p:extLst>
      <p:ext uri="{BB962C8B-B14F-4D97-AF65-F5344CB8AC3E}">
        <p14:creationId xmlns:p14="http://schemas.microsoft.com/office/powerpoint/2010/main" val="674480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2B7F93D4-FE6A-829E-ABE8-1F409C582B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0"/>
            <a:ext cx="12181246" cy="1104899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9CEDE67-A169-47B2-BB9D-60591E8C00E6}"/>
              </a:ext>
            </a:extLst>
          </p:cNvPr>
          <p:cNvSpPr/>
          <p:nvPr/>
        </p:nvSpPr>
        <p:spPr>
          <a:xfrm>
            <a:off x="3348375" y="1104899"/>
            <a:ext cx="8843626" cy="5753101"/>
          </a:xfrm>
          <a:prstGeom prst="rect">
            <a:avLst/>
          </a:prstGeom>
          <a:solidFill>
            <a:srgbClr val="017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A06A9E6-0B11-4F28-B649-42433BFDB604}"/>
              </a:ext>
            </a:extLst>
          </p:cNvPr>
          <p:cNvSpPr/>
          <p:nvPr/>
        </p:nvSpPr>
        <p:spPr>
          <a:xfrm>
            <a:off x="-7048" y="1104900"/>
            <a:ext cx="3355424" cy="5753101"/>
          </a:xfrm>
          <a:prstGeom prst="rect">
            <a:avLst/>
          </a:prstGeom>
          <a:solidFill>
            <a:srgbClr val="D5F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BD370BA-140A-48C6-919F-226A1D69224E}"/>
              </a:ext>
            </a:extLst>
          </p:cNvPr>
          <p:cNvSpPr txBox="1"/>
          <p:nvPr/>
        </p:nvSpPr>
        <p:spPr>
          <a:xfrm>
            <a:off x="-94186" y="5951263"/>
            <a:ext cx="3529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rgbClr val="017FA7"/>
                </a:solidFill>
                <a:latin typeface="+mn-ea"/>
                <a:cs typeface="Times New Roman" panose="02020603050405020304" pitchFamily="18" charset="0"/>
              </a:rPr>
              <a:t>安藤石典</a:t>
            </a:r>
            <a:endParaRPr lang="en-US" altLang="ja-JP" sz="2400" b="1" dirty="0">
              <a:solidFill>
                <a:srgbClr val="017FA7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kumimoji="1" lang="ja-JP" altLang="en-US" sz="2400" b="1" dirty="0">
                <a:solidFill>
                  <a:srgbClr val="017FA7"/>
                </a:solidFill>
                <a:latin typeface="+mn-ea"/>
                <a:cs typeface="Times New Roman" panose="02020603050405020304" pitchFamily="18" charset="0"/>
              </a:rPr>
              <a:t>（あんどういしすけ）</a:t>
            </a:r>
            <a:endParaRPr kumimoji="1" lang="ja-JP" altLang="en-US" sz="2400" b="1" dirty="0">
              <a:solidFill>
                <a:srgbClr val="017FA7"/>
              </a:solidFill>
              <a:latin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743743C-B01A-47BD-A3D7-1CE86CB5170A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北方領土返還要求運動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B461F77-F875-4477-BA7A-D89415B49AF7}"/>
              </a:ext>
            </a:extLst>
          </p:cNvPr>
          <p:cNvSpPr txBox="1"/>
          <p:nvPr/>
        </p:nvSpPr>
        <p:spPr>
          <a:xfrm>
            <a:off x="3479618" y="1288449"/>
            <a:ext cx="862320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ソ連軍の侵攻により、日本人島民は次々に北方領土を追われ、多くは根室へやってきた。</a:t>
            </a:r>
            <a:endParaRPr lang="en-US" altLang="ja-JP" sz="30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このような状況の中、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1945(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昭和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20)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年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12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月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日、安藤石典根室町長は、連合国最高司令官マッカーサー元帥に対し、「北方領土を米軍の保障占領下に置いて治安の回復を図って欲しい」との陳情を行った。</a:t>
            </a:r>
            <a:endParaRPr lang="en-US" altLang="ja-JP" sz="3000" b="1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0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これが北方領土返還要求運動の始まりとされている。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やがてこの運動は全国へと広がり、</a:t>
            </a:r>
            <a:endParaRPr lang="en-US" altLang="ja-JP" sz="3000" b="1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今日も各地で様々な取組みが行われている。</a:t>
            </a:r>
            <a:endParaRPr kumimoji="1" lang="ja-JP" altLang="en-US" sz="3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86A4255-EABE-4CF7-8E7A-4A1A6F36B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96" y="1875303"/>
            <a:ext cx="2926335" cy="4000220"/>
          </a:xfrm>
          <a:prstGeom prst="rect">
            <a:avLst/>
          </a:prstGeom>
        </p:spPr>
      </p:pic>
      <p:pic>
        <p:nvPicPr>
          <p:cNvPr id="6" name="図 5" descr="アイコン&#10;&#10;自動的に生成された説明">
            <a:extLst>
              <a:ext uri="{FF2B5EF4-FFF2-40B4-BE49-F238E27FC236}">
                <a16:creationId xmlns:a16="http://schemas.microsoft.com/office/drawing/2014/main" id="{C5DE01AA-F2F0-424A-849E-453455EBE9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085" y="5664877"/>
            <a:ext cx="1347739" cy="106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26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背景パターン&#10;&#10;自動的に生成された説明">
            <a:extLst>
              <a:ext uri="{FF2B5EF4-FFF2-40B4-BE49-F238E27FC236}">
                <a16:creationId xmlns:a16="http://schemas.microsoft.com/office/drawing/2014/main" id="{892C1A0A-1B62-2F95-3D61-7919922D17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0"/>
            <a:ext cx="12181246" cy="1104899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9CEDE67-A169-47B2-BB9D-60591E8C00E6}"/>
              </a:ext>
            </a:extLst>
          </p:cNvPr>
          <p:cNvSpPr/>
          <p:nvPr/>
        </p:nvSpPr>
        <p:spPr>
          <a:xfrm>
            <a:off x="7750" y="1104899"/>
            <a:ext cx="12184251" cy="5753101"/>
          </a:xfrm>
          <a:prstGeom prst="rect">
            <a:avLst/>
          </a:prstGeom>
          <a:solidFill>
            <a:srgbClr val="017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BAF57E2-851B-44B1-9EDF-F9D871CEC3C7}"/>
              </a:ext>
            </a:extLst>
          </p:cNvPr>
          <p:cNvSpPr txBox="1"/>
          <p:nvPr/>
        </p:nvSpPr>
        <p:spPr>
          <a:xfrm>
            <a:off x="349985" y="2556438"/>
            <a:ext cx="7243006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毎年 </a:t>
            </a:r>
            <a:r>
              <a:rPr lang="en-US" altLang="ja-JP" sz="3200" b="1" dirty="0">
                <a:solidFill>
                  <a:srgbClr val="01526B"/>
                </a:solidFill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2</a:t>
            </a:r>
            <a:r>
              <a:rPr lang="ja-JP" altLang="en-US" sz="3200" b="1" dirty="0">
                <a:solidFill>
                  <a:srgbClr val="01526B"/>
                </a:solidFill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月</a:t>
            </a:r>
            <a:r>
              <a:rPr lang="en-US" altLang="ja-JP" sz="3200" b="1" dirty="0">
                <a:solidFill>
                  <a:srgbClr val="01526B"/>
                </a:solidFill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7</a:t>
            </a:r>
            <a:r>
              <a:rPr lang="ja-JP" altLang="en-US" sz="3200" b="1" dirty="0">
                <a:solidFill>
                  <a:srgbClr val="01526B"/>
                </a:solidFill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日</a:t>
            </a: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　北方領土の日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BE68B6A-864D-432D-B813-77902E898E32}"/>
              </a:ext>
            </a:extLst>
          </p:cNvPr>
          <p:cNvSpPr txBox="1"/>
          <p:nvPr/>
        </p:nvSpPr>
        <p:spPr>
          <a:xfrm>
            <a:off x="292101" y="4265460"/>
            <a:ext cx="802086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毎年 </a:t>
            </a:r>
            <a:r>
              <a:rPr lang="en-US" altLang="ja-JP" sz="32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月と</a:t>
            </a:r>
            <a:r>
              <a:rPr lang="en-US" altLang="ja-JP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8</a:t>
            </a: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</a:t>
            </a:r>
            <a:endParaRPr lang="en-US" altLang="ja-JP" sz="32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北方領土返還運動全国強調月間</a:t>
            </a:r>
          </a:p>
        </p:txBody>
      </p:sp>
      <p:pic>
        <p:nvPicPr>
          <p:cNvPr id="12" name="図 11" descr="天井, 屋内, 人, 立つ が含まれている画像&#10;&#10;自動的に生成された説明">
            <a:extLst>
              <a:ext uri="{FF2B5EF4-FFF2-40B4-BE49-F238E27FC236}">
                <a16:creationId xmlns:a16="http://schemas.microsoft.com/office/drawing/2014/main" id="{6F7126C1-699A-40D6-8D45-E7BE14A593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69" t="38305" r="32136" b="26844"/>
          <a:stretch/>
        </p:blipFill>
        <p:spPr>
          <a:xfrm>
            <a:off x="7943450" y="3907943"/>
            <a:ext cx="4240800" cy="2937143"/>
          </a:xfrm>
          <a:prstGeom prst="rect">
            <a:avLst/>
          </a:prstGeom>
          <a:ln w="28575">
            <a:noFill/>
          </a:ln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C8D5F07-ABC1-4604-AB92-58FB74471A6B}"/>
              </a:ext>
            </a:extLst>
          </p:cNvPr>
          <p:cNvSpPr txBox="1"/>
          <p:nvPr/>
        </p:nvSpPr>
        <p:spPr>
          <a:xfrm>
            <a:off x="8232732" y="6467421"/>
            <a:ext cx="3914721" cy="3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北方領土問題について学ぶ青少年</a:t>
            </a:r>
            <a:endParaRPr lang="en-US" altLang="ja-JP" sz="16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743743C-B01A-47BD-A3D7-1CE86CB5170A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北方領土返還要求運動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B461F77-F875-4477-BA7A-D89415B49AF7}"/>
              </a:ext>
            </a:extLst>
          </p:cNvPr>
          <p:cNvSpPr txBox="1"/>
          <p:nvPr/>
        </p:nvSpPr>
        <p:spPr>
          <a:xfrm>
            <a:off x="292101" y="1162740"/>
            <a:ext cx="8062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若い世代に引き継ぐ</a:t>
            </a:r>
            <a:endParaRPr lang="en-US" altLang="ja-JP" sz="40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40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返還運動が行われている</a:t>
            </a:r>
            <a:endParaRPr kumimoji="1" lang="ja-JP" altLang="en-US" sz="4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F8DBB517-B6D3-4E2F-BD24-38F6F8EE62D5}"/>
              </a:ext>
            </a:extLst>
          </p:cNvPr>
          <p:cNvSpPr txBox="1"/>
          <p:nvPr/>
        </p:nvSpPr>
        <p:spPr>
          <a:xfrm>
            <a:off x="349985" y="3154474"/>
            <a:ext cx="7494916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この日を中心に、北方領土返還要求全国大会を</a:t>
            </a:r>
            <a:r>
              <a:rPr lang="ja-JP" altLang="en-US" sz="2400" b="1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始め、全国各地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で様々な事業</a:t>
            </a:r>
            <a:r>
              <a:rPr lang="ja-JP" altLang="en-US" sz="24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が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実施されている。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483E96F-F553-4C32-BD41-297680ADBDE7}"/>
              </a:ext>
            </a:extLst>
          </p:cNvPr>
          <p:cNvSpPr txBox="1"/>
          <p:nvPr/>
        </p:nvSpPr>
        <p:spPr>
          <a:xfrm>
            <a:off x="349985" y="5376511"/>
            <a:ext cx="7494916" cy="140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1986(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昭和</a:t>
            </a: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61)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年に根室市で開催された都道府県民会議代表者全国会議において、毎年</a:t>
            </a: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月と</a:t>
            </a: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8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月を</a:t>
            </a:r>
            <a:endParaRPr lang="en-US" altLang="ja-JP" sz="24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「北方領土返還運動全国強調月間」として設定。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012DDBB8-1A7B-2EB6-704D-806601D932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9" y="1099943"/>
            <a:ext cx="4239720" cy="28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74C5FBDB-98FC-448F-B59E-A3D1775F8323}"/>
              </a:ext>
            </a:extLst>
          </p:cNvPr>
          <p:cNvSpPr txBox="1"/>
          <p:nvPr/>
        </p:nvSpPr>
        <p:spPr>
          <a:xfrm>
            <a:off x="8232732" y="3537344"/>
            <a:ext cx="3080657" cy="3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北方領土返還要求全国大会</a:t>
            </a:r>
            <a:endParaRPr lang="en-US" altLang="ja-JP" sz="16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81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5C3D307C-4560-4752-BC2D-EFD47C7B82D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E3385C36-C400-4F7E-AE4C-9D578E0A6D61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301C2DD-32E0-42C9-AE7D-B1C20031133C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36482C4A-16F9-44E7-B721-1DEC111D9C53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9C323B15-8612-4B00-A9C9-F2993F06CDA6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5DF0E12D-429F-43A5-9A22-CC540681040F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A598D95-B666-4ACA-97D4-8E0AB140857F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488F7C9-75E6-46E8-8EDA-4211A62695A5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07D90C23-7D8C-4A91-931E-284092AC12F9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379981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背景パターン&#10;&#10;自動的に生成された説明">
            <a:extLst>
              <a:ext uri="{FF2B5EF4-FFF2-40B4-BE49-F238E27FC236}">
                <a16:creationId xmlns:a16="http://schemas.microsoft.com/office/drawing/2014/main" id="{47DC58E7-664C-BC79-727F-2BF98DEB81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1"/>
            <a:ext cx="12181246" cy="1304818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0" y="0"/>
            <a:ext cx="12192000" cy="13048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959" y="300450"/>
            <a:ext cx="10460083" cy="1104899"/>
          </a:xfrm>
        </p:spPr>
        <p:txBody>
          <a:bodyPr>
            <a:normAutofit fontScale="90000"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日本の領土の中で日本人が</a:t>
            </a:r>
            <a:br>
              <a:rPr lang="en-US" altLang="ja-JP" dirty="0">
                <a:solidFill>
                  <a:srgbClr val="0B507E"/>
                </a:solidFill>
              </a:rPr>
            </a:br>
            <a:r>
              <a:rPr lang="ja-JP" altLang="en-US" dirty="0">
                <a:solidFill>
                  <a:srgbClr val="0B507E"/>
                </a:solidFill>
              </a:rPr>
              <a:t>自由に訪問（旅行）できない場所はどこ</a:t>
            </a:r>
            <a:endParaRPr lang="zh-TW" altLang="en-US" dirty="0">
              <a:solidFill>
                <a:srgbClr val="0B507E"/>
              </a:solidFill>
            </a:endParaRP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938B8C-811F-EFF2-8FC7-6AD58A8C80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288" t="21560" r="10334" b="18488"/>
          <a:stretch/>
        </p:blipFill>
        <p:spPr>
          <a:xfrm>
            <a:off x="1781091" y="1304819"/>
            <a:ext cx="7422887" cy="55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58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167BE4C-4D07-44FC-95BE-6B4F2F6C18B6}"/>
              </a:ext>
            </a:extLst>
          </p:cNvPr>
          <p:cNvSpPr txBox="1"/>
          <p:nvPr/>
        </p:nvSpPr>
        <p:spPr>
          <a:xfrm>
            <a:off x="814016" y="664141"/>
            <a:ext cx="10563969" cy="5529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日露間の国境の変遷と現在の状況を見ると、日本の立場には正当性がある。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marL="685800" indent="-6858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ソ連軍は北方四島に侵攻し、日本人島民を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5300"/>
              </a:lnSpc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　 強制退去させ、今日もロシアは不法占拠を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5300"/>
              </a:lnSpc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　 続けている。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marL="571500" indent="-5715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北方領土問題解決のための様々な動きがあ 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ts val="5300"/>
              </a:lnSpc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 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marL="571500" indent="-5715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解決に向けてどんな取組みが考えられるか。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8695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背景パターン&#10;&#10;自動的に生成された説明">
            <a:extLst>
              <a:ext uri="{FF2B5EF4-FFF2-40B4-BE49-F238E27FC236}">
                <a16:creationId xmlns:a16="http://schemas.microsoft.com/office/drawing/2014/main" id="{A014B583-F90D-17DD-9B11-D1C5F04A80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1"/>
            <a:ext cx="12181246" cy="1304818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4603061-5AF5-DD8A-2EE3-472D40FB3F70}"/>
              </a:ext>
            </a:extLst>
          </p:cNvPr>
          <p:cNvSpPr/>
          <p:nvPr/>
        </p:nvSpPr>
        <p:spPr>
          <a:xfrm>
            <a:off x="0" y="0"/>
            <a:ext cx="12192000" cy="13048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959" y="300450"/>
            <a:ext cx="10736761" cy="1104899"/>
          </a:xfrm>
        </p:spPr>
        <p:txBody>
          <a:bodyPr>
            <a:normAutofit fontScale="90000"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北方領土周辺海域でソ連監視船に追われて逃げまどう日本漁船</a:t>
            </a:r>
            <a:endParaRPr lang="zh-TW" altLang="en-US" dirty="0">
              <a:solidFill>
                <a:srgbClr val="0B507E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D72D20B-1B06-B845-1E65-FF4D2F2ABDBF}"/>
              </a:ext>
            </a:extLst>
          </p:cNvPr>
          <p:cNvSpPr/>
          <p:nvPr/>
        </p:nvSpPr>
        <p:spPr>
          <a:xfrm>
            <a:off x="0" y="1304819"/>
            <a:ext cx="12192000" cy="555318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" name="図 5" descr="屋外, 水, 海, 砂浜 が含まれている画像&#10;&#10;自動的に生成された説明">
            <a:extLst>
              <a:ext uri="{FF2B5EF4-FFF2-40B4-BE49-F238E27FC236}">
                <a16:creationId xmlns:a16="http://schemas.microsoft.com/office/drawing/2014/main" id="{F3B697E7-8749-1613-4A32-7D87E10E34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276" y="1729862"/>
            <a:ext cx="7617448" cy="410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55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日露間の国境の変遷と</a:t>
            </a:r>
            <a:br>
              <a:rPr lang="en-US" altLang="ja-JP" sz="6600" dirty="0"/>
            </a:br>
            <a:r>
              <a:rPr lang="ja-JP" altLang="en-US" sz="6600" dirty="0"/>
              <a:t>現在の状況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A0C95DB-206C-4EF3-A4A0-5A54EB75D68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C6348844-9323-465D-82F1-3CC2B38E9765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42788C4-5EBE-451E-8495-64BEF989B964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791CD46-2DEB-4C33-98BD-C6F5BBB95E30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C25D13-1D51-443D-A916-7A3179537BEF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5CB161-CD86-42F8-B314-CE8BDD693E3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96E66B8-2D69-4FFB-B040-A56968F174FB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F325D59-A1D2-41CE-802D-8081B0C64330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4B332BF-A569-41FF-911D-82C743FD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25709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5F579BD4-A454-AF55-ECE5-7D64F57E5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5670C09-0E6A-1867-FA1F-C06A4CF2E444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6468374" cy="1104899"/>
          </a:xfrm>
        </p:spPr>
        <p:txBody>
          <a:bodyPr>
            <a:normAutofit/>
          </a:bodyPr>
          <a:lstStyle/>
          <a:p>
            <a:r>
              <a:rPr kumimoji="1" lang="en-US" altLang="zh-TW" dirty="0">
                <a:solidFill>
                  <a:srgbClr val="0B507E"/>
                </a:solidFill>
              </a:rPr>
              <a:t>1855</a:t>
            </a:r>
            <a:r>
              <a:rPr kumimoji="1" lang="en-US" altLang="ja-JP" dirty="0">
                <a:solidFill>
                  <a:srgbClr val="0B507E"/>
                </a:solidFill>
              </a:rPr>
              <a:t>(</a:t>
            </a:r>
            <a:r>
              <a:rPr kumimoji="1" lang="ja-JP" altLang="en-US" dirty="0">
                <a:solidFill>
                  <a:srgbClr val="0B507E"/>
                </a:solidFill>
              </a:rPr>
              <a:t>安政</a:t>
            </a:r>
            <a:r>
              <a:rPr lang="ja-JP" altLang="en-US" dirty="0">
                <a:solidFill>
                  <a:srgbClr val="0B507E"/>
                </a:solidFill>
              </a:rPr>
              <a:t>元</a:t>
            </a:r>
            <a:r>
              <a:rPr kumimoji="1" lang="en-US" altLang="ja-JP" dirty="0">
                <a:solidFill>
                  <a:srgbClr val="0B507E"/>
                </a:solidFill>
              </a:rPr>
              <a:t>)</a:t>
            </a:r>
            <a:r>
              <a:rPr kumimoji="1" lang="zh-TW" altLang="en-US" dirty="0">
                <a:solidFill>
                  <a:srgbClr val="0B507E"/>
                </a:solidFill>
              </a:rPr>
              <a:t>年</a:t>
            </a:r>
            <a:r>
              <a:rPr kumimoji="1" lang="ja-JP" altLang="en-US" dirty="0">
                <a:solidFill>
                  <a:srgbClr val="0B507E"/>
                </a:solidFill>
              </a:rPr>
              <a:t>　　　　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569F2F52-66EB-4962-8F9C-788C06E715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04788" y="-54666"/>
          <a:ext cx="3940942" cy="1337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3906122" imgH="1371552" progId="Word.Document.12">
                  <p:embed/>
                </p:oleObj>
              </mc:Choice>
              <mc:Fallback>
                <p:oleObj name="Document" r:id="rId4" imgW="3906122" imgH="1371552" progId="Word.Document.12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569F2F52-66EB-4962-8F9C-788C06E71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4788" y="-54666"/>
                        <a:ext cx="3940942" cy="1337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BFD5E448-E659-0054-98A3-C987EB0E0D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3000"/>
            <a:ext cx="7104216" cy="576500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B667536-15D2-4A65-9F5B-1FAF86464B5D}"/>
              </a:ext>
            </a:extLst>
          </p:cNvPr>
          <p:cNvSpPr txBox="1"/>
          <p:nvPr/>
        </p:nvSpPr>
        <p:spPr>
          <a:xfrm>
            <a:off x="7238389" y="1990905"/>
            <a:ext cx="4848466" cy="3981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択捉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えとろふ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島と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C7404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得撫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ウルップ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島の間が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C7404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国境と定められ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た。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また、樺太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サハリン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従来どおり国境を設けず、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両国民の混住の地とすることが定められた。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515D3B84-C66E-4B02-9259-71C624F8228B}"/>
              </a:ext>
            </a:extLst>
          </p:cNvPr>
          <p:cNvCxnSpPr>
            <a:cxnSpLocks/>
          </p:cNvCxnSpPr>
          <p:nvPr/>
        </p:nvCxnSpPr>
        <p:spPr>
          <a:xfrm>
            <a:off x="3596845" y="4918141"/>
            <a:ext cx="608937" cy="561975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C98DEA5-3D58-DD47-2EB1-14CEEFEF2613}"/>
              </a:ext>
            </a:extLst>
          </p:cNvPr>
          <p:cNvGrpSpPr/>
          <p:nvPr/>
        </p:nvGrpSpPr>
        <p:grpSpPr>
          <a:xfrm>
            <a:off x="3686629" y="5079025"/>
            <a:ext cx="2002059" cy="1699371"/>
            <a:chOff x="4571966" y="4205733"/>
            <a:chExt cx="2002059" cy="1699371"/>
          </a:xfrm>
        </p:grpSpPr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B4C47BDF-93DF-481B-A6F5-A4C8AB7B0367}"/>
                </a:ext>
              </a:extLst>
            </p:cNvPr>
            <p:cNvSpPr/>
            <p:nvPr/>
          </p:nvSpPr>
          <p:spPr>
            <a:xfrm>
              <a:off x="4737100" y="4249278"/>
              <a:ext cx="1652814" cy="16558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タイトル 1">
              <a:extLst>
                <a:ext uri="{FF2B5EF4-FFF2-40B4-BE49-F238E27FC236}">
                  <a16:creationId xmlns:a16="http://schemas.microsoft.com/office/drawing/2014/main" id="{99FE22FF-A2E4-4C34-A215-BD52CEE3DBA2}"/>
                </a:ext>
              </a:extLst>
            </p:cNvPr>
            <p:cNvSpPr txBox="1">
              <a:spLocks/>
            </p:cNvSpPr>
            <p:nvPr/>
          </p:nvSpPr>
          <p:spPr>
            <a:xfrm>
              <a:off x="4571966" y="4205733"/>
              <a:ext cx="2002059" cy="145903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2800" dirty="0">
                  <a:solidFill>
                    <a:srgbClr val="F86F08"/>
                  </a:solidFill>
                </a:rPr>
                <a:t>国境線</a:t>
              </a:r>
              <a:endParaRPr lang="en-US" altLang="ja-JP" sz="28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1800" dirty="0">
                  <a:solidFill>
                    <a:srgbClr val="F86F08"/>
                  </a:solidFill>
                </a:rPr>
                <a:t>択捉島と</a:t>
              </a:r>
              <a:endParaRPr lang="en-US" altLang="ja-JP" sz="18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1800" dirty="0">
                  <a:solidFill>
                    <a:srgbClr val="F86F08"/>
                  </a:solidFill>
                </a:rPr>
                <a:t>得撫島の間</a:t>
              </a:r>
              <a:endParaRPr lang="en-US" altLang="ja-JP" sz="1800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433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背景パターン&#10;&#10;自動的に生成された説明">
            <a:extLst>
              <a:ext uri="{FF2B5EF4-FFF2-40B4-BE49-F238E27FC236}">
                <a16:creationId xmlns:a16="http://schemas.microsoft.com/office/drawing/2014/main" id="{CA594E4C-4CDE-2363-6A04-2CC31A7281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6E725A7-65CA-46A1-A310-B8E7639D5E0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"/>
            <a:ext cx="10779493" cy="1104899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TW" dirty="0">
                <a:solidFill>
                  <a:srgbClr val="0B507E"/>
                </a:solidFill>
              </a:rPr>
              <a:t>1875(</a:t>
            </a:r>
            <a:r>
              <a:rPr kumimoji="1" lang="ja-JP" altLang="en-US" dirty="0">
                <a:solidFill>
                  <a:srgbClr val="0B507E"/>
                </a:solidFill>
              </a:rPr>
              <a:t>明治</a:t>
            </a:r>
            <a:r>
              <a:rPr kumimoji="1" lang="en-US" altLang="ja-JP" dirty="0">
                <a:solidFill>
                  <a:srgbClr val="0B507E"/>
                </a:solidFill>
              </a:rPr>
              <a:t>8</a:t>
            </a:r>
            <a:r>
              <a:rPr kumimoji="1" lang="en-US" altLang="zh-TW" dirty="0">
                <a:solidFill>
                  <a:srgbClr val="0B507E"/>
                </a:solidFill>
              </a:rPr>
              <a:t>)</a:t>
            </a:r>
            <a:r>
              <a:rPr kumimoji="1" lang="zh-TW" altLang="en-US" dirty="0">
                <a:solidFill>
                  <a:srgbClr val="0B507E"/>
                </a:solidFill>
              </a:rPr>
              <a:t>年</a:t>
            </a:r>
            <a:r>
              <a:rPr kumimoji="1" lang="ja-JP" altLang="en-US" dirty="0">
                <a:solidFill>
                  <a:srgbClr val="0B507E"/>
                </a:solidFill>
              </a:rPr>
              <a:t>　樺太千島交換条約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B667536-15D2-4A65-9F5B-1FAF86464B5D}"/>
              </a:ext>
            </a:extLst>
          </p:cNvPr>
          <p:cNvSpPr txBox="1"/>
          <p:nvPr/>
        </p:nvSpPr>
        <p:spPr>
          <a:xfrm>
            <a:off x="7186512" y="2270982"/>
            <a:ext cx="4848466" cy="342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日本はロシアから千島列島を譲り受けるかわりに、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ロシアに対して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サハリン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全島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を放棄した。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千島列島には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は含まれていない。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C24F6E9-F13A-EBF1-5A44-1385826B6E18}"/>
              </a:ext>
            </a:extLst>
          </p:cNvPr>
          <p:cNvGrpSpPr/>
          <p:nvPr/>
        </p:nvGrpSpPr>
        <p:grpSpPr>
          <a:xfrm>
            <a:off x="0" y="1091587"/>
            <a:ext cx="7104215" cy="5765000"/>
            <a:chOff x="0" y="1091587"/>
            <a:chExt cx="7104215" cy="5765000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C5E655FB-356F-B437-4C4F-D7F256B2D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091587"/>
              <a:ext cx="7104215" cy="5765000"/>
            </a:xfrm>
            <a:prstGeom prst="rect">
              <a:avLst/>
            </a:prstGeom>
          </p:spPr>
        </p:pic>
        <p:cxnSp>
          <p:nvCxnSpPr>
            <p:cNvPr id="29" name="直線コネクタ 28">
              <a:extLst>
                <a:ext uri="{FF2B5EF4-FFF2-40B4-BE49-F238E27FC236}">
                  <a16:creationId xmlns:a16="http://schemas.microsoft.com/office/drawing/2014/main" id="{1728182A-E7DD-4AD9-B0A7-F32D8654049B}"/>
                </a:ext>
              </a:extLst>
            </p:cNvPr>
            <p:cNvCxnSpPr>
              <a:cxnSpLocks/>
            </p:cNvCxnSpPr>
            <p:nvPr/>
          </p:nvCxnSpPr>
          <p:spPr>
            <a:xfrm>
              <a:off x="1320976" y="4994353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AE1D24B0-4E50-4C4B-AD3E-B55B81B97970}"/>
                </a:ext>
              </a:extLst>
            </p:cNvPr>
            <p:cNvGrpSpPr/>
            <p:nvPr/>
          </p:nvGrpSpPr>
          <p:grpSpPr>
            <a:xfrm>
              <a:off x="157022" y="4393314"/>
              <a:ext cx="1227442" cy="1227441"/>
              <a:chOff x="2021493" y="4144105"/>
              <a:chExt cx="1216741" cy="1216741"/>
            </a:xfrm>
          </p:grpSpPr>
          <p:sp>
            <p:nvSpPr>
              <p:cNvPr id="43" name="楕円 42">
                <a:extLst>
                  <a:ext uri="{FF2B5EF4-FFF2-40B4-BE49-F238E27FC236}">
                    <a16:creationId xmlns:a16="http://schemas.microsoft.com/office/drawing/2014/main" id="{6FC4B7F3-D5F2-4262-8361-7052E77298A6}"/>
                  </a:ext>
                </a:extLst>
              </p:cNvPr>
              <p:cNvSpPr/>
              <p:nvPr/>
            </p:nvSpPr>
            <p:spPr>
              <a:xfrm>
                <a:off x="2021493" y="4144105"/>
                <a:ext cx="1216741" cy="12167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86F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タイトル 1">
                <a:extLst>
                  <a:ext uri="{FF2B5EF4-FFF2-40B4-BE49-F238E27FC236}">
                    <a16:creationId xmlns:a16="http://schemas.microsoft.com/office/drawing/2014/main" id="{BE09CAD8-3857-4B7E-99B2-0C11E2628D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2018" y="4481199"/>
                <a:ext cx="1144382" cy="54255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 fontScale="77500" lnSpcReduction="2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ja-JP" altLang="en-US" sz="3200" dirty="0">
                    <a:solidFill>
                      <a:srgbClr val="F86F08"/>
                    </a:solidFill>
                  </a:rPr>
                  <a:t>国境線</a:t>
                </a:r>
                <a:endParaRPr lang="en-US" altLang="ja-JP" sz="3200" dirty="0">
                  <a:solidFill>
                    <a:srgbClr val="F86F08"/>
                  </a:solidFill>
                </a:endParaRPr>
              </a:p>
            </p:txBody>
          </p:sp>
        </p:grp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42C769DE-A4A1-003E-24A5-322951E8A096}"/>
                </a:ext>
              </a:extLst>
            </p:cNvPr>
            <p:cNvCxnSpPr>
              <a:cxnSpLocks/>
            </p:cNvCxnSpPr>
            <p:nvPr/>
          </p:nvCxnSpPr>
          <p:spPr>
            <a:xfrm>
              <a:off x="5626352" y="2605679"/>
              <a:ext cx="718092" cy="646249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8295FC62-23E1-437E-950E-D942A5A55005}"/>
                </a:ext>
              </a:extLst>
            </p:cNvPr>
            <p:cNvGrpSpPr/>
            <p:nvPr/>
          </p:nvGrpSpPr>
          <p:grpSpPr>
            <a:xfrm>
              <a:off x="5732690" y="3169920"/>
              <a:ext cx="1227149" cy="1162314"/>
              <a:chOff x="1986327" y="4144105"/>
              <a:chExt cx="1284611" cy="1216741"/>
            </a:xfrm>
          </p:grpSpPr>
          <p:sp>
            <p:nvSpPr>
              <p:cNvPr id="40" name="楕円 39">
                <a:extLst>
                  <a:ext uri="{FF2B5EF4-FFF2-40B4-BE49-F238E27FC236}">
                    <a16:creationId xmlns:a16="http://schemas.microsoft.com/office/drawing/2014/main" id="{8FC85768-9D8E-4C81-97F4-586CFC297859}"/>
                  </a:ext>
                </a:extLst>
              </p:cNvPr>
              <p:cNvSpPr/>
              <p:nvPr/>
            </p:nvSpPr>
            <p:spPr>
              <a:xfrm>
                <a:off x="2021493" y="4144105"/>
                <a:ext cx="1216741" cy="12167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86F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タイトル 1">
                <a:extLst>
                  <a:ext uri="{FF2B5EF4-FFF2-40B4-BE49-F238E27FC236}">
                    <a16:creationId xmlns:a16="http://schemas.microsoft.com/office/drawing/2014/main" id="{D4F6FD35-CF41-49DF-8BAB-04005F69E5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6327" y="4507600"/>
                <a:ext cx="1284611" cy="54255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ja-JP" altLang="en-US" sz="2450" dirty="0">
                    <a:solidFill>
                      <a:srgbClr val="F86F08"/>
                    </a:solidFill>
                  </a:rPr>
                  <a:t>国境線</a:t>
                </a:r>
                <a:endParaRPr lang="en-US" altLang="ja-JP" sz="2450" dirty="0">
                  <a:solidFill>
                    <a:srgbClr val="F86F08"/>
                  </a:solidFill>
                </a:endParaRPr>
              </a:p>
            </p:txBody>
          </p:sp>
        </p:grpSp>
      </p:grpSp>
      <p:sp>
        <p:nvSpPr>
          <p:cNvPr id="20" name="タイトル 1">
            <a:extLst>
              <a:ext uri="{FF2B5EF4-FFF2-40B4-BE49-F238E27FC236}">
                <a16:creationId xmlns:a16="http://schemas.microsoft.com/office/drawing/2014/main" id="{4BC3F1E6-4B0B-3A5D-DE63-7C0C4DE36750}"/>
              </a:ext>
            </a:extLst>
          </p:cNvPr>
          <p:cNvSpPr txBox="1">
            <a:spLocks/>
          </p:cNvSpPr>
          <p:nvPr/>
        </p:nvSpPr>
        <p:spPr>
          <a:xfrm>
            <a:off x="6027554" y="-28494"/>
            <a:ext cx="5389747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800" b="0" dirty="0">
                <a:solidFill>
                  <a:srgbClr val="0B507E"/>
                </a:solidFill>
              </a:rPr>
              <a:t>から  ふと   ち   しま   こう  かん じょうやく</a:t>
            </a:r>
            <a:endParaRPr lang="zh-TW" altLang="en-US" sz="18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55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背景パターン&#10;&#10;自動的に生成された説明">
            <a:extLst>
              <a:ext uri="{FF2B5EF4-FFF2-40B4-BE49-F238E27FC236}">
                <a16:creationId xmlns:a16="http://schemas.microsoft.com/office/drawing/2014/main" id="{F1BA1F90-08A2-0876-8DCE-9A059282A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FF00362-BD5D-CEC5-08CD-0601E0AD01C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rgbClr val="0B507E"/>
                </a:solidFill>
              </a:rPr>
              <a:t>1905(</a:t>
            </a:r>
            <a:r>
              <a:rPr kumimoji="1" lang="ja-JP" altLang="en-US" dirty="0">
                <a:solidFill>
                  <a:srgbClr val="0B507E"/>
                </a:solidFill>
              </a:rPr>
              <a:t>明治</a:t>
            </a:r>
            <a:r>
              <a:rPr kumimoji="1" lang="en-US" altLang="ja-JP" dirty="0">
                <a:solidFill>
                  <a:srgbClr val="0B507E"/>
                </a:solidFill>
              </a:rPr>
              <a:t>38)</a:t>
            </a:r>
            <a:r>
              <a:rPr kumimoji="1" lang="ja-JP" altLang="en-US" dirty="0">
                <a:solidFill>
                  <a:srgbClr val="0B507E"/>
                </a:solidFill>
              </a:rPr>
              <a:t>年　ポーツマス条約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804BC449-4C53-4047-9980-BADCB41B0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3176"/>
            <a:ext cx="7102800" cy="5763852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DF0A322C-5686-475F-9BE8-963128A82D34}"/>
              </a:ext>
            </a:extLst>
          </p:cNvPr>
          <p:cNvSpPr txBox="1"/>
          <p:nvPr/>
        </p:nvSpPr>
        <p:spPr>
          <a:xfrm>
            <a:off x="7228668" y="2345904"/>
            <a:ext cx="4848466" cy="2860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日露戦争の結果、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ポーツマス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条約が締結され、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北緯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度以南の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南樺太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サハリンの一部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日本に割譲された。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97380C8-CDD4-21D0-E6CD-5583D71BBE2D}"/>
              </a:ext>
            </a:extLst>
          </p:cNvPr>
          <p:cNvCxnSpPr>
            <a:cxnSpLocks/>
          </p:cNvCxnSpPr>
          <p:nvPr/>
        </p:nvCxnSpPr>
        <p:spPr>
          <a:xfrm>
            <a:off x="1431663" y="3094675"/>
            <a:ext cx="1127902" cy="0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5C8AEC01-F0C7-38FA-44EE-65D6142FE1CF}"/>
              </a:ext>
            </a:extLst>
          </p:cNvPr>
          <p:cNvGrpSpPr/>
          <p:nvPr/>
        </p:nvGrpSpPr>
        <p:grpSpPr>
          <a:xfrm>
            <a:off x="365800" y="2478396"/>
            <a:ext cx="1227442" cy="1227441"/>
            <a:chOff x="2021493" y="4144105"/>
            <a:chExt cx="1216741" cy="1216741"/>
          </a:xfrm>
        </p:grpSpPr>
        <p:sp>
          <p:nvSpPr>
            <p:cNvPr id="27" name="楕円 26">
              <a:extLst>
                <a:ext uri="{FF2B5EF4-FFF2-40B4-BE49-F238E27FC236}">
                  <a16:creationId xmlns:a16="http://schemas.microsoft.com/office/drawing/2014/main" id="{0A25ECA2-DB3B-25EA-5B09-7749A08333CE}"/>
                </a:ext>
              </a:extLst>
            </p:cNvPr>
            <p:cNvSpPr/>
            <p:nvPr/>
          </p:nvSpPr>
          <p:spPr>
            <a:xfrm>
              <a:off x="2021493" y="4144105"/>
              <a:ext cx="1216741" cy="12167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タイトル 1">
              <a:extLst>
                <a:ext uri="{FF2B5EF4-FFF2-40B4-BE49-F238E27FC236}">
                  <a16:creationId xmlns:a16="http://schemas.microsoft.com/office/drawing/2014/main" id="{C756F675-FB8C-FBCF-F643-3EEB4D4722D6}"/>
                </a:ext>
              </a:extLst>
            </p:cNvPr>
            <p:cNvSpPr txBox="1">
              <a:spLocks/>
            </p:cNvSpPr>
            <p:nvPr/>
          </p:nvSpPr>
          <p:spPr>
            <a:xfrm>
              <a:off x="2032018" y="4481199"/>
              <a:ext cx="1144382" cy="54255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77500" lnSpcReduction="2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3200" dirty="0">
                  <a:solidFill>
                    <a:srgbClr val="F86F08"/>
                  </a:solidFill>
                </a:rPr>
                <a:t>国境線</a:t>
              </a:r>
              <a:endParaRPr lang="en-US" altLang="ja-JP" sz="3200" dirty="0">
                <a:solidFill>
                  <a:srgbClr val="F86F08"/>
                </a:solidFill>
              </a:endParaRPr>
            </a:p>
          </p:txBody>
        </p:sp>
      </p:grp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587A0027-A982-6F4C-99EF-37344F9FFF4D}"/>
              </a:ext>
            </a:extLst>
          </p:cNvPr>
          <p:cNvCxnSpPr>
            <a:cxnSpLocks/>
          </p:cNvCxnSpPr>
          <p:nvPr/>
        </p:nvCxnSpPr>
        <p:spPr>
          <a:xfrm>
            <a:off x="5626352" y="2605679"/>
            <a:ext cx="718092" cy="646249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9A383F30-4318-AA44-4469-0662B5D35B13}"/>
              </a:ext>
            </a:extLst>
          </p:cNvPr>
          <p:cNvGrpSpPr/>
          <p:nvPr/>
        </p:nvGrpSpPr>
        <p:grpSpPr>
          <a:xfrm>
            <a:off x="5732690" y="3169920"/>
            <a:ext cx="1227149" cy="1162314"/>
            <a:chOff x="1986327" y="4144105"/>
            <a:chExt cx="1284611" cy="1216741"/>
          </a:xfrm>
        </p:grpSpPr>
        <p:sp>
          <p:nvSpPr>
            <p:cNvPr id="33" name="楕円 32">
              <a:extLst>
                <a:ext uri="{FF2B5EF4-FFF2-40B4-BE49-F238E27FC236}">
                  <a16:creationId xmlns:a16="http://schemas.microsoft.com/office/drawing/2014/main" id="{14FE4060-7BEB-3962-ECDE-7079D8AF1EF5}"/>
                </a:ext>
              </a:extLst>
            </p:cNvPr>
            <p:cNvSpPr/>
            <p:nvPr/>
          </p:nvSpPr>
          <p:spPr>
            <a:xfrm>
              <a:off x="2021493" y="4144105"/>
              <a:ext cx="1216741" cy="12167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タイトル 1">
              <a:extLst>
                <a:ext uri="{FF2B5EF4-FFF2-40B4-BE49-F238E27FC236}">
                  <a16:creationId xmlns:a16="http://schemas.microsoft.com/office/drawing/2014/main" id="{2686F788-03DC-1338-4F54-86839C230DDD}"/>
                </a:ext>
              </a:extLst>
            </p:cNvPr>
            <p:cNvSpPr txBox="1">
              <a:spLocks/>
            </p:cNvSpPr>
            <p:nvPr/>
          </p:nvSpPr>
          <p:spPr>
            <a:xfrm>
              <a:off x="1986327" y="4507600"/>
              <a:ext cx="1284611" cy="54255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2450" dirty="0">
                  <a:solidFill>
                    <a:srgbClr val="F86F08"/>
                  </a:solidFill>
                </a:rPr>
                <a:t>国境線</a:t>
              </a:r>
              <a:endParaRPr lang="en-US" altLang="ja-JP" sz="2450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429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5AD32990-820B-AB53-2EDC-443CAD6B85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60CF1C7-818E-8405-2285-351FE2518FE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990925"/>
          </a:xfrm>
        </p:spPr>
        <p:txBody>
          <a:bodyPr>
            <a:normAutofit/>
          </a:bodyPr>
          <a:lstStyle/>
          <a:p>
            <a:r>
              <a:rPr lang="en-US" altLang="ja-JP" sz="4200" dirty="0">
                <a:solidFill>
                  <a:srgbClr val="0B507E"/>
                </a:solidFill>
              </a:rPr>
              <a:t>1951(</a:t>
            </a:r>
            <a:r>
              <a:rPr lang="ja-JP" altLang="en-US" sz="4200" dirty="0">
                <a:solidFill>
                  <a:srgbClr val="0B507E"/>
                </a:solidFill>
              </a:rPr>
              <a:t>昭和</a:t>
            </a:r>
            <a:r>
              <a:rPr lang="en-US" altLang="ja-JP" sz="4200" dirty="0">
                <a:solidFill>
                  <a:srgbClr val="0B507E"/>
                </a:solidFill>
              </a:rPr>
              <a:t>26)</a:t>
            </a:r>
            <a:r>
              <a:rPr lang="ja-JP" altLang="en-US" sz="4200" dirty="0">
                <a:solidFill>
                  <a:srgbClr val="0B507E"/>
                </a:solidFill>
              </a:rPr>
              <a:t>年　サンフランシスコ平和条約</a:t>
            </a:r>
            <a:endParaRPr lang="ja-JP" altLang="en-US" sz="4200" b="0" dirty="0">
              <a:solidFill>
                <a:srgbClr val="0B507E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6599B61-E661-492C-8151-6BD6B7588631}"/>
              </a:ext>
            </a:extLst>
          </p:cNvPr>
          <p:cNvSpPr txBox="1"/>
          <p:nvPr/>
        </p:nvSpPr>
        <p:spPr>
          <a:xfrm>
            <a:off x="7186512" y="1123230"/>
            <a:ext cx="4848466" cy="3981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日本は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千島列島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と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南樺太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サハリンの一部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を放棄したが、北方四島は</a:t>
            </a:r>
            <a:r>
              <a:rPr lang="ja-JP" altLang="en-US" sz="2800" b="1" dirty="0">
                <a:solidFill>
                  <a:srgbClr val="0B507E"/>
                </a:solidFill>
              </a:rPr>
              <a:t>千島列島には</a:t>
            </a:r>
            <a:endParaRPr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含まれていない。</a:t>
            </a:r>
            <a:endParaRPr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なお、放棄した地域は、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最終的にどこに帰属するかは何も決められていない。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A2B13B5A-9D4F-4AE0-BE0A-0A226413789B}"/>
              </a:ext>
            </a:extLst>
          </p:cNvPr>
          <p:cNvSpPr txBox="1"/>
          <p:nvPr/>
        </p:nvSpPr>
        <p:spPr>
          <a:xfrm>
            <a:off x="7186512" y="5053981"/>
            <a:ext cx="4848466" cy="1740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ソ連はこの条約に調印していない</a:t>
            </a:r>
            <a:r>
              <a:rPr lang="ja-JP" altLang="en-US" sz="2800" b="1" dirty="0">
                <a:solidFill>
                  <a:srgbClr val="0B507E"/>
                </a:solidFill>
              </a:rPr>
              <a:t>。そのため、この条約上の権利を主張し得ない。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555F00E-62AA-8FBE-D435-DBC7BB14D3DF}"/>
              </a:ext>
            </a:extLst>
          </p:cNvPr>
          <p:cNvGrpSpPr/>
          <p:nvPr/>
        </p:nvGrpSpPr>
        <p:grpSpPr>
          <a:xfrm>
            <a:off x="0" y="1095374"/>
            <a:ext cx="7102489" cy="5763600"/>
            <a:chOff x="0" y="1095374"/>
            <a:chExt cx="7102489" cy="5763600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27CEBB2A-3A7D-1048-C45D-832C7A794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095374"/>
              <a:ext cx="7102489" cy="5763600"/>
            </a:xfrm>
            <a:prstGeom prst="rect">
              <a:avLst/>
            </a:prstGeom>
          </p:spPr>
        </p:pic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E28D937A-8836-B781-43CC-527ED003B5CC}"/>
                </a:ext>
              </a:extLst>
            </p:cNvPr>
            <p:cNvCxnSpPr>
              <a:cxnSpLocks/>
            </p:cNvCxnSpPr>
            <p:nvPr/>
          </p:nvCxnSpPr>
          <p:spPr>
            <a:xfrm>
              <a:off x="1253863" y="5037156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575EADCF-D1FC-0583-6A5C-5B78B34AC359}"/>
                </a:ext>
              </a:extLst>
            </p:cNvPr>
            <p:cNvCxnSpPr>
              <a:cxnSpLocks/>
            </p:cNvCxnSpPr>
            <p:nvPr/>
          </p:nvCxnSpPr>
          <p:spPr>
            <a:xfrm>
              <a:off x="5626352" y="2605679"/>
              <a:ext cx="718092" cy="646249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91C53849-B5A8-97F6-AFE9-B751389CD632}"/>
                </a:ext>
              </a:extLst>
            </p:cNvPr>
            <p:cNvCxnSpPr>
              <a:cxnSpLocks/>
            </p:cNvCxnSpPr>
            <p:nvPr/>
          </p:nvCxnSpPr>
          <p:spPr>
            <a:xfrm>
              <a:off x="1515625" y="3084359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D2D8B6DC-DF92-C297-300C-726D7EC5D151}"/>
                </a:ext>
              </a:extLst>
            </p:cNvPr>
            <p:cNvCxnSpPr>
              <a:cxnSpLocks/>
            </p:cNvCxnSpPr>
            <p:nvPr/>
          </p:nvCxnSpPr>
          <p:spPr>
            <a:xfrm>
              <a:off x="3596845" y="4918141"/>
              <a:ext cx="608937" cy="561975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3474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ソ連軍の侵攻と</a:t>
            </a:r>
            <a:br>
              <a:rPr lang="en-US" altLang="ja-JP" sz="6600" dirty="0"/>
            </a:br>
            <a:r>
              <a:rPr lang="ja-JP" altLang="en-US" sz="6600" dirty="0"/>
              <a:t>日本人島民の引き揚げ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48BAC9E-A485-4840-A5C6-75F603CE2CA7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44A44D9-D173-4899-8820-E95EA091C927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01B6CDE0-8F23-4B08-ACCB-090781F15C18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28F97800-47BB-4559-A2A4-28B3C370A701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80FF279-EC31-4EA1-B6D4-666B558604DB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BB8C651D-9D82-4D2D-8858-53D0A01E830D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97C0C6F3-A3F8-4215-A5F0-0C13D2A79AF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F8E6C1BA-97F0-4677-91D4-6C30074A2357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C00F89C6-EF95-4242-817C-1431EC4CF3BC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58490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5582</TotalTime>
  <Words>1128</Words>
  <Application>Microsoft Office PowerPoint</Application>
  <PresentationFormat>ワイド画面</PresentationFormat>
  <Paragraphs>127</Paragraphs>
  <Slides>20</Slides>
  <Notes>20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20</vt:i4>
      </vt:variant>
    </vt:vector>
  </HeadingPairs>
  <TitlesOfParts>
    <vt:vector size="26" baseType="lpstr">
      <vt:lpstr>メイリオ</vt:lpstr>
      <vt:lpstr>游ゴシック</vt:lpstr>
      <vt:lpstr>Arial</vt:lpstr>
      <vt:lpstr>Wingdings</vt:lpstr>
      <vt:lpstr>Office テーマ</vt:lpstr>
      <vt:lpstr>Document</vt:lpstr>
      <vt:lpstr>北方領土問題の歴史的事実と 問題解決に向けた取組み</vt:lpstr>
      <vt:lpstr>日本の領土の中で日本人が 自由に訪問（旅行）できない場所はどこ</vt:lpstr>
      <vt:lpstr>北方領土周辺海域でソ連監視船に追われて逃げまどう日本漁船</vt:lpstr>
      <vt:lpstr>日露間の国境の変遷と 現在の状況</vt:lpstr>
      <vt:lpstr>1855(安政元)年　　　　</vt:lpstr>
      <vt:lpstr>1875(明治8)年　樺太千島交換条約</vt:lpstr>
      <vt:lpstr>1905(明治38)年　ポーツマス条約</vt:lpstr>
      <vt:lpstr>1951(昭和26)年　サンフランシスコ平和条約</vt:lpstr>
      <vt:lpstr>ソ連軍の侵攻と 日本人島民の引き揚げ</vt:lpstr>
      <vt:lpstr>PowerPoint プレゼンテーション</vt:lpstr>
      <vt:lpstr>PowerPoint プレゼンテーション</vt:lpstr>
      <vt:lpstr>PowerPoint プレゼンテーション</vt:lpstr>
      <vt:lpstr>日本人島民の歴史の証言</vt:lpstr>
      <vt:lpstr>外交交渉と 北方領土返還要求運動</vt:lpstr>
      <vt:lpstr>1951(昭和26)年　サンフランシスコ平和条約</vt:lpstr>
      <vt:lpstr>1956(昭和31)年　日ソ共同宣言</vt:lpstr>
      <vt:lpstr>北方領土返還要求運動</vt:lpstr>
      <vt:lpstr>北方領土返還要求運動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Ryo</cp:lastModifiedBy>
  <cp:revision>785</cp:revision>
  <cp:lastPrinted>2022-05-15T07:49:23Z</cp:lastPrinted>
  <dcterms:created xsi:type="dcterms:W3CDTF">2021-09-03T02:25:41Z</dcterms:created>
  <dcterms:modified xsi:type="dcterms:W3CDTF">2022-05-31T16:50:46Z</dcterms:modified>
</cp:coreProperties>
</file>